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61" r:id="rId1"/>
  </p:sldMasterIdLst>
  <p:notesMasterIdLst>
    <p:notesMasterId r:id="rId28"/>
  </p:notesMasterIdLst>
  <p:sldIdLst>
    <p:sldId id="295" r:id="rId2"/>
    <p:sldId id="257" r:id="rId3"/>
    <p:sldId id="261" r:id="rId4"/>
    <p:sldId id="262" r:id="rId5"/>
    <p:sldId id="267" r:id="rId6"/>
    <p:sldId id="268" r:id="rId7"/>
    <p:sldId id="269" r:id="rId8"/>
    <p:sldId id="292" r:id="rId9"/>
    <p:sldId id="284" r:id="rId10"/>
    <p:sldId id="291" r:id="rId11"/>
    <p:sldId id="286" r:id="rId12"/>
    <p:sldId id="287" r:id="rId13"/>
    <p:sldId id="293" r:id="rId14"/>
    <p:sldId id="294"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6D"/>
    <a:srgbClr val="FF2549"/>
    <a:srgbClr val="003635"/>
    <a:srgbClr val="005856"/>
    <a:srgbClr val="9EFF29"/>
    <a:srgbClr val="007033"/>
    <a:srgbClr val="5EEC3C"/>
    <a:srgbClr val="F1C88B"/>
    <a:srgbClr val="FE9202"/>
    <a:srgbClr val="1D3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606" y="84"/>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5"/>
          </p:nvPr>
        </p:nvSpPr>
        <p:spPr/>
        <p:txBody>
          <a:bodyPr/>
          <a:lstStyle/>
          <a:p>
            <a:fld id="{AF533E96-F078-4B3D-A8F4-F1AF21EBC357}" type="slidenum">
              <a:rPr lang="en-US" smtClean="0"/>
              <a:t>3</a:t>
            </a:fld>
            <a:endParaRPr lang="en-US"/>
          </a:p>
        </p:txBody>
      </p:sp>
    </p:spTree>
    <p:extLst>
      <p:ext uri="{BB962C8B-B14F-4D97-AF65-F5344CB8AC3E}">
        <p14:creationId xmlns:p14="http://schemas.microsoft.com/office/powerpoint/2010/main" val="4135512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153795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2365956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10786317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a:t>Click to edit Master title style</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a:t>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636868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20882850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3074F12-AA26-4AC8-9962-C36BB8F32554}" type="datetimeFigureOut">
              <a:rPr lang="en-US" smtClean="0"/>
              <a:t>1/24/2019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2934036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3074F12-AA26-4AC8-9962-C36BB8F32554}" type="datetimeFigureOut">
              <a:rPr lang="en-US" smtClean="0"/>
              <a:t>1/24/2019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2518563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1638325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pic>
        <p:nvPicPr>
          <p:cNvPr id="7" name="Picture 6" descr="E:\websites\free-power-point-templates\2012\logos.png">
            <a:extLst>
              <a:ext uri="{FF2B5EF4-FFF2-40B4-BE49-F238E27FC236}">
                <a16:creationId xmlns:a16="http://schemas.microsoft.com/office/drawing/2014/main" id="{78D1F63D-6CFB-48E1-9D01-6B1CDE8CA81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567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3074F12-AA26-4AC8-9962-C36BB8F3255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2816790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2519352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074F12-AA26-4AC8-9962-C36BB8F32554}"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802742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2752581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3074F12-AA26-4AC8-9962-C36BB8F32554}" type="datetimeFigureOut">
              <a:rPr lang="en-US" smtClean="0"/>
              <a:t>1/24/2019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560338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3074F12-AA26-4AC8-9962-C36BB8F32554}" type="datetimeFigureOut">
              <a:rPr lang="en-US" smtClean="0"/>
              <a:t>1/24/2019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1043301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7" name="Date Placeholder 4"/>
          <p:cNvSpPr>
            <a:spLocks noGrp="1"/>
          </p:cNvSpPr>
          <p:nvPr>
            <p:ph type="dt" sz="half" idx="10"/>
          </p:nvPr>
        </p:nvSpPr>
        <p:spPr/>
        <p:txBody>
          <a:bodyPr/>
          <a:lstStyle/>
          <a:p>
            <a:fld id="{53074F12-AA26-4AC8-9962-C36BB8F32554}" type="datetimeFigureOut">
              <a:rPr lang="en-US" smtClean="0"/>
              <a:t>1/24/2019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80534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t>‹#›</a:t>
            </a:fld>
            <a:endParaRPr lang="en-US"/>
          </a:p>
        </p:txBody>
      </p:sp>
    </p:spTree>
    <p:extLst>
      <p:ext uri="{BB962C8B-B14F-4D97-AF65-F5344CB8AC3E}">
        <p14:creationId xmlns:p14="http://schemas.microsoft.com/office/powerpoint/2010/main" val="3459746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53074F12-AA26-4AC8-9962-C36BB8F32554}" type="datetimeFigureOut">
              <a:rPr lang="en-US" smtClean="0"/>
              <a:t>1/24/2019</a:t>
            </a:fld>
            <a:endParaRPr lang="en-US"/>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fld id="{B82CCC60-E8CD-4174-8B1A-7DF615B22EEF}" type="slidenum">
              <a:rPr lang="en-US" smtClean="0"/>
              <a:t>‹#›</a:t>
            </a:fld>
            <a:endParaRPr lang="en-US"/>
          </a:p>
        </p:txBody>
      </p:sp>
      <p:sp>
        <p:nvSpPr>
          <p:cNvPr id="13" name="TextBox 12">
            <a:extLst>
              <a:ext uri="{FF2B5EF4-FFF2-40B4-BE49-F238E27FC236}">
                <a16:creationId xmlns:a16="http://schemas.microsoft.com/office/drawing/2014/main" id="{E6BA602F-2E0E-4371-8105-8D27224B9B1A}"/>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425849472"/>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aris83.wordpress.com/2015/12/13/pengertian-short-message-service-sms/" TargetMode="External"/><Relationship Id="rId3" Type="http://schemas.openxmlformats.org/officeDocument/2006/relationships/hyperlink" Target="https://google-developer-training.gitbooks.io/android-developer-fundamentals-course-concepts/content/idn/Unit%205/131_c_permissions,_performance_and_security.html" TargetMode="External"/><Relationship Id="rId7" Type="http://schemas.openxmlformats.org/officeDocument/2006/relationships/hyperlink" Target="https://www.wildantechnoart.net/2017/08/memantau-dan-menentukan-status-koneksi-pada-aplikasi.html" TargetMode="External"/><Relationship Id="rId2" Type="http://schemas.openxmlformats.org/officeDocument/2006/relationships/hyperlink" Target="https://developer.android.com/guide/topics/security/permissions?hl=id" TargetMode="External"/><Relationship Id="rId1" Type="http://schemas.openxmlformats.org/officeDocument/2006/relationships/slideLayout" Target="../slideLayouts/slideLayout2.xml"/><Relationship Id="rId6" Type="http://schemas.openxmlformats.org/officeDocument/2006/relationships/hyperlink" Target="https://developer.android.com/training/monitoring-device-state/connectivity-monitoring?hl=id" TargetMode="External"/><Relationship Id="rId11" Type="http://schemas.openxmlformats.org/officeDocument/2006/relationships/hyperlink" Target="https://support.polar.com/e_manuals/M600/Polar-M600-user-manual-Indonesian/Content/phone-calls-android.htm" TargetMode="External"/><Relationship Id="rId5" Type="http://schemas.openxmlformats.org/officeDocument/2006/relationships/hyperlink" Target="http://android.anonimeact.com/2017/02/21/membuat-panggilan-telepon-dari-aplikasi/" TargetMode="External"/><Relationship Id="rId10" Type="http://schemas.openxmlformats.org/officeDocument/2006/relationships/hyperlink" Target="http://edisugiarto.blogspot.com/2010/08/multimedia-messaging-service-mms.html" TargetMode="External"/><Relationship Id="rId4" Type="http://schemas.openxmlformats.org/officeDocument/2006/relationships/hyperlink" Target="https://code.tutsplus.com/id/tutorials/how-to-make-calls-and-use-sms-in-android-apps--cms-28168" TargetMode="External"/><Relationship Id="rId9" Type="http://schemas.openxmlformats.org/officeDocument/2006/relationships/hyperlink" Target="http://emerer.com/mms-multimedia-messaging-service-dan-elemen-pembangunnya/"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224A8-ED3A-441F-815C-1454B6B56ED6}"/>
              </a:ext>
            </a:extLst>
          </p:cNvPr>
          <p:cNvSpPr>
            <a:spLocks noGrp="1"/>
          </p:cNvSpPr>
          <p:nvPr>
            <p:ph type="title"/>
          </p:nvPr>
        </p:nvSpPr>
        <p:spPr>
          <a:xfrm>
            <a:off x="655246" y="1600977"/>
            <a:ext cx="7833507" cy="1941546"/>
          </a:xfrm>
        </p:spPr>
        <p:txBody>
          <a:bodyPr/>
          <a:lstStyle/>
          <a:p>
            <a:r>
              <a:rPr lang="id-ID" dirty="0">
                <a:latin typeface="Times New Roman" panose="02020603050405020304" pitchFamily="18" charset="0"/>
                <a:cs typeface="Times New Roman" panose="02020603050405020304" pitchFamily="18" charset="0"/>
              </a:rPr>
              <a:t>RPS 12</a:t>
            </a:r>
            <a:br>
              <a:rPr lang="id-ID" dirty="0">
                <a:latin typeface="Times New Roman" panose="02020603050405020304" pitchFamily="18" charset="0"/>
                <a:cs typeface="Times New Roman" panose="02020603050405020304" pitchFamily="18" charset="0"/>
              </a:rPr>
            </a:br>
            <a:r>
              <a:rPr lang="id-ID" dirty="0">
                <a:latin typeface="Times New Roman" panose="02020603050405020304" pitchFamily="18" charset="0"/>
                <a:cs typeface="Times New Roman" panose="02020603050405020304" pitchFamily="18" charset="0"/>
              </a:rPr>
              <a:t>Communication between Android Aplication</a:t>
            </a:r>
          </a:p>
        </p:txBody>
      </p:sp>
    </p:spTree>
    <p:extLst>
      <p:ext uri="{BB962C8B-B14F-4D97-AF65-F5344CB8AC3E}">
        <p14:creationId xmlns:p14="http://schemas.microsoft.com/office/powerpoint/2010/main" val="38677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61714-7D90-4B8D-B99E-926750A9964D}"/>
              </a:ext>
            </a:extLst>
          </p:cNvPr>
          <p:cNvSpPr>
            <a:spLocks noGrp="1"/>
          </p:cNvSpPr>
          <p:nvPr>
            <p:ph type="title"/>
          </p:nvPr>
        </p:nvSpPr>
        <p:spPr>
          <a:xfrm>
            <a:off x="452128" y="489291"/>
            <a:ext cx="7460617" cy="1050398"/>
          </a:xfrm>
        </p:spPr>
        <p:txBody>
          <a:bodyPr/>
          <a:lstStyle/>
          <a:p>
            <a:pPr lvl="0"/>
            <a:r>
              <a:rPr lang="id-ID" sz="2000" b="1" dirty="0">
                <a:latin typeface="Times New Roman" panose="02020603050405020304" pitchFamily="18" charset="0"/>
                <a:cs typeface="Times New Roman" panose="02020603050405020304" pitchFamily="18" charset="0"/>
              </a:rPr>
              <a:t>Berikut beberapa permission/perizinan akses pada komunikasi antar aplikasi android</a:t>
            </a:r>
            <a:endParaRPr lang="id-ID" sz="2000" dirty="0">
              <a:latin typeface="Times New Roman" panose="02020603050405020304" pitchFamily="18" charset="0"/>
              <a:cs typeface="Times New Roman" panose="02020603050405020304" pitchFamily="18" charset="0"/>
            </a:endParaRPr>
          </a:p>
        </p:txBody>
      </p:sp>
      <p:sp>
        <p:nvSpPr>
          <p:cNvPr id="6" name="Content Placeholder 5">
            <a:extLst>
              <a:ext uri="{FF2B5EF4-FFF2-40B4-BE49-F238E27FC236}">
                <a16:creationId xmlns:a16="http://schemas.microsoft.com/office/drawing/2014/main" id="{5F79BC61-F196-4EDA-A356-60D7F62736F0}"/>
              </a:ext>
            </a:extLst>
          </p:cNvPr>
          <p:cNvSpPr>
            <a:spLocks noGrp="1"/>
          </p:cNvSpPr>
          <p:nvPr>
            <p:ph idx="1"/>
          </p:nvPr>
        </p:nvSpPr>
        <p:spPr>
          <a:xfrm>
            <a:off x="452128" y="1199535"/>
            <a:ext cx="7531510" cy="3716594"/>
          </a:xfrm>
        </p:spPr>
        <p:txBody>
          <a:bodyPr>
            <a:normAutofit fontScale="85000" lnSpcReduction="20000"/>
          </a:bodyPr>
          <a:lstStyle/>
          <a:p>
            <a:pPr lvl="0"/>
            <a:r>
              <a:rPr lang="en-US" sz="2200" b="1" u="sng" dirty="0" err="1">
                <a:latin typeface="Times New Roman" panose="02020603050405020304" pitchFamily="18" charset="0"/>
                <a:cs typeface="Times New Roman" panose="02020603050405020304" pitchFamily="18" charset="0"/>
              </a:rPr>
              <a:t>android.permission.CAMER</a:t>
            </a:r>
            <a:r>
              <a:rPr lang="en-ID" sz="2200" b="1" u="sng" dirty="0">
                <a:latin typeface="Times New Roman" panose="02020603050405020304" pitchFamily="18" charset="0"/>
                <a:cs typeface="Times New Roman" panose="02020603050405020304" pitchFamily="18" charset="0"/>
              </a:rPr>
              <a:t>A</a:t>
            </a:r>
            <a:r>
              <a:rPr lang="id-ID" sz="2200" b="1" u="sng" dirty="0">
                <a:latin typeface="Times New Roman" panose="02020603050405020304" pitchFamily="18" charset="0"/>
                <a:cs typeface="Times New Roman" panose="02020603050405020304" pitchFamily="18" charset="0"/>
              </a:rPr>
              <a:t> </a:t>
            </a:r>
            <a:endParaRPr lang="id-ID" sz="2200" dirty="0">
              <a:latin typeface="Times New Roman" panose="02020603050405020304" pitchFamily="18" charset="0"/>
              <a:cs typeface="Times New Roman" panose="02020603050405020304" pitchFamily="18" charset="0"/>
            </a:endParaRPr>
          </a:p>
          <a:p>
            <a:pPr marL="0" indent="0">
              <a:buNone/>
            </a:pPr>
            <a:r>
              <a:rPr lang="id-ID" sz="2200" dirty="0">
                <a:latin typeface="Times New Roman" panose="02020603050405020304" pitchFamily="18" charset="0"/>
                <a:cs typeface="Times New Roman" panose="02020603050405020304" pitchFamily="18" charset="0"/>
              </a:rPr>
              <a:t>	(Diperlukan untuk dapat mengakses perangkat kamera)</a:t>
            </a:r>
          </a:p>
          <a:p>
            <a:pPr lvl="0"/>
            <a:r>
              <a:rPr lang="id-ID" sz="2200" b="1" dirty="0">
                <a:latin typeface="Times New Roman" panose="02020603050405020304" pitchFamily="18" charset="0"/>
                <a:cs typeface="Times New Roman" panose="02020603050405020304" pitchFamily="18" charset="0"/>
              </a:rPr>
              <a:t>android.hardaware.camera</a:t>
            </a:r>
            <a:endParaRPr lang="id-ID" sz="2200" dirty="0">
              <a:latin typeface="Times New Roman" panose="02020603050405020304" pitchFamily="18" charset="0"/>
              <a:cs typeface="Times New Roman" panose="02020603050405020304" pitchFamily="18" charset="0"/>
            </a:endParaRPr>
          </a:p>
          <a:p>
            <a:pPr marL="0" indent="0">
              <a:buNone/>
            </a:pPr>
            <a:r>
              <a:rPr lang="id-ID" sz="2200" dirty="0">
                <a:latin typeface="Times New Roman" panose="02020603050405020304" pitchFamily="18" charset="0"/>
                <a:cs typeface="Times New Roman" panose="02020603050405020304" pitchFamily="18" charset="0"/>
              </a:rPr>
              <a:t>	(Penggunaan fitur kamera</a:t>
            </a:r>
          </a:p>
          <a:p>
            <a:pPr lvl="0"/>
            <a:r>
              <a:rPr lang="en-ID" sz="2200" b="1" u="sng" dirty="0" err="1">
                <a:latin typeface="Times New Roman" panose="02020603050405020304" pitchFamily="18" charset="0"/>
                <a:cs typeface="Times New Roman" panose="02020603050405020304" pitchFamily="18" charset="0"/>
              </a:rPr>
              <a:t>android.permission.CAPTURE_AUDIO_OUTPUT</a:t>
            </a:r>
            <a:endParaRPr lang="id-ID" sz="2200" dirty="0">
              <a:latin typeface="Times New Roman" panose="02020603050405020304" pitchFamily="18" charset="0"/>
              <a:cs typeface="Times New Roman" panose="02020603050405020304" pitchFamily="18" charset="0"/>
            </a:endParaRPr>
          </a:p>
          <a:p>
            <a:pPr marL="0" indent="0">
              <a:buNone/>
            </a:pPr>
            <a:r>
              <a:rPr lang="id-ID" sz="2200" dirty="0">
                <a:latin typeface="Times New Roman" panose="02020603050405020304" pitchFamily="18" charset="0"/>
                <a:cs typeface="Times New Roman" panose="02020603050405020304" pitchFamily="18" charset="0"/>
              </a:rPr>
              <a:t>	(Perizinan aplikasi untuk menangkap output audio)</a:t>
            </a:r>
          </a:p>
          <a:p>
            <a:pPr lvl="0"/>
            <a:r>
              <a:rPr lang="en-ID" sz="2200" b="1" u="sng" dirty="0" err="1">
                <a:latin typeface="Times New Roman" panose="02020603050405020304" pitchFamily="18" charset="0"/>
                <a:cs typeface="Times New Roman" panose="02020603050405020304" pitchFamily="18" charset="0"/>
              </a:rPr>
              <a:t>android.permission.CAPTURE_VIDEO_OUTPUT</a:t>
            </a:r>
            <a:endParaRPr lang="id-ID" sz="2200" dirty="0">
              <a:latin typeface="Times New Roman" panose="02020603050405020304" pitchFamily="18" charset="0"/>
              <a:cs typeface="Times New Roman" panose="02020603050405020304" pitchFamily="18" charset="0"/>
            </a:endParaRPr>
          </a:p>
          <a:p>
            <a:pPr marL="0" indent="0">
              <a:buNone/>
            </a:pPr>
            <a:r>
              <a:rPr lang="id-ID" sz="2200" dirty="0">
                <a:latin typeface="Times New Roman" panose="02020603050405020304" pitchFamily="18" charset="0"/>
                <a:cs typeface="Times New Roman" panose="02020603050405020304" pitchFamily="18" charset="0"/>
              </a:rPr>
              <a:t>	(Untuk merekam audio dengan video capture, aplikasi Anda harus meminta 	izin audio capture) </a:t>
            </a:r>
          </a:p>
          <a:p>
            <a:pPr lvl="0"/>
            <a:r>
              <a:rPr lang="id-ID" sz="2200" b="1" u="sng" dirty="0">
                <a:latin typeface="Times New Roman" panose="02020603050405020304" pitchFamily="18" charset="0"/>
                <a:cs typeface="Times New Roman" panose="02020603050405020304" pitchFamily="18" charset="0"/>
              </a:rPr>
              <a:t>android.permission.MODIFI_AUDIO_SETTINGS</a:t>
            </a:r>
            <a:endParaRPr lang="id-ID" sz="2200" dirty="0">
              <a:latin typeface="Times New Roman" panose="02020603050405020304" pitchFamily="18" charset="0"/>
              <a:cs typeface="Times New Roman" panose="02020603050405020304" pitchFamily="18" charset="0"/>
            </a:endParaRPr>
          </a:p>
          <a:p>
            <a:pPr marL="0" indent="0">
              <a:buNone/>
            </a:pPr>
            <a:r>
              <a:rPr lang="id-ID" sz="2200" dirty="0">
                <a:latin typeface="Times New Roman" panose="02020603050405020304" pitchFamily="18" charset="0"/>
                <a:cs typeface="Times New Roman" panose="02020603050405020304" pitchFamily="18" charset="0"/>
              </a:rPr>
              <a:t>	(Mengizinkan aplikasi mengubah setelan audio)</a:t>
            </a:r>
          </a:p>
          <a:p>
            <a:endParaRPr lang="id-ID" dirty="0"/>
          </a:p>
        </p:txBody>
      </p:sp>
    </p:spTree>
    <p:extLst>
      <p:ext uri="{BB962C8B-B14F-4D97-AF65-F5344CB8AC3E}">
        <p14:creationId xmlns:p14="http://schemas.microsoft.com/office/powerpoint/2010/main" val="690238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49262" y="1319008"/>
            <a:ext cx="8245475" cy="3276600"/>
          </a:xfrm>
        </p:spPr>
        <p:txBody>
          <a:bodyPr>
            <a:normAutofit fontScale="92500" lnSpcReduction="10000"/>
          </a:bodyPr>
          <a:lstStyle/>
          <a:p>
            <a:pPr lvl="0"/>
            <a:r>
              <a:rPr lang="id-ID" sz="2400" b="1" u="sng" dirty="0">
                <a:latin typeface="Times New Roman" panose="02020603050405020304" pitchFamily="18" charset="0"/>
                <a:cs typeface="Times New Roman" panose="02020603050405020304" pitchFamily="18" charset="0"/>
              </a:rPr>
              <a:t>android.permission.RECORD_AUDIO</a:t>
            </a:r>
            <a:endParaRPr lang="id-ID" sz="2400" dirty="0">
              <a:latin typeface="Times New Roman" panose="02020603050405020304" pitchFamily="18" charset="0"/>
              <a:cs typeface="Times New Roman" panose="02020603050405020304" pitchFamily="18" charset="0"/>
            </a:endParaRPr>
          </a:p>
          <a:p>
            <a:pPr marL="0" indent="0">
              <a:buNone/>
            </a:pPr>
            <a:r>
              <a:rPr lang="id-ID" sz="2400" dirty="0">
                <a:latin typeface="Times New Roman" panose="02020603050405020304" pitchFamily="18" charset="0"/>
                <a:cs typeface="Times New Roman" panose="02020603050405020304" pitchFamily="18" charset="0"/>
              </a:rPr>
              <a:t>	(Memungkinkan aplikasi merekam audio)</a:t>
            </a:r>
          </a:p>
          <a:p>
            <a:pPr lvl="0"/>
            <a:r>
              <a:rPr lang="en-ID" sz="2400" b="1" u="sng" dirty="0" err="1">
                <a:latin typeface="Times New Roman" panose="02020603050405020304" pitchFamily="18" charset="0"/>
                <a:cs typeface="Times New Roman" panose="02020603050405020304" pitchFamily="18" charset="0"/>
              </a:rPr>
              <a:t>android.permission.RECEIVE_SMS</a:t>
            </a:r>
            <a:r>
              <a:rPr lang="en-ID" sz="2400" b="1" u="sng" dirty="0">
                <a:latin typeface="Times New Roman" panose="02020603050405020304" pitchFamily="18" charset="0"/>
                <a:cs typeface="Times New Roman" panose="02020603050405020304" pitchFamily="18" charset="0"/>
              </a:rPr>
              <a:t> </a:t>
            </a:r>
            <a:endParaRPr lang="id-ID" sz="2400" dirty="0">
              <a:latin typeface="Times New Roman" panose="02020603050405020304" pitchFamily="18" charset="0"/>
              <a:cs typeface="Times New Roman" panose="02020603050405020304" pitchFamily="18" charset="0"/>
            </a:endParaRPr>
          </a:p>
          <a:p>
            <a:pPr marL="0" indent="0">
              <a:buNone/>
            </a:pPr>
            <a:r>
              <a:rPr lang="id-ID" sz="2400" dirty="0">
                <a:latin typeface="Times New Roman" panose="02020603050405020304" pitchFamily="18" charset="0"/>
                <a:cs typeface="Times New Roman" panose="02020603050405020304" pitchFamily="18" charset="0"/>
              </a:rPr>
              <a:t>	(Mingizinkan aplikasi menerima pesan)</a:t>
            </a:r>
          </a:p>
          <a:p>
            <a:pPr lvl="0"/>
            <a:r>
              <a:rPr lang="en-ID" sz="2400" b="1" u="sng" dirty="0" err="1">
                <a:latin typeface="Times New Roman" panose="02020603050405020304" pitchFamily="18" charset="0"/>
                <a:cs typeface="Times New Roman" panose="02020603050405020304" pitchFamily="18" charset="0"/>
              </a:rPr>
              <a:t>android.permission.SEND_SMS</a:t>
            </a:r>
            <a:r>
              <a:rPr lang="en-ID" sz="2400" b="1" u="sng" dirty="0">
                <a:latin typeface="Times New Roman" panose="02020603050405020304" pitchFamily="18" charset="0"/>
                <a:cs typeface="Times New Roman" panose="02020603050405020304" pitchFamily="18" charset="0"/>
              </a:rPr>
              <a:t> </a:t>
            </a:r>
            <a:endParaRPr lang="id-ID" sz="2400" dirty="0">
              <a:latin typeface="Times New Roman" panose="02020603050405020304" pitchFamily="18" charset="0"/>
              <a:cs typeface="Times New Roman" panose="02020603050405020304" pitchFamily="18" charset="0"/>
            </a:endParaRPr>
          </a:p>
          <a:p>
            <a:pPr marL="0" indent="0">
              <a:buNone/>
            </a:pPr>
            <a:r>
              <a:rPr lang="id-ID" sz="2400" u="sng" dirty="0">
                <a:latin typeface="Times New Roman" panose="02020603050405020304" pitchFamily="18" charset="0"/>
                <a:cs typeface="Times New Roman" panose="02020603050405020304" pitchFamily="18" charset="0"/>
              </a:rPr>
              <a:t>	(</a:t>
            </a:r>
            <a:r>
              <a:rPr lang="id-ID" sz="2400" dirty="0">
                <a:latin typeface="Times New Roman" panose="02020603050405020304" pitchFamily="18" charset="0"/>
                <a:cs typeface="Times New Roman" panose="02020603050405020304" pitchFamily="18" charset="0"/>
              </a:rPr>
              <a:t>Memungkinkan aplikasi untuk dapat mengirim pesan)</a:t>
            </a:r>
          </a:p>
          <a:p>
            <a:pPr lvl="0"/>
            <a:r>
              <a:rPr lang="en-ID" sz="2400" b="1" u="sng" dirty="0" err="1">
                <a:latin typeface="Times New Roman" panose="02020603050405020304" pitchFamily="18" charset="0"/>
                <a:cs typeface="Times New Roman" panose="02020603050405020304" pitchFamily="18" charset="0"/>
              </a:rPr>
              <a:t>android.permission.WRITE_SMS</a:t>
            </a:r>
            <a:endParaRPr lang="id-ID" sz="2400" dirty="0">
              <a:latin typeface="Times New Roman" panose="02020603050405020304" pitchFamily="18" charset="0"/>
              <a:cs typeface="Times New Roman" panose="02020603050405020304" pitchFamily="18" charset="0"/>
            </a:endParaRPr>
          </a:p>
          <a:p>
            <a:pPr marL="0" indent="0">
              <a:buNone/>
            </a:pPr>
            <a:r>
              <a:rPr lang="id-ID" sz="2400" u="sng" dirty="0">
                <a:latin typeface="Times New Roman" panose="02020603050405020304" pitchFamily="18" charset="0"/>
                <a:cs typeface="Times New Roman" panose="02020603050405020304" pitchFamily="18" charset="0"/>
              </a:rPr>
              <a:t>	(</a:t>
            </a:r>
            <a:r>
              <a:rPr lang="id-ID" sz="2400" dirty="0">
                <a:latin typeface="Times New Roman" panose="02020603050405020304" pitchFamily="18" charset="0"/>
                <a:cs typeface="Times New Roman" panose="02020603050405020304" pitchFamily="18" charset="0"/>
              </a:rPr>
              <a:t>Memungkinkan aplikasi untuk dapat menulis pesan)</a:t>
            </a:r>
          </a:p>
          <a:p>
            <a:endParaRPr lang="en-ID" altLang="en-US"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378" y="1666892"/>
            <a:ext cx="7053542" cy="1050398"/>
          </a:xfrm>
        </p:spPr>
        <p:txBody>
          <a:bodyPr>
            <a:noAutofit/>
          </a:bodyPr>
          <a:lstStyle/>
          <a:p>
            <a:r>
              <a:rPr lang="id-ID" sz="2800" dirty="0">
                <a:latin typeface="Times New Roman" panose="02020603050405020304" pitchFamily="18" charset="0"/>
                <a:cs typeface="Times New Roman" panose="02020603050405020304" pitchFamily="18" charset="0"/>
              </a:rPr>
              <a:t>Program Sederhana Komunikas antar aplikasi Telpon dan SMS</a:t>
            </a:r>
            <a:endParaRPr lang="en-ID" sz="28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16252E-4581-46DA-BE91-9FC6940354C6}"/>
              </a:ext>
            </a:extLst>
          </p:cNvPr>
          <p:cNvSpPr>
            <a:spLocks noGrp="1"/>
          </p:cNvSpPr>
          <p:nvPr>
            <p:ph idx="1"/>
          </p:nvPr>
        </p:nvSpPr>
        <p:spPr>
          <a:xfrm>
            <a:off x="1044875" y="117557"/>
            <a:ext cx="7054251" cy="315921"/>
          </a:xfrm>
        </p:spPr>
        <p:txBody>
          <a:bodyPr>
            <a:normAutofit fontScale="77500" lnSpcReduction="20000"/>
          </a:bodyPr>
          <a:lstStyle/>
          <a:p>
            <a:pPr marL="0" indent="0">
              <a:buNone/>
            </a:pPr>
            <a:r>
              <a:rPr lang="en-US" dirty="0" err="1"/>
              <a:t>Pertama</a:t>
            </a:r>
            <a:r>
              <a:rPr lang="en-US" dirty="0"/>
              <a:t> </a:t>
            </a:r>
            <a:r>
              <a:rPr lang="en-US" dirty="0" err="1"/>
              <a:t>buat</a:t>
            </a:r>
            <a:r>
              <a:rPr lang="en-US" dirty="0"/>
              <a:t> </a:t>
            </a:r>
            <a:r>
              <a:rPr lang="en-US" dirty="0" err="1"/>
              <a:t>dulu</a:t>
            </a:r>
            <a:r>
              <a:rPr lang="en-US" dirty="0"/>
              <a:t> project </a:t>
            </a:r>
            <a:r>
              <a:rPr lang="en-US" dirty="0" err="1"/>
              <a:t>baru</a:t>
            </a:r>
            <a:r>
              <a:rPr lang="en-US" dirty="0"/>
              <a:t> dan pada </a:t>
            </a:r>
            <a:r>
              <a:rPr lang="en-US" dirty="0" err="1"/>
              <a:t>AndroidManifest</a:t>
            </a:r>
            <a:r>
              <a:rPr lang="en-US" dirty="0"/>
              <a:t>. Xml </a:t>
            </a:r>
            <a:r>
              <a:rPr lang="en-US" dirty="0" err="1"/>
              <a:t>ketikkan</a:t>
            </a:r>
            <a:r>
              <a:rPr lang="en-US" dirty="0"/>
              <a:t> </a:t>
            </a:r>
            <a:r>
              <a:rPr lang="en-US" dirty="0" err="1"/>
              <a:t>kode</a:t>
            </a:r>
            <a:r>
              <a:rPr lang="en-US" dirty="0"/>
              <a:t> </a:t>
            </a:r>
            <a:r>
              <a:rPr lang="en-US" dirty="0" err="1"/>
              <a:t>berikut</a:t>
            </a:r>
            <a:r>
              <a:rPr lang="en-US" dirty="0"/>
              <a:t>:</a:t>
            </a:r>
          </a:p>
        </p:txBody>
      </p:sp>
      <p:pic>
        <p:nvPicPr>
          <p:cNvPr id="5" name="Picture 4">
            <a:extLst>
              <a:ext uri="{FF2B5EF4-FFF2-40B4-BE49-F238E27FC236}">
                <a16:creationId xmlns:a16="http://schemas.microsoft.com/office/drawing/2014/main" id="{CB9819D8-F80C-4D72-B826-CF4416299613}"/>
              </a:ext>
            </a:extLst>
          </p:cNvPr>
          <p:cNvPicPr>
            <a:picLocks noChangeAspect="1"/>
          </p:cNvPicPr>
          <p:nvPr/>
        </p:nvPicPr>
        <p:blipFill rotWithShape="1">
          <a:blip r:embed="rId2"/>
          <a:srcRect l="23632" t="13963" r="42123" b="19371"/>
          <a:stretch/>
        </p:blipFill>
        <p:spPr>
          <a:xfrm>
            <a:off x="2560967" y="524054"/>
            <a:ext cx="4022066" cy="4404327"/>
          </a:xfrm>
          <a:prstGeom prst="rect">
            <a:avLst/>
          </a:prstGeom>
        </p:spPr>
      </p:pic>
    </p:spTree>
    <p:extLst>
      <p:ext uri="{BB962C8B-B14F-4D97-AF65-F5344CB8AC3E}">
        <p14:creationId xmlns:p14="http://schemas.microsoft.com/office/powerpoint/2010/main" val="3886335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513B0B-A071-4B0D-9A1F-997A70E8A6A8}"/>
              </a:ext>
            </a:extLst>
          </p:cNvPr>
          <p:cNvSpPr>
            <a:spLocks noGrp="1"/>
          </p:cNvSpPr>
          <p:nvPr>
            <p:ph idx="1"/>
          </p:nvPr>
        </p:nvSpPr>
        <p:spPr>
          <a:xfrm>
            <a:off x="2286660" y="136966"/>
            <a:ext cx="4570681" cy="393559"/>
          </a:xfrm>
        </p:spPr>
        <p:txBody>
          <a:bodyPr>
            <a:normAutofit fontScale="77500" lnSpcReduction="20000"/>
          </a:bodyPr>
          <a:lstStyle/>
          <a:p>
            <a:pPr marL="0" indent="0">
              <a:buNone/>
            </a:pPr>
            <a:r>
              <a:rPr lang="en-US" dirty="0" err="1"/>
              <a:t>Kemudian</a:t>
            </a:r>
            <a:r>
              <a:rPr lang="en-US" dirty="0"/>
              <a:t> pada activity_main.xml </a:t>
            </a:r>
            <a:r>
              <a:rPr lang="en-US" dirty="0" err="1"/>
              <a:t>ketikkan</a:t>
            </a:r>
            <a:r>
              <a:rPr lang="en-US" dirty="0"/>
              <a:t> </a:t>
            </a:r>
            <a:r>
              <a:rPr lang="en-US" dirty="0" err="1"/>
              <a:t>kode</a:t>
            </a:r>
            <a:r>
              <a:rPr lang="en-US" dirty="0"/>
              <a:t> </a:t>
            </a:r>
            <a:r>
              <a:rPr lang="en-US" dirty="0" err="1"/>
              <a:t>berikut</a:t>
            </a:r>
            <a:r>
              <a:rPr lang="en-US" dirty="0"/>
              <a:t>:</a:t>
            </a:r>
          </a:p>
        </p:txBody>
      </p:sp>
      <p:pic>
        <p:nvPicPr>
          <p:cNvPr id="4" name="Picture 3">
            <a:extLst>
              <a:ext uri="{FF2B5EF4-FFF2-40B4-BE49-F238E27FC236}">
                <a16:creationId xmlns:a16="http://schemas.microsoft.com/office/drawing/2014/main" id="{CF4D8723-4A82-4CA9-96B8-9B2E5C946EBA}"/>
              </a:ext>
            </a:extLst>
          </p:cNvPr>
          <p:cNvPicPr>
            <a:picLocks noChangeAspect="1"/>
          </p:cNvPicPr>
          <p:nvPr/>
        </p:nvPicPr>
        <p:blipFill rotWithShape="1">
          <a:blip r:embed="rId2"/>
          <a:srcRect l="23632" t="13962" r="46368" b="14969"/>
          <a:stretch/>
        </p:blipFill>
        <p:spPr>
          <a:xfrm>
            <a:off x="1142999" y="530525"/>
            <a:ext cx="3429000" cy="4569304"/>
          </a:xfrm>
          <a:prstGeom prst="rect">
            <a:avLst/>
          </a:prstGeom>
        </p:spPr>
      </p:pic>
      <p:pic>
        <p:nvPicPr>
          <p:cNvPr id="5" name="Picture 4">
            <a:extLst>
              <a:ext uri="{FF2B5EF4-FFF2-40B4-BE49-F238E27FC236}">
                <a16:creationId xmlns:a16="http://schemas.microsoft.com/office/drawing/2014/main" id="{739E4F5F-49EA-4F1E-9E7F-641A14B022DE}"/>
              </a:ext>
            </a:extLst>
          </p:cNvPr>
          <p:cNvPicPr>
            <a:picLocks noChangeAspect="1"/>
          </p:cNvPicPr>
          <p:nvPr/>
        </p:nvPicPr>
        <p:blipFill rotWithShape="1">
          <a:blip r:embed="rId3"/>
          <a:srcRect l="69269" t="23145" r="7736" b="8553"/>
          <a:stretch/>
        </p:blipFill>
        <p:spPr>
          <a:xfrm>
            <a:off x="5385993" y="936703"/>
            <a:ext cx="2248633" cy="3756947"/>
          </a:xfrm>
          <a:prstGeom prst="rect">
            <a:avLst/>
          </a:prstGeom>
        </p:spPr>
      </p:pic>
    </p:spTree>
    <p:extLst>
      <p:ext uri="{BB962C8B-B14F-4D97-AF65-F5344CB8AC3E}">
        <p14:creationId xmlns:p14="http://schemas.microsoft.com/office/powerpoint/2010/main" val="4060331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BEDF8F-2615-4572-921B-500BA0E849BC}"/>
              </a:ext>
            </a:extLst>
          </p:cNvPr>
          <p:cNvSpPr>
            <a:spLocks noGrp="1"/>
          </p:cNvSpPr>
          <p:nvPr>
            <p:ph idx="1"/>
          </p:nvPr>
        </p:nvSpPr>
        <p:spPr>
          <a:xfrm>
            <a:off x="1064284" y="78738"/>
            <a:ext cx="7015432" cy="613532"/>
          </a:xfrm>
        </p:spPr>
        <p:txBody>
          <a:bodyPr>
            <a:normAutofit fontScale="92500"/>
          </a:bodyPr>
          <a:lstStyle/>
          <a:p>
            <a:pPr marL="0" indent="0" algn="just">
              <a:buNone/>
            </a:pPr>
            <a:r>
              <a:rPr lang="en-US" dirty="0"/>
              <a:t>Pada MainActivity.java </a:t>
            </a:r>
            <a:r>
              <a:rPr lang="en-US" dirty="0" err="1"/>
              <a:t>ketikkan</a:t>
            </a:r>
            <a:r>
              <a:rPr lang="en-US" dirty="0"/>
              <a:t> </a:t>
            </a:r>
            <a:r>
              <a:rPr lang="en-US" dirty="0" err="1"/>
              <a:t>kode</a:t>
            </a:r>
            <a:r>
              <a:rPr lang="en-US" dirty="0"/>
              <a:t> </a:t>
            </a:r>
            <a:r>
              <a:rPr lang="en-US" dirty="0" err="1"/>
              <a:t>dibawah</a:t>
            </a:r>
            <a:r>
              <a:rPr lang="en-US" dirty="0"/>
              <a:t> </a:t>
            </a:r>
            <a:r>
              <a:rPr lang="en-US" dirty="0" err="1"/>
              <a:t>ini</a:t>
            </a:r>
            <a:r>
              <a:rPr lang="en-US" dirty="0"/>
              <a:t>. Kelas </a:t>
            </a:r>
            <a:r>
              <a:rPr lang="en-US" dirty="0" err="1"/>
              <a:t>ini</a:t>
            </a:r>
            <a:r>
              <a:rPr lang="en-US" dirty="0"/>
              <a:t> </a:t>
            </a:r>
            <a:r>
              <a:rPr lang="en-US" dirty="0" err="1"/>
              <a:t>digunakan</a:t>
            </a:r>
            <a:r>
              <a:rPr lang="en-US" dirty="0"/>
              <a:t> </a:t>
            </a:r>
            <a:r>
              <a:rPr lang="en-US" dirty="0" err="1"/>
              <a:t>untuk</a:t>
            </a:r>
            <a:r>
              <a:rPr lang="en-US" dirty="0"/>
              <a:t> </a:t>
            </a:r>
            <a:r>
              <a:rPr lang="en-US" dirty="0" err="1"/>
              <a:t>mengumpulkan</a:t>
            </a:r>
            <a:r>
              <a:rPr lang="en-US" dirty="0"/>
              <a:t> program-program yang </a:t>
            </a:r>
            <a:r>
              <a:rPr lang="en-US" dirty="0" err="1"/>
              <a:t>ada</a:t>
            </a:r>
            <a:r>
              <a:rPr lang="en-US" dirty="0"/>
              <a:t> dan </a:t>
            </a:r>
            <a:r>
              <a:rPr lang="en-US" dirty="0" err="1"/>
              <a:t>meminta</a:t>
            </a:r>
            <a:r>
              <a:rPr lang="en-US" dirty="0"/>
              <a:t> permission </a:t>
            </a:r>
            <a:r>
              <a:rPr lang="en-US" dirty="0" err="1"/>
              <a:t>dari</a:t>
            </a:r>
            <a:r>
              <a:rPr lang="en-US" dirty="0"/>
              <a:t> user</a:t>
            </a:r>
          </a:p>
        </p:txBody>
      </p:sp>
      <p:pic>
        <p:nvPicPr>
          <p:cNvPr id="4" name="Picture 3">
            <a:extLst>
              <a:ext uri="{FF2B5EF4-FFF2-40B4-BE49-F238E27FC236}">
                <a16:creationId xmlns:a16="http://schemas.microsoft.com/office/drawing/2014/main" id="{D15A3A3C-9211-46D8-8611-AD37569C3BAA}"/>
              </a:ext>
            </a:extLst>
          </p:cNvPr>
          <p:cNvPicPr>
            <a:picLocks noChangeAspect="1"/>
          </p:cNvPicPr>
          <p:nvPr/>
        </p:nvPicPr>
        <p:blipFill rotWithShape="1">
          <a:blip r:embed="rId2"/>
          <a:srcRect l="23845" t="13459" r="37310" b="8680"/>
          <a:stretch/>
        </p:blipFill>
        <p:spPr>
          <a:xfrm>
            <a:off x="69011" y="569344"/>
            <a:ext cx="3551927" cy="4004813"/>
          </a:xfrm>
          <a:prstGeom prst="rect">
            <a:avLst/>
          </a:prstGeom>
        </p:spPr>
      </p:pic>
      <p:pic>
        <p:nvPicPr>
          <p:cNvPr id="5" name="Picture 4">
            <a:extLst>
              <a:ext uri="{FF2B5EF4-FFF2-40B4-BE49-F238E27FC236}">
                <a16:creationId xmlns:a16="http://schemas.microsoft.com/office/drawing/2014/main" id="{896E7FFE-4563-4249-AAA0-A77F40778398}"/>
              </a:ext>
            </a:extLst>
          </p:cNvPr>
          <p:cNvPicPr>
            <a:picLocks noChangeAspect="1"/>
          </p:cNvPicPr>
          <p:nvPr/>
        </p:nvPicPr>
        <p:blipFill rotWithShape="1">
          <a:blip r:embed="rId3"/>
          <a:srcRect l="23844" t="14340" r="13537" b="27443"/>
          <a:stretch/>
        </p:blipFill>
        <p:spPr>
          <a:xfrm>
            <a:off x="3424687" y="671116"/>
            <a:ext cx="5725783" cy="2994423"/>
          </a:xfrm>
          <a:prstGeom prst="rect">
            <a:avLst/>
          </a:prstGeom>
        </p:spPr>
      </p:pic>
      <p:pic>
        <p:nvPicPr>
          <p:cNvPr id="6" name="Picture 5">
            <a:extLst>
              <a:ext uri="{FF2B5EF4-FFF2-40B4-BE49-F238E27FC236}">
                <a16:creationId xmlns:a16="http://schemas.microsoft.com/office/drawing/2014/main" id="{45C63C64-3F1C-432E-9B39-94B8E570D8E7}"/>
              </a:ext>
            </a:extLst>
          </p:cNvPr>
          <p:cNvPicPr>
            <a:picLocks noChangeAspect="1"/>
          </p:cNvPicPr>
          <p:nvPr/>
        </p:nvPicPr>
        <p:blipFill rotWithShape="1">
          <a:blip r:embed="rId3"/>
          <a:srcRect l="23844" t="72495" r="17830" b="8931"/>
          <a:stretch/>
        </p:blipFill>
        <p:spPr>
          <a:xfrm>
            <a:off x="3517029" y="3767311"/>
            <a:ext cx="5333281" cy="955376"/>
          </a:xfrm>
          <a:prstGeom prst="rect">
            <a:avLst/>
          </a:prstGeom>
        </p:spPr>
      </p:pic>
    </p:spTree>
    <p:extLst>
      <p:ext uri="{BB962C8B-B14F-4D97-AF65-F5344CB8AC3E}">
        <p14:creationId xmlns:p14="http://schemas.microsoft.com/office/powerpoint/2010/main" val="4182534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D64657-A3FB-428C-8B86-6608B773B5A6}"/>
              </a:ext>
            </a:extLst>
          </p:cNvPr>
          <p:cNvSpPr>
            <a:spLocks noGrp="1"/>
          </p:cNvSpPr>
          <p:nvPr>
            <p:ph idx="1"/>
          </p:nvPr>
        </p:nvSpPr>
        <p:spPr>
          <a:xfrm>
            <a:off x="3457696" y="117556"/>
            <a:ext cx="2228609" cy="257693"/>
          </a:xfrm>
        </p:spPr>
        <p:txBody>
          <a:bodyPr>
            <a:normAutofit fontScale="77500" lnSpcReduction="20000"/>
          </a:bodyPr>
          <a:lstStyle/>
          <a:p>
            <a:pPr marL="0" indent="0">
              <a:buNone/>
            </a:pPr>
            <a:r>
              <a:rPr lang="en-US" dirty="0" err="1"/>
              <a:t>Lanjutan</a:t>
            </a:r>
            <a:r>
              <a:rPr lang="en-US" dirty="0"/>
              <a:t> MainActivity.java</a:t>
            </a:r>
          </a:p>
        </p:txBody>
      </p:sp>
      <p:pic>
        <p:nvPicPr>
          <p:cNvPr id="4" name="Picture 3">
            <a:extLst>
              <a:ext uri="{FF2B5EF4-FFF2-40B4-BE49-F238E27FC236}">
                <a16:creationId xmlns:a16="http://schemas.microsoft.com/office/drawing/2014/main" id="{968FB352-8E17-45F9-B7E0-6F84E3252813}"/>
              </a:ext>
            </a:extLst>
          </p:cNvPr>
          <p:cNvPicPr>
            <a:picLocks noChangeAspect="1"/>
          </p:cNvPicPr>
          <p:nvPr/>
        </p:nvPicPr>
        <p:blipFill rotWithShape="1">
          <a:blip r:embed="rId2"/>
          <a:srcRect l="23774" t="14088" r="17288" b="7798"/>
          <a:stretch/>
        </p:blipFill>
        <p:spPr>
          <a:xfrm>
            <a:off x="1462402" y="518310"/>
            <a:ext cx="5969813" cy="4450484"/>
          </a:xfrm>
          <a:prstGeom prst="rect">
            <a:avLst/>
          </a:prstGeom>
        </p:spPr>
      </p:pic>
    </p:spTree>
    <p:extLst>
      <p:ext uri="{BB962C8B-B14F-4D97-AF65-F5344CB8AC3E}">
        <p14:creationId xmlns:p14="http://schemas.microsoft.com/office/powerpoint/2010/main" val="313053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AD93C7-F672-46A1-9D84-8B3921A97CE0}"/>
              </a:ext>
            </a:extLst>
          </p:cNvPr>
          <p:cNvSpPr>
            <a:spLocks noGrp="1"/>
          </p:cNvSpPr>
          <p:nvPr>
            <p:ph idx="1"/>
          </p:nvPr>
        </p:nvSpPr>
        <p:spPr>
          <a:xfrm>
            <a:off x="3435051" y="85207"/>
            <a:ext cx="2273898" cy="290042"/>
          </a:xfrm>
        </p:spPr>
        <p:txBody>
          <a:bodyPr>
            <a:normAutofit fontScale="77500" lnSpcReduction="20000"/>
          </a:bodyPr>
          <a:lstStyle/>
          <a:p>
            <a:pPr marL="0" indent="0">
              <a:buNone/>
            </a:pPr>
            <a:r>
              <a:rPr lang="en-US" dirty="0" err="1"/>
              <a:t>Lanjutan</a:t>
            </a:r>
            <a:r>
              <a:rPr lang="en-US" dirty="0"/>
              <a:t> MainActivity.java</a:t>
            </a:r>
          </a:p>
        </p:txBody>
      </p:sp>
      <p:pic>
        <p:nvPicPr>
          <p:cNvPr id="4" name="Picture 3">
            <a:extLst>
              <a:ext uri="{FF2B5EF4-FFF2-40B4-BE49-F238E27FC236}">
                <a16:creationId xmlns:a16="http://schemas.microsoft.com/office/drawing/2014/main" id="{71B381B5-5110-45B9-BC69-07124BB916AD}"/>
              </a:ext>
            </a:extLst>
          </p:cNvPr>
          <p:cNvPicPr>
            <a:picLocks noChangeAspect="1"/>
          </p:cNvPicPr>
          <p:nvPr/>
        </p:nvPicPr>
        <p:blipFill rotWithShape="1">
          <a:blip r:embed="rId2"/>
          <a:srcRect l="23797" t="13986" r="27525" b="8835"/>
          <a:stretch/>
        </p:blipFill>
        <p:spPr>
          <a:xfrm>
            <a:off x="2021156" y="375249"/>
            <a:ext cx="4641126" cy="4139197"/>
          </a:xfrm>
          <a:prstGeom prst="rect">
            <a:avLst/>
          </a:prstGeom>
        </p:spPr>
      </p:pic>
      <p:pic>
        <p:nvPicPr>
          <p:cNvPr id="5" name="Picture 4">
            <a:extLst>
              <a:ext uri="{FF2B5EF4-FFF2-40B4-BE49-F238E27FC236}">
                <a16:creationId xmlns:a16="http://schemas.microsoft.com/office/drawing/2014/main" id="{6EA148F6-8797-457F-B6BF-3999F1ACF759}"/>
              </a:ext>
            </a:extLst>
          </p:cNvPr>
          <p:cNvPicPr>
            <a:picLocks noChangeAspect="1"/>
          </p:cNvPicPr>
          <p:nvPr/>
        </p:nvPicPr>
        <p:blipFill rotWithShape="1">
          <a:blip r:embed="rId3"/>
          <a:srcRect l="23561" t="76478" r="36109" b="16981"/>
          <a:stretch/>
        </p:blipFill>
        <p:spPr>
          <a:xfrm>
            <a:off x="2021157" y="4514445"/>
            <a:ext cx="3687793" cy="336431"/>
          </a:xfrm>
          <a:prstGeom prst="rect">
            <a:avLst/>
          </a:prstGeom>
        </p:spPr>
      </p:pic>
    </p:spTree>
    <p:extLst>
      <p:ext uri="{BB962C8B-B14F-4D97-AF65-F5344CB8AC3E}">
        <p14:creationId xmlns:p14="http://schemas.microsoft.com/office/powerpoint/2010/main" val="1321418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03575E-3FF8-4442-89D3-0E7A94378DB5}"/>
              </a:ext>
            </a:extLst>
          </p:cNvPr>
          <p:cNvSpPr>
            <a:spLocks noGrp="1"/>
          </p:cNvSpPr>
          <p:nvPr>
            <p:ph idx="1"/>
          </p:nvPr>
        </p:nvSpPr>
        <p:spPr>
          <a:xfrm>
            <a:off x="1378070" y="117557"/>
            <a:ext cx="6065689" cy="367679"/>
          </a:xfrm>
        </p:spPr>
        <p:txBody>
          <a:bodyPr>
            <a:normAutofit fontScale="70000" lnSpcReduction="20000"/>
          </a:bodyPr>
          <a:lstStyle/>
          <a:p>
            <a:pPr marL="0" indent="0">
              <a:buNone/>
            </a:pPr>
            <a:r>
              <a:rPr lang="en-US" dirty="0" err="1"/>
              <a:t>Kemudian</a:t>
            </a:r>
            <a:r>
              <a:rPr lang="en-US" dirty="0"/>
              <a:t> </a:t>
            </a:r>
            <a:r>
              <a:rPr lang="en-US" dirty="0" err="1"/>
              <a:t>buat</a:t>
            </a:r>
            <a:r>
              <a:rPr lang="en-US" dirty="0"/>
              <a:t> empty activity </a:t>
            </a:r>
            <a:r>
              <a:rPr lang="en-US" dirty="0" err="1"/>
              <a:t>baru</a:t>
            </a:r>
            <a:r>
              <a:rPr lang="en-US" dirty="0"/>
              <a:t> dan </a:t>
            </a:r>
            <a:r>
              <a:rPr lang="en-US" dirty="0" err="1"/>
              <a:t>namai</a:t>
            </a:r>
            <a:r>
              <a:rPr lang="en-US" dirty="0"/>
              <a:t> </a:t>
            </a:r>
            <a:r>
              <a:rPr lang="en-US" dirty="0" err="1"/>
              <a:t>dengan</a:t>
            </a:r>
            <a:r>
              <a:rPr lang="en-US" dirty="0"/>
              <a:t> </a:t>
            </a:r>
            <a:r>
              <a:rPr lang="en-US" dirty="0" err="1"/>
              <a:t>TelephoneActivity</a:t>
            </a:r>
            <a:r>
              <a:rPr lang="en-US" dirty="0"/>
              <a:t>. Setelah </a:t>
            </a:r>
            <a:r>
              <a:rPr lang="en-US" dirty="0" err="1"/>
              <a:t>itu</a:t>
            </a:r>
            <a:r>
              <a:rPr lang="en-US" dirty="0"/>
              <a:t> pada activity_telephone.xml </a:t>
            </a:r>
            <a:r>
              <a:rPr lang="en-US" dirty="0" err="1"/>
              <a:t>isikan</a:t>
            </a:r>
            <a:r>
              <a:rPr lang="en-US" dirty="0"/>
              <a:t> </a:t>
            </a:r>
            <a:r>
              <a:rPr lang="en-US" dirty="0" err="1"/>
              <a:t>kode</a:t>
            </a:r>
            <a:r>
              <a:rPr lang="en-US" dirty="0"/>
              <a:t> </a:t>
            </a:r>
            <a:r>
              <a:rPr lang="en-US" dirty="0" err="1"/>
              <a:t>berikut</a:t>
            </a:r>
            <a:r>
              <a:rPr lang="en-US" dirty="0"/>
              <a:t> </a:t>
            </a:r>
            <a:r>
              <a:rPr lang="en-US" dirty="0" err="1"/>
              <a:t>ini</a:t>
            </a:r>
            <a:endParaRPr lang="en-US" dirty="0"/>
          </a:p>
        </p:txBody>
      </p:sp>
      <p:pic>
        <p:nvPicPr>
          <p:cNvPr id="4" name="Picture 3">
            <a:extLst>
              <a:ext uri="{FF2B5EF4-FFF2-40B4-BE49-F238E27FC236}">
                <a16:creationId xmlns:a16="http://schemas.microsoft.com/office/drawing/2014/main" id="{855AE753-107A-4672-A921-F2FF1DB06BA7}"/>
              </a:ext>
            </a:extLst>
          </p:cNvPr>
          <p:cNvPicPr>
            <a:picLocks noChangeAspect="1"/>
          </p:cNvPicPr>
          <p:nvPr/>
        </p:nvPicPr>
        <p:blipFill rotWithShape="1">
          <a:blip r:embed="rId2"/>
          <a:srcRect l="23632" t="13962" r="46439" b="10566"/>
          <a:stretch/>
        </p:blipFill>
        <p:spPr>
          <a:xfrm>
            <a:off x="1378069" y="485236"/>
            <a:ext cx="2736731" cy="3881887"/>
          </a:xfrm>
          <a:prstGeom prst="rect">
            <a:avLst/>
          </a:prstGeom>
        </p:spPr>
      </p:pic>
      <p:pic>
        <p:nvPicPr>
          <p:cNvPr id="5" name="Picture 4">
            <a:extLst>
              <a:ext uri="{FF2B5EF4-FFF2-40B4-BE49-F238E27FC236}">
                <a16:creationId xmlns:a16="http://schemas.microsoft.com/office/drawing/2014/main" id="{AF2698FD-C228-4523-843C-1CA35BC1129F}"/>
              </a:ext>
            </a:extLst>
          </p:cNvPr>
          <p:cNvPicPr>
            <a:picLocks noChangeAspect="1"/>
          </p:cNvPicPr>
          <p:nvPr/>
        </p:nvPicPr>
        <p:blipFill rotWithShape="1">
          <a:blip r:embed="rId2"/>
          <a:srcRect l="69363" t="23018" r="7831" b="8427"/>
          <a:stretch/>
        </p:blipFill>
        <p:spPr>
          <a:xfrm>
            <a:off x="5029201" y="808727"/>
            <a:ext cx="2085437" cy="3526047"/>
          </a:xfrm>
          <a:prstGeom prst="rect">
            <a:avLst/>
          </a:prstGeom>
        </p:spPr>
      </p:pic>
      <p:pic>
        <p:nvPicPr>
          <p:cNvPr id="6" name="Picture 5">
            <a:extLst>
              <a:ext uri="{FF2B5EF4-FFF2-40B4-BE49-F238E27FC236}">
                <a16:creationId xmlns:a16="http://schemas.microsoft.com/office/drawing/2014/main" id="{A2B61D72-953C-48EE-9EFC-0C90048E47EC}"/>
              </a:ext>
            </a:extLst>
          </p:cNvPr>
          <p:cNvPicPr>
            <a:picLocks noChangeAspect="1"/>
          </p:cNvPicPr>
          <p:nvPr/>
        </p:nvPicPr>
        <p:blipFill rotWithShape="1">
          <a:blip r:embed="rId3"/>
          <a:srcRect l="23774" t="75472" r="51674" b="19874"/>
          <a:stretch/>
        </p:blipFill>
        <p:spPr>
          <a:xfrm>
            <a:off x="1378070" y="4367122"/>
            <a:ext cx="2366379" cy="252323"/>
          </a:xfrm>
          <a:prstGeom prst="rect">
            <a:avLst/>
          </a:prstGeom>
        </p:spPr>
      </p:pic>
    </p:spTree>
    <p:extLst>
      <p:ext uri="{BB962C8B-B14F-4D97-AF65-F5344CB8AC3E}">
        <p14:creationId xmlns:p14="http://schemas.microsoft.com/office/powerpoint/2010/main" val="2565702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14E857-BD64-4696-8E2C-025DA85EC6D6}"/>
              </a:ext>
            </a:extLst>
          </p:cNvPr>
          <p:cNvSpPr>
            <a:spLocks noGrp="1"/>
          </p:cNvSpPr>
          <p:nvPr>
            <p:ph idx="1"/>
          </p:nvPr>
        </p:nvSpPr>
        <p:spPr>
          <a:xfrm>
            <a:off x="269576" y="98147"/>
            <a:ext cx="8604849" cy="561774"/>
          </a:xfrm>
        </p:spPr>
        <p:txBody>
          <a:bodyPr>
            <a:normAutofit/>
          </a:bodyPr>
          <a:lstStyle/>
          <a:p>
            <a:pPr marL="0" indent="0" algn="just">
              <a:buNone/>
            </a:pPr>
            <a:r>
              <a:rPr lang="en-US" dirty="0"/>
              <a:t>Pada TelephoneActivity.java </a:t>
            </a:r>
            <a:r>
              <a:rPr lang="en-US" dirty="0" err="1"/>
              <a:t>ketikkan</a:t>
            </a:r>
            <a:r>
              <a:rPr lang="en-US" dirty="0"/>
              <a:t> </a:t>
            </a:r>
            <a:r>
              <a:rPr lang="en-US" dirty="0" err="1"/>
              <a:t>kode</a:t>
            </a:r>
            <a:r>
              <a:rPr lang="en-US" dirty="0"/>
              <a:t> </a:t>
            </a:r>
            <a:r>
              <a:rPr lang="en-US" dirty="0" err="1"/>
              <a:t>deibawah</a:t>
            </a:r>
            <a:r>
              <a:rPr lang="en-US" dirty="0"/>
              <a:t> </a:t>
            </a:r>
            <a:r>
              <a:rPr lang="en-US" dirty="0" err="1"/>
              <a:t>ini</a:t>
            </a:r>
            <a:r>
              <a:rPr lang="en-US" dirty="0"/>
              <a:t>. </a:t>
            </a:r>
            <a:r>
              <a:rPr lang="en-US" dirty="0" err="1"/>
              <a:t>Aktivity</a:t>
            </a:r>
            <a:r>
              <a:rPr lang="en-US" dirty="0"/>
              <a:t> </a:t>
            </a:r>
            <a:r>
              <a:rPr lang="en-US" dirty="0" err="1"/>
              <a:t>ini</a:t>
            </a:r>
            <a:r>
              <a:rPr lang="en-US" dirty="0"/>
              <a:t> </a:t>
            </a:r>
            <a:r>
              <a:rPr lang="en-US" dirty="0" err="1"/>
              <a:t>digunakan</a:t>
            </a:r>
            <a:r>
              <a:rPr lang="en-US" dirty="0"/>
              <a:t> </a:t>
            </a:r>
            <a:r>
              <a:rPr lang="en-US" dirty="0" err="1"/>
              <a:t>untuk</a:t>
            </a:r>
            <a:r>
              <a:rPr lang="en-US" dirty="0"/>
              <a:t> </a:t>
            </a:r>
            <a:r>
              <a:rPr lang="en-US" dirty="0" err="1"/>
              <a:t>membuat</a:t>
            </a:r>
            <a:r>
              <a:rPr lang="en-US" dirty="0"/>
              <a:t> </a:t>
            </a:r>
            <a:r>
              <a:rPr lang="en-US" dirty="0" err="1"/>
              <a:t>panggilan</a:t>
            </a:r>
            <a:r>
              <a:rPr lang="en-US" dirty="0"/>
              <a:t> dan </a:t>
            </a:r>
            <a:r>
              <a:rPr lang="en-US" dirty="0" err="1"/>
              <a:t>mengecek</a:t>
            </a:r>
            <a:r>
              <a:rPr lang="en-US" dirty="0"/>
              <a:t> status </a:t>
            </a:r>
            <a:r>
              <a:rPr lang="en-US" dirty="0" err="1"/>
              <a:t>telefon</a:t>
            </a:r>
            <a:endParaRPr lang="en-US" dirty="0"/>
          </a:p>
        </p:txBody>
      </p:sp>
      <p:pic>
        <p:nvPicPr>
          <p:cNvPr id="4" name="Picture 3">
            <a:extLst>
              <a:ext uri="{FF2B5EF4-FFF2-40B4-BE49-F238E27FC236}">
                <a16:creationId xmlns:a16="http://schemas.microsoft.com/office/drawing/2014/main" id="{E14F3C12-AF7C-46B8-9F65-635D7DE21652}"/>
              </a:ext>
            </a:extLst>
          </p:cNvPr>
          <p:cNvPicPr>
            <a:picLocks noChangeAspect="1"/>
          </p:cNvPicPr>
          <p:nvPr/>
        </p:nvPicPr>
        <p:blipFill rotWithShape="1">
          <a:blip r:embed="rId2"/>
          <a:srcRect l="23844" t="13962" r="27477" b="8805"/>
          <a:stretch/>
        </p:blipFill>
        <p:spPr>
          <a:xfrm>
            <a:off x="0" y="659921"/>
            <a:ext cx="4451230" cy="3972464"/>
          </a:xfrm>
          <a:prstGeom prst="rect">
            <a:avLst/>
          </a:prstGeom>
        </p:spPr>
      </p:pic>
      <p:pic>
        <p:nvPicPr>
          <p:cNvPr id="5" name="Picture 4">
            <a:extLst>
              <a:ext uri="{FF2B5EF4-FFF2-40B4-BE49-F238E27FC236}">
                <a16:creationId xmlns:a16="http://schemas.microsoft.com/office/drawing/2014/main" id="{4BD8D5C8-A98F-4F2B-B97D-CAA83A082652}"/>
              </a:ext>
            </a:extLst>
          </p:cNvPr>
          <p:cNvPicPr>
            <a:picLocks noChangeAspect="1"/>
          </p:cNvPicPr>
          <p:nvPr/>
        </p:nvPicPr>
        <p:blipFill rotWithShape="1">
          <a:blip r:embed="rId3"/>
          <a:srcRect l="23703" t="13836" r="25991" b="11950"/>
          <a:stretch/>
        </p:blipFill>
        <p:spPr>
          <a:xfrm>
            <a:off x="4451230" y="698739"/>
            <a:ext cx="4600037" cy="3817189"/>
          </a:xfrm>
          <a:prstGeom prst="rect">
            <a:avLst/>
          </a:prstGeom>
        </p:spPr>
      </p:pic>
      <p:pic>
        <p:nvPicPr>
          <p:cNvPr id="6" name="Picture 5">
            <a:extLst>
              <a:ext uri="{FF2B5EF4-FFF2-40B4-BE49-F238E27FC236}">
                <a16:creationId xmlns:a16="http://schemas.microsoft.com/office/drawing/2014/main" id="{D90B4559-FD79-42C5-B3B9-2063D37590CE}"/>
              </a:ext>
            </a:extLst>
          </p:cNvPr>
          <p:cNvPicPr>
            <a:picLocks noChangeAspect="1"/>
          </p:cNvPicPr>
          <p:nvPr/>
        </p:nvPicPr>
        <p:blipFill rotWithShape="1">
          <a:blip r:embed="rId4"/>
          <a:srcRect l="23632" t="71950" r="40920" b="17358"/>
          <a:stretch/>
        </p:blipFill>
        <p:spPr>
          <a:xfrm>
            <a:off x="4451230" y="4554747"/>
            <a:ext cx="3241376" cy="549934"/>
          </a:xfrm>
          <a:prstGeom prst="rect">
            <a:avLst/>
          </a:prstGeom>
        </p:spPr>
      </p:pic>
    </p:spTree>
    <p:extLst>
      <p:ext uri="{BB962C8B-B14F-4D97-AF65-F5344CB8AC3E}">
        <p14:creationId xmlns:p14="http://schemas.microsoft.com/office/powerpoint/2010/main" val="3324444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34B1B-9D77-4C34-A834-9C78B039FBFC}"/>
              </a:ext>
            </a:extLst>
          </p:cNvPr>
          <p:cNvSpPr>
            <a:spLocks noGrp="1"/>
          </p:cNvSpPr>
          <p:nvPr>
            <p:ph type="title"/>
          </p:nvPr>
        </p:nvSpPr>
        <p:spPr/>
        <p:txBody>
          <a:bodyPr/>
          <a:lstStyle/>
          <a:p>
            <a:r>
              <a:rPr lang="id-ID" dirty="0"/>
              <a:t>Anggota Kelompok</a:t>
            </a:r>
          </a:p>
        </p:txBody>
      </p:sp>
      <p:sp>
        <p:nvSpPr>
          <p:cNvPr id="3" name="Content Placeholder 2">
            <a:extLst>
              <a:ext uri="{FF2B5EF4-FFF2-40B4-BE49-F238E27FC236}">
                <a16:creationId xmlns:a16="http://schemas.microsoft.com/office/drawing/2014/main" id="{B8E2FC9D-855B-4FFA-B2C9-02822C25E0B8}"/>
              </a:ext>
            </a:extLst>
          </p:cNvPr>
          <p:cNvSpPr>
            <a:spLocks noGrp="1"/>
          </p:cNvSpPr>
          <p:nvPr>
            <p:ph idx="1"/>
          </p:nvPr>
        </p:nvSpPr>
        <p:spPr>
          <a:xfrm>
            <a:off x="656402" y="864737"/>
            <a:ext cx="6709906" cy="3815418"/>
          </a:xfrm>
        </p:spPr>
        <p:txBody>
          <a:bodyPr>
            <a:noAutofit/>
          </a:bodyPr>
          <a:lstStyle/>
          <a:p>
            <a:endParaRPr lang="id-ID" sz="1200" dirty="0"/>
          </a:p>
          <a:p>
            <a:endParaRPr lang="id-ID" sz="1200" dirty="0"/>
          </a:p>
          <a:p>
            <a:r>
              <a:rPr lang="id-ID" sz="1200" dirty="0"/>
              <a:t>Dani Khoirul Wafa			16.11.0185</a:t>
            </a:r>
          </a:p>
          <a:p>
            <a:r>
              <a:rPr lang="id-ID" sz="1200" dirty="0"/>
              <a:t>Doni Damara				16.11.0199</a:t>
            </a:r>
          </a:p>
          <a:p>
            <a:r>
              <a:rPr lang="id-ID" sz="1200" dirty="0"/>
              <a:t>Adiftian Al Azizi				16.11.0202</a:t>
            </a:r>
          </a:p>
          <a:p>
            <a:r>
              <a:rPr lang="id-ID" sz="1200" dirty="0"/>
              <a:t>Mandra Pradita Cahyani	16.11.0212</a:t>
            </a:r>
          </a:p>
          <a:p>
            <a:r>
              <a:rPr lang="id-ID" sz="1200" dirty="0"/>
              <a:t>Charir Maulana Achsan		16.11.0217</a:t>
            </a:r>
          </a:p>
          <a:p>
            <a:r>
              <a:rPr lang="id-ID" sz="1200" dirty="0"/>
              <a:t>Bagus Anjas P				16.11.0221</a:t>
            </a:r>
          </a:p>
          <a:p>
            <a:r>
              <a:rPr lang="id-ID" sz="1200" dirty="0"/>
              <a:t>Esa Rizki Anandrian			16.11.0248</a:t>
            </a:r>
          </a:p>
          <a:p>
            <a:r>
              <a:rPr lang="id-ID" sz="1200" dirty="0"/>
              <a:t>Danang Aldy Kurniawan	16.11.0267</a:t>
            </a:r>
          </a:p>
          <a:p>
            <a:r>
              <a:rPr lang="id-ID" sz="1200" dirty="0"/>
              <a:t>Luky Sufra Alfarizi			16.11.0272</a:t>
            </a:r>
          </a:p>
          <a:p>
            <a:r>
              <a:rPr lang="id-ID" sz="1200" dirty="0"/>
              <a:t>Tri Mardianto				16.11.0276</a:t>
            </a:r>
          </a:p>
          <a:p>
            <a:r>
              <a:rPr lang="id-ID" sz="1200" dirty="0"/>
              <a:t>Agia Hana Lestari			16.11.0282</a:t>
            </a:r>
          </a:p>
          <a:p>
            <a:endParaRPr lang="id-ID" sz="1200" dirty="0"/>
          </a:p>
          <a:p>
            <a:endParaRPr lang="id-ID" sz="1200" dirty="0"/>
          </a:p>
        </p:txBody>
      </p:sp>
    </p:spTree>
    <p:extLst>
      <p:ext uri="{BB962C8B-B14F-4D97-AF65-F5344CB8AC3E}">
        <p14:creationId xmlns:p14="http://schemas.microsoft.com/office/powerpoint/2010/main" val="2288653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793BE8-90DE-420D-8AB1-ACFEC5835567}"/>
              </a:ext>
            </a:extLst>
          </p:cNvPr>
          <p:cNvSpPr>
            <a:spLocks noGrp="1"/>
          </p:cNvSpPr>
          <p:nvPr>
            <p:ph idx="1"/>
          </p:nvPr>
        </p:nvSpPr>
        <p:spPr>
          <a:xfrm>
            <a:off x="124692" y="104617"/>
            <a:ext cx="8740832" cy="855503"/>
          </a:xfrm>
        </p:spPr>
        <p:txBody>
          <a:bodyPr>
            <a:normAutofit/>
          </a:bodyPr>
          <a:lstStyle/>
          <a:p>
            <a:pPr marL="0" indent="0" algn="just">
              <a:buNone/>
            </a:pPr>
            <a:r>
              <a:rPr lang="en-US" dirty="0" err="1"/>
              <a:t>Kemudian</a:t>
            </a:r>
            <a:r>
              <a:rPr lang="en-US" dirty="0"/>
              <a:t> </a:t>
            </a:r>
            <a:r>
              <a:rPr lang="en-US" dirty="0" err="1"/>
              <a:t>buat</a:t>
            </a:r>
            <a:r>
              <a:rPr lang="en-US" dirty="0"/>
              <a:t> empty activity </a:t>
            </a:r>
            <a:r>
              <a:rPr lang="en-US" dirty="0" err="1"/>
              <a:t>baru</a:t>
            </a:r>
            <a:r>
              <a:rPr lang="en-US" dirty="0"/>
              <a:t> dan </a:t>
            </a:r>
            <a:r>
              <a:rPr lang="en-US" dirty="0" err="1"/>
              <a:t>namai</a:t>
            </a:r>
            <a:r>
              <a:rPr lang="en-US" dirty="0"/>
              <a:t> </a:t>
            </a:r>
            <a:r>
              <a:rPr lang="en-US" dirty="0" err="1"/>
              <a:t>dengan</a:t>
            </a:r>
            <a:r>
              <a:rPr lang="en-US" dirty="0"/>
              <a:t> </a:t>
            </a:r>
            <a:r>
              <a:rPr lang="en-US" dirty="0" err="1"/>
              <a:t>SmsActivity</a:t>
            </a:r>
            <a:r>
              <a:rPr lang="en-US" dirty="0"/>
              <a:t>, </a:t>
            </a:r>
            <a:r>
              <a:rPr lang="en-US" dirty="0" err="1"/>
              <a:t>nantinya</a:t>
            </a:r>
            <a:r>
              <a:rPr lang="en-US" dirty="0"/>
              <a:t> activity </a:t>
            </a:r>
            <a:r>
              <a:rPr lang="en-US" dirty="0" err="1"/>
              <a:t>ini</a:t>
            </a:r>
            <a:r>
              <a:rPr lang="en-US" dirty="0"/>
              <a:t> </a:t>
            </a:r>
            <a:r>
              <a:rPr lang="en-US" dirty="0" err="1"/>
              <a:t>digunakan</a:t>
            </a:r>
            <a:r>
              <a:rPr lang="en-US" dirty="0"/>
              <a:t> </a:t>
            </a:r>
            <a:r>
              <a:rPr lang="en-US" dirty="0" err="1"/>
              <a:t>untuk</a:t>
            </a:r>
            <a:r>
              <a:rPr lang="en-US" dirty="0"/>
              <a:t> </a:t>
            </a:r>
            <a:r>
              <a:rPr lang="en-US" dirty="0" err="1"/>
              <a:t>mengirim</a:t>
            </a:r>
            <a:r>
              <a:rPr lang="en-US" dirty="0"/>
              <a:t> </a:t>
            </a:r>
            <a:r>
              <a:rPr lang="en-US" dirty="0" err="1"/>
              <a:t>sms</a:t>
            </a:r>
            <a:r>
              <a:rPr lang="en-US" dirty="0"/>
              <a:t> </a:t>
            </a:r>
            <a:r>
              <a:rPr lang="en-US" dirty="0" err="1"/>
              <a:t>lewat</a:t>
            </a:r>
            <a:r>
              <a:rPr lang="en-US" dirty="0"/>
              <a:t> </a:t>
            </a:r>
            <a:r>
              <a:rPr lang="en-US" b="1" dirty="0"/>
              <a:t>SMS Manager, Send To Intent, View Intent </a:t>
            </a:r>
            <a:r>
              <a:rPr lang="en-US" dirty="0"/>
              <a:t>dan </a:t>
            </a:r>
            <a:r>
              <a:rPr lang="en-US" dirty="0" err="1"/>
              <a:t>dapat</a:t>
            </a:r>
            <a:r>
              <a:rPr lang="en-US" dirty="0"/>
              <a:t> </a:t>
            </a:r>
            <a:r>
              <a:rPr lang="en-US" dirty="0" err="1"/>
              <a:t>digunakan</a:t>
            </a:r>
            <a:r>
              <a:rPr lang="en-US" dirty="0"/>
              <a:t> </a:t>
            </a:r>
            <a:r>
              <a:rPr lang="en-US" dirty="0" err="1"/>
              <a:t>untuk</a:t>
            </a:r>
            <a:r>
              <a:rPr lang="en-US" dirty="0"/>
              <a:t> </a:t>
            </a:r>
            <a:r>
              <a:rPr lang="en-US" b="1" dirty="0" err="1"/>
              <a:t>menangani</a:t>
            </a:r>
            <a:r>
              <a:rPr lang="en-US" b="1" dirty="0"/>
              <a:t> SMS </a:t>
            </a:r>
            <a:r>
              <a:rPr lang="en-US" b="1" dirty="0" err="1"/>
              <a:t>Masuk</a:t>
            </a:r>
            <a:r>
              <a:rPr lang="en-US" b="1" dirty="0"/>
              <a:t>. </a:t>
            </a:r>
            <a:r>
              <a:rPr lang="en-US" dirty="0"/>
              <a:t>Pada activity_sms.xml </a:t>
            </a:r>
            <a:r>
              <a:rPr lang="en-US" dirty="0" err="1"/>
              <a:t>ketikkan</a:t>
            </a:r>
            <a:r>
              <a:rPr lang="en-US" dirty="0"/>
              <a:t> </a:t>
            </a:r>
            <a:r>
              <a:rPr lang="en-US" dirty="0" err="1"/>
              <a:t>kode</a:t>
            </a:r>
            <a:r>
              <a:rPr lang="en-US" dirty="0"/>
              <a:t> </a:t>
            </a:r>
            <a:r>
              <a:rPr lang="en-US" dirty="0" err="1"/>
              <a:t>berikut</a:t>
            </a:r>
            <a:r>
              <a:rPr lang="en-US" dirty="0"/>
              <a:t> :</a:t>
            </a:r>
            <a:endParaRPr lang="en-US" b="1" dirty="0"/>
          </a:p>
        </p:txBody>
      </p:sp>
      <p:pic>
        <p:nvPicPr>
          <p:cNvPr id="5" name="Picture 4">
            <a:extLst>
              <a:ext uri="{FF2B5EF4-FFF2-40B4-BE49-F238E27FC236}">
                <a16:creationId xmlns:a16="http://schemas.microsoft.com/office/drawing/2014/main" id="{B70E6F4D-0CDE-4EDE-B73B-71220A7EBCC8}"/>
              </a:ext>
            </a:extLst>
          </p:cNvPr>
          <p:cNvPicPr>
            <a:picLocks noChangeAspect="1"/>
          </p:cNvPicPr>
          <p:nvPr/>
        </p:nvPicPr>
        <p:blipFill rotWithShape="1">
          <a:blip r:embed="rId2"/>
          <a:srcRect l="1363" t="13984" r="68727" b="10419"/>
          <a:stretch/>
        </p:blipFill>
        <p:spPr>
          <a:xfrm>
            <a:off x="124692" y="866954"/>
            <a:ext cx="2734966" cy="3888358"/>
          </a:xfrm>
          <a:prstGeom prst="rect">
            <a:avLst/>
          </a:prstGeom>
        </p:spPr>
      </p:pic>
      <p:pic>
        <p:nvPicPr>
          <p:cNvPr id="6" name="Picture 5">
            <a:extLst>
              <a:ext uri="{FF2B5EF4-FFF2-40B4-BE49-F238E27FC236}">
                <a16:creationId xmlns:a16="http://schemas.microsoft.com/office/drawing/2014/main" id="{B16E9A0A-2733-4EDB-9D50-6DD2FB528DF7}"/>
              </a:ext>
            </a:extLst>
          </p:cNvPr>
          <p:cNvPicPr>
            <a:picLocks noChangeAspect="1"/>
          </p:cNvPicPr>
          <p:nvPr/>
        </p:nvPicPr>
        <p:blipFill rotWithShape="1">
          <a:blip r:embed="rId3"/>
          <a:srcRect l="1063" t="51551" r="74401" b="19770"/>
          <a:stretch/>
        </p:blipFill>
        <p:spPr>
          <a:xfrm>
            <a:off x="2568514" y="3364302"/>
            <a:ext cx="2243657" cy="1475117"/>
          </a:xfrm>
          <a:prstGeom prst="rect">
            <a:avLst/>
          </a:prstGeom>
        </p:spPr>
      </p:pic>
      <p:pic>
        <p:nvPicPr>
          <p:cNvPr id="7" name="Picture 6">
            <a:extLst>
              <a:ext uri="{FF2B5EF4-FFF2-40B4-BE49-F238E27FC236}">
                <a16:creationId xmlns:a16="http://schemas.microsoft.com/office/drawing/2014/main" id="{DB032396-D7BB-4C2A-98F9-428AA03DBFA2}"/>
              </a:ext>
            </a:extLst>
          </p:cNvPr>
          <p:cNvPicPr>
            <a:picLocks noChangeAspect="1"/>
          </p:cNvPicPr>
          <p:nvPr/>
        </p:nvPicPr>
        <p:blipFill rotWithShape="1">
          <a:blip r:embed="rId4"/>
          <a:srcRect l="72241" t="23145" r="4764" b="8805"/>
          <a:stretch/>
        </p:blipFill>
        <p:spPr>
          <a:xfrm>
            <a:off x="5570508" y="1061048"/>
            <a:ext cx="2102689" cy="3500168"/>
          </a:xfrm>
          <a:prstGeom prst="rect">
            <a:avLst/>
          </a:prstGeom>
        </p:spPr>
      </p:pic>
    </p:spTree>
    <p:extLst>
      <p:ext uri="{BB962C8B-B14F-4D97-AF65-F5344CB8AC3E}">
        <p14:creationId xmlns:p14="http://schemas.microsoft.com/office/powerpoint/2010/main" val="3110343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A0D059-9AAD-4869-9B11-740B413B080B}"/>
              </a:ext>
            </a:extLst>
          </p:cNvPr>
          <p:cNvSpPr>
            <a:spLocks noGrp="1"/>
          </p:cNvSpPr>
          <p:nvPr>
            <p:ph idx="1"/>
          </p:nvPr>
        </p:nvSpPr>
        <p:spPr>
          <a:xfrm>
            <a:off x="2733077" y="78738"/>
            <a:ext cx="3677847" cy="354740"/>
          </a:xfrm>
        </p:spPr>
        <p:txBody>
          <a:bodyPr>
            <a:normAutofit fontScale="77500" lnSpcReduction="20000"/>
          </a:bodyPr>
          <a:lstStyle/>
          <a:p>
            <a:pPr marL="0" indent="0">
              <a:buNone/>
            </a:pPr>
            <a:r>
              <a:rPr lang="en-US" dirty="0"/>
              <a:t>Pada SmsActivity.java </a:t>
            </a:r>
            <a:r>
              <a:rPr lang="en-US" dirty="0" err="1"/>
              <a:t>ketikkan</a:t>
            </a:r>
            <a:r>
              <a:rPr lang="en-US" dirty="0"/>
              <a:t> </a:t>
            </a:r>
            <a:r>
              <a:rPr lang="en-US" dirty="0" err="1"/>
              <a:t>kode</a:t>
            </a:r>
            <a:r>
              <a:rPr lang="en-US" dirty="0"/>
              <a:t> </a:t>
            </a:r>
            <a:r>
              <a:rPr lang="en-US" dirty="0" err="1"/>
              <a:t>berikut</a:t>
            </a:r>
            <a:r>
              <a:rPr lang="en-US" dirty="0"/>
              <a:t>:</a:t>
            </a:r>
          </a:p>
        </p:txBody>
      </p:sp>
      <p:pic>
        <p:nvPicPr>
          <p:cNvPr id="4" name="Picture 3">
            <a:extLst>
              <a:ext uri="{FF2B5EF4-FFF2-40B4-BE49-F238E27FC236}">
                <a16:creationId xmlns:a16="http://schemas.microsoft.com/office/drawing/2014/main" id="{9E985027-D1A6-4F15-BA73-F603CC41B45E}"/>
              </a:ext>
            </a:extLst>
          </p:cNvPr>
          <p:cNvPicPr>
            <a:picLocks noChangeAspect="1"/>
          </p:cNvPicPr>
          <p:nvPr/>
        </p:nvPicPr>
        <p:blipFill rotWithShape="1">
          <a:blip r:embed="rId2"/>
          <a:srcRect l="18679" t="14213" r="42476" b="8680"/>
          <a:stretch/>
        </p:blipFill>
        <p:spPr>
          <a:xfrm>
            <a:off x="109987" y="433478"/>
            <a:ext cx="3551926" cy="3965995"/>
          </a:xfrm>
          <a:prstGeom prst="rect">
            <a:avLst/>
          </a:prstGeom>
        </p:spPr>
      </p:pic>
      <p:pic>
        <p:nvPicPr>
          <p:cNvPr id="5" name="Picture 4">
            <a:extLst>
              <a:ext uri="{FF2B5EF4-FFF2-40B4-BE49-F238E27FC236}">
                <a16:creationId xmlns:a16="http://schemas.microsoft.com/office/drawing/2014/main" id="{AE68423D-8D08-4BAF-B718-5E14CBB6C78F}"/>
              </a:ext>
            </a:extLst>
          </p:cNvPr>
          <p:cNvPicPr>
            <a:picLocks noChangeAspect="1"/>
          </p:cNvPicPr>
          <p:nvPr/>
        </p:nvPicPr>
        <p:blipFill rotWithShape="1">
          <a:blip r:embed="rId3"/>
          <a:srcRect l="18750" t="13836" r="46227" b="9057"/>
          <a:stretch/>
        </p:blipFill>
        <p:spPr>
          <a:xfrm>
            <a:off x="3661913" y="698741"/>
            <a:ext cx="3202556" cy="3965995"/>
          </a:xfrm>
          <a:prstGeom prst="rect">
            <a:avLst/>
          </a:prstGeom>
        </p:spPr>
      </p:pic>
      <p:pic>
        <p:nvPicPr>
          <p:cNvPr id="6" name="Picture 5">
            <a:extLst>
              <a:ext uri="{FF2B5EF4-FFF2-40B4-BE49-F238E27FC236}">
                <a16:creationId xmlns:a16="http://schemas.microsoft.com/office/drawing/2014/main" id="{A5336F76-46F0-46FD-9747-DC7E5774A860}"/>
              </a:ext>
            </a:extLst>
          </p:cNvPr>
          <p:cNvPicPr>
            <a:picLocks noChangeAspect="1"/>
          </p:cNvPicPr>
          <p:nvPr/>
        </p:nvPicPr>
        <p:blipFill rotWithShape="1">
          <a:blip r:embed="rId4"/>
          <a:srcRect l="18750" t="75094" r="59953" b="16981"/>
          <a:stretch/>
        </p:blipFill>
        <p:spPr>
          <a:xfrm>
            <a:off x="3661912" y="4657164"/>
            <a:ext cx="1947413" cy="407598"/>
          </a:xfrm>
          <a:prstGeom prst="rect">
            <a:avLst/>
          </a:prstGeom>
        </p:spPr>
      </p:pic>
    </p:spTree>
    <p:extLst>
      <p:ext uri="{BB962C8B-B14F-4D97-AF65-F5344CB8AC3E}">
        <p14:creationId xmlns:p14="http://schemas.microsoft.com/office/powerpoint/2010/main" val="862083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683E68-D511-4C7C-98E8-44C5320427B9}"/>
              </a:ext>
            </a:extLst>
          </p:cNvPr>
          <p:cNvSpPr>
            <a:spLocks noGrp="1"/>
          </p:cNvSpPr>
          <p:nvPr>
            <p:ph idx="1"/>
          </p:nvPr>
        </p:nvSpPr>
        <p:spPr>
          <a:xfrm>
            <a:off x="1621766" y="104617"/>
            <a:ext cx="5900468" cy="548834"/>
          </a:xfrm>
        </p:spPr>
        <p:txBody>
          <a:bodyPr>
            <a:normAutofit fontScale="77500" lnSpcReduction="20000"/>
          </a:bodyPr>
          <a:lstStyle/>
          <a:p>
            <a:pPr marL="0" indent="0" algn="just">
              <a:buNone/>
            </a:pPr>
            <a:r>
              <a:rPr lang="en-US" dirty="0" err="1"/>
              <a:t>Kemudian</a:t>
            </a:r>
            <a:r>
              <a:rPr lang="en-US" dirty="0"/>
              <a:t> </a:t>
            </a:r>
            <a:r>
              <a:rPr lang="en-US" dirty="0" err="1"/>
              <a:t>Buat</a:t>
            </a:r>
            <a:r>
              <a:rPr lang="en-US" dirty="0"/>
              <a:t> empty activity </a:t>
            </a:r>
            <a:r>
              <a:rPr lang="en-US" dirty="0" err="1"/>
              <a:t>lagi</a:t>
            </a:r>
            <a:r>
              <a:rPr lang="en-US" dirty="0"/>
              <a:t> dan </a:t>
            </a:r>
            <a:r>
              <a:rPr lang="en-US" dirty="0" err="1"/>
              <a:t>namai</a:t>
            </a:r>
            <a:r>
              <a:rPr lang="en-US" dirty="0"/>
              <a:t> </a:t>
            </a:r>
            <a:r>
              <a:rPr lang="en-US" dirty="0" err="1"/>
              <a:t>dengan</a:t>
            </a:r>
            <a:r>
              <a:rPr lang="en-US" dirty="0"/>
              <a:t> </a:t>
            </a:r>
            <a:r>
              <a:rPr lang="en-US" dirty="0" err="1"/>
              <a:t>SmsReciverActivity</a:t>
            </a:r>
            <a:r>
              <a:rPr lang="en-US" dirty="0"/>
              <a:t>, </a:t>
            </a:r>
            <a:r>
              <a:rPr lang="en-US" dirty="0" err="1"/>
              <a:t>kemudian</a:t>
            </a:r>
            <a:r>
              <a:rPr lang="en-US" dirty="0"/>
              <a:t> pada activity_sms_reciver.xml </a:t>
            </a:r>
            <a:r>
              <a:rPr lang="en-US" dirty="0" err="1"/>
              <a:t>ketikkan</a:t>
            </a:r>
            <a:r>
              <a:rPr lang="en-US" dirty="0"/>
              <a:t> </a:t>
            </a:r>
            <a:r>
              <a:rPr lang="en-US" dirty="0" err="1"/>
              <a:t>kode</a:t>
            </a:r>
            <a:r>
              <a:rPr lang="en-US" dirty="0"/>
              <a:t> </a:t>
            </a:r>
            <a:r>
              <a:rPr lang="en-US" dirty="0" err="1"/>
              <a:t>berikut</a:t>
            </a:r>
            <a:endParaRPr lang="en-US" dirty="0"/>
          </a:p>
        </p:txBody>
      </p:sp>
      <p:pic>
        <p:nvPicPr>
          <p:cNvPr id="4" name="Picture 3">
            <a:extLst>
              <a:ext uri="{FF2B5EF4-FFF2-40B4-BE49-F238E27FC236}">
                <a16:creationId xmlns:a16="http://schemas.microsoft.com/office/drawing/2014/main" id="{9D969B1F-E3E5-4FDC-80CA-FAA7E5636945}"/>
              </a:ext>
            </a:extLst>
          </p:cNvPr>
          <p:cNvPicPr>
            <a:picLocks noChangeAspect="1"/>
          </p:cNvPicPr>
          <p:nvPr/>
        </p:nvPicPr>
        <p:blipFill rotWithShape="1">
          <a:blip r:embed="rId2"/>
          <a:srcRect l="18749" t="13836" r="51534" b="51195"/>
          <a:stretch/>
        </p:blipFill>
        <p:spPr>
          <a:xfrm>
            <a:off x="1347878" y="1552754"/>
            <a:ext cx="2717321" cy="1798607"/>
          </a:xfrm>
          <a:prstGeom prst="rect">
            <a:avLst/>
          </a:prstGeom>
        </p:spPr>
      </p:pic>
      <p:pic>
        <p:nvPicPr>
          <p:cNvPr id="5" name="Picture 4">
            <a:extLst>
              <a:ext uri="{FF2B5EF4-FFF2-40B4-BE49-F238E27FC236}">
                <a16:creationId xmlns:a16="http://schemas.microsoft.com/office/drawing/2014/main" id="{25F71306-B259-491F-849C-B3F9E93EC121}"/>
              </a:ext>
            </a:extLst>
          </p:cNvPr>
          <p:cNvPicPr>
            <a:picLocks noChangeAspect="1"/>
          </p:cNvPicPr>
          <p:nvPr/>
        </p:nvPicPr>
        <p:blipFill rotWithShape="1">
          <a:blip r:embed="rId2"/>
          <a:srcRect l="72170" t="23110" r="4693" b="8839"/>
          <a:stretch/>
        </p:blipFill>
        <p:spPr>
          <a:xfrm>
            <a:off x="5078802" y="701974"/>
            <a:ext cx="2115628" cy="3500168"/>
          </a:xfrm>
          <a:prstGeom prst="rect">
            <a:avLst/>
          </a:prstGeom>
        </p:spPr>
      </p:pic>
    </p:spTree>
    <p:extLst>
      <p:ext uri="{BB962C8B-B14F-4D97-AF65-F5344CB8AC3E}">
        <p14:creationId xmlns:p14="http://schemas.microsoft.com/office/powerpoint/2010/main" val="2740612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B4234AB-A625-4657-8F3D-1C51E062640F}"/>
              </a:ext>
            </a:extLst>
          </p:cNvPr>
          <p:cNvSpPr>
            <a:spLocks noGrp="1"/>
          </p:cNvSpPr>
          <p:nvPr>
            <p:ph idx="1"/>
          </p:nvPr>
        </p:nvSpPr>
        <p:spPr>
          <a:xfrm>
            <a:off x="935966" y="111086"/>
            <a:ext cx="7272068" cy="717050"/>
          </a:xfrm>
        </p:spPr>
        <p:txBody>
          <a:bodyPr>
            <a:normAutofit fontScale="92500" lnSpcReduction="10000"/>
          </a:bodyPr>
          <a:lstStyle/>
          <a:p>
            <a:pPr marL="0" indent="0" algn="just">
              <a:buNone/>
            </a:pPr>
            <a:r>
              <a:rPr lang="en-US" dirty="0" err="1"/>
              <a:t>Kemudian</a:t>
            </a:r>
            <a:r>
              <a:rPr lang="en-US" dirty="0"/>
              <a:t> </a:t>
            </a:r>
            <a:r>
              <a:rPr lang="en-US" dirty="0" err="1"/>
              <a:t>buat</a:t>
            </a:r>
            <a:r>
              <a:rPr lang="en-US" dirty="0"/>
              <a:t> java class dan </a:t>
            </a:r>
            <a:r>
              <a:rPr lang="en-US" dirty="0" err="1"/>
              <a:t>namai</a:t>
            </a:r>
            <a:r>
              <a:rPr lang="en-US" dirty="0"/>
              <a:t> </a:t>
            </a:r>
            <a:r>
              <a:rPr lang="en-US" dirty="0" err="1"/>
              <a:t>dengan</a:t>
            </a:r>
            <a:r>
              <a:rPr lang="en-US" dirty="0"/>
              <a:t> IncomingSms.java, </a:t>
            </a:r>
            <a:r>
              <a:rPr lang="en-US" dirty="0" err="1"/>
              <a:t>nantinya</a:t>
            </a:r>
            <a:r>
              <a:rPr lang="en-US" dirty="0"/>
              <a:t> </a:t>
            </a:r>
            <a:r>
              <a:rPr lang="en-US" dirty="0" err="1"/>
              <a:t>kelas</a:t>
            </a:r>
            <a:r>
              <a:rPr lang="en-US" dirty="0"/>
              <a:t> </a:t>
            </a:r>
            <a:r>
              <a:rPr lang="en-US" dirty="0" err="1"/>
              <a:t>ini</a:t>
            </a:r>
            <a:r>
              <a:rPr lang="en-US" dirty="0"/>
              <a:t> </a:t>
            </a:r>
            <a:r>
              <a:rPr lang="en-US" dirty="0" err="1"/>
              <a:t>digunakan</a:t>
            </a:r>
            <a:r>
              <a:rPr lang="en-US" dirty="0"/>
              <a:t> </a:t>
            </a:r>
            <a:r>
              <a:rPr lang="en-US" dirty="0" err="1"/>
              <a:t>untuk</a:t>
            </a:r>
            <a:r>
              <a:rPr lang="en-US" dirty="0"/>
              <a:t> </a:t>
            </a:r>
            <a:r>
              <a:rPr lang="en-US" dirty="0" err="1"/>
              <a:t>menerima</a:t>
            </a:r>
            <a:r>
              <a:rPr lang="en-US" dirty="0"/>
              <a:t> broadcast (broadcast </a:t>
            </a:r>
            <a:r>
              <a:rPr lang="en-US" dirty="0" err="1"/>
              <a:t>reciver</a:t>
            </a:r>
            <a:r>
              <a:rPr lang="en-US" dirty="0"/>
              <a:t>) yang </a:t>
            </a:r>
            <a:r>
              <a:rPr lang="en-US" dirty="0" err="1"/>
              <a:t>menerima</a:t>
            </a:r>
            <a:r>
              <a:rPr lang="en-US" dirty="0"/>
              <a:t> data </a:t>
            </a:r>
            <a:r>
              <a:rPr lang="en-US" dirty="0" err="1"/>
              <a:t>dari</a:t>
            </a:r>
            <a:r>
              <a:rPr lang="en-US" dirty="0"/>
              <a:t> </a:t>
            </a:r>
            <a:r>
              <a:rPr lang="en-US" dirty="0" err="1"/>
              <a:t>sms</a:t>
            </a:r>
            <a:r>
              <a:rPr lang="en-US" dirty="0"/>
              <a:t> </a:t>
            </a:r>
            <a:r>
              <a:rPr lang="en-US" dirty="0" err="1"/>
              <a:t>nantinya</a:t>
            </a:r>
            <a:r>
              <a:rPr lang="en-US" dirty="0"/>
              <a:t>. </a:t>
            </a:r>
            <a:r>
              <a:rPr lang="en-US" dirty="0" err="1"/>
              <a:t>Ketikkan</a:t>
            </a:r>
            <a:r>
              <a:rPr lang="en-US" dirty="0"/>
              <a:t> </a:t>
            </a:r>
            <a:r>
              <a:rPr lang="en-US" dirty="0" err="1"/>
              <a:t>kode</a:t>
            </a:r>
            <a:r>
              <a:rPr lang="en-US" dirty="0"/>
              <a:t> </a:t>
            </a:r>
            <a:r>
              <a:rPr lang="en-US" dirty="0" err="1"/>
              <a:t>dibawah</a:t>
            </a:r>
            <a:r>
              <a:rPr lang="en-US" dirty="0"/>
              <a:t> </a:t>
            </a:r>
            <a:r>
              <a:rPr lang="en-US" dirty="0" err="1"/>
              <a:t>ini</a:t>
            </a:r>
            <a:r>
              <a:rPr lang="en-US" dirty="0"/>
              <a:t> di </a:t>
            </a:r>
            <a:r>
              <a:rPr lang="en-US" dirty="0" err="1"/>
              <a:t>kelas</a:t>
            </a:r>
            <a:r>
              <a:rPr lang="en-US" dirty="0"/>
              <a:t> IncomingSms.java</a:t>
            </a:r>
          </a:p>
        </p:txBody>
      </p:sp>
      <p:pic>
        <p:nvPicPr>
          <p:cNvPr id="4" name="Picture 3">
            <a:extLst>
              <a:ext uri="{FF2B5EF4-FFF2-40B4-BE49-F238E27FC236}">
                <a16:creationId xmlns:a16="http://schemas.microsoft.com/office/drawing/2014/main" id="{A7CAC65F-DFC2-4A1A-B46E-B09240AEE657}"/>
              </a:ext>
            </a:extLst>
          </p:cNvPr>
          <p:cNvPicPr>
            <a:picLocks noChangeAspect="1"/>
          </p:cNvPicPr>
          <p:nvPr/>
        </p:nvPicPr>
        <p:blipFill rotWithShape="1">
          <a:blip r:embed="rId2"/>
          <a:srcRect l="18821" t="14088" r="26627" b="21258"/>
          <a:stretch/>
        </p:blipFill>
        <p:spPr>
          <a:xfrm>
            <a:off x="1405027" y="828136"/>
            <a:ext cx="6333946" cy="4222631"/>
          </a:xfrm>
          <a:prstGeom prst="rect">
            <a:avLst/>
          </a:prstGeom>
        </p:spPr>
      </p:pic>
    </p:spTree>
    <p:extLst>
      <p:ext uri="{BB962C8B-B14F-4D97-AF65-F5344CB8AC3E}">
        <p14:creationId xmlns:p14="http://schemas.microsoft.com/office/powerpoint/2010/main" val="3798623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E14FFB0-88BA-4C07-8A83-C92D0E9422BC}"/>
              </a:ext>
            </a:extLst>
          </p:cNvPr>
          <p:cNvSpPr>
            <a:spLocks noGrp="1"/>
          </p:cNvSpPr>
          <p:nvPr>
            <p:ph idx="1"/>
          </p:nvPr>
        </p:nvSpPr>
        <p:spPr>
          <a:xfrm>
            <a:off x="845180" y="72269"/>
            <a:ext cx="7453641" cy="885264"/>
          </a:xfrm>
        </p:spPr>
        <p:txBody>
          <a:bodyPr>
            <a:normAutofit/>
          </a:bodyPr>
          <a:lstStyle/>
          <a:p>
            <a:pPr marL="0" indent="0" algn="just">
              <a:buNone/>
            </a:pPr>
            <a:r>
              <a:rPr lang="en-US" dirty="0" err="1"/>
              <a:t>Kemudian</a:t>
            </a:r>
            <a:r>
              <a:rPr lang="en-US" dirty="0"/>
              <a:t> </a:t>
            </a:r>
            <a:r>
              <a:rPr lang="en-US" dirty="0" err="1"/>
              <a:t>buat</a:t>
            </a:r>
            <a:r>
              <a:rPr lang="en-US" dirty="0"/>
              <a:t> empty activity </a:t>
            </a:r>
            <a:r>
              <a:rPr lang="en-US" dirty="0" err="1"/>
              <a:t>lagi</a:t>
            </a:r>
            <a:r>
              <a:rPr lang="en-US" dirty="0"/>
              <a:t> dan </a:t>
            </a:r>
            <a:r>
              <a:rPr lang="en-US" dirty="0" err="1"/>
              <a:t>namai</a:t>
            </a:r>
            <a:r>
              <a:rPr lang="en-US" dirty="0"/>
              <a:t> </a:t>
            </a:r>
            <a:r>
              <a:rPr lang="en-US" dirty="0" err="1"/>
              <a:t>dengan</a:t>
            </a:r>
            <a:r>
              <a:rPr lang="en-US" dirty="0"/>
              <a:t> </a:t>
            </a:r>
            <a:r>
              <a:rPr lang="en-US" dirty="0" err="1"/>
              <a:t>InternetActivity</a:t>
            </a:r>
            <a:r>
              <a:rPr lang="en-US" dirty="0"/>
              <a:t>, </a:t>
            </a:r>
            <a:r>
              <a:rPr lang="en-US" dirty="0" err="1"/>
              <a:t>nantinya</a:t>
            </a:r>
            <a:r>
              <a:rPr lang="en-US" dirty="0"/>
              <a:t> activity </a:t>
            </a:r>
            <a:r>
              <a:rPr lang="en-US" dirty="0" err="1"/>
              <a:t>ini</a:t>
            </a:r>
            <a:r>
              <a:rPr lang="en-US" dirty="0"/>
              <a:t> </a:t>
            </a:r>
            <a:r>
              <a:rPr lang="en-US" dirty="0" err="1"/>
              <a:t>digunakan</a:t>
            </a:r>
            <a:r>
              <a:rPr lang="en-US" dirty="0"/>
              <a:t> </a:t>
            </a:r>
            <a:r>
              <a:rPr lang="en-US" dirty="0" err="1"/>
              <a:t>untuk</a:t>
            </a:r>
            <a:r>
              <a:rPr lang="en-US" dirty="0"/>
              <a:t> </a:t>
            </a:r>
            <a:r>
              <a:rPr lang="en-US" b="1" dirty="0"/>
              <a:t>m</a:t>
            </a:r>
            <a:r>
              <a:rPr lang="id-ID" b="1" dirty="0"/>
              <a:t>emantau perubahan jaringan</a:t>
            </a:r>
            <a:r>
              <a:rPr lang="en-US" b="1" dirty="0"/>
              <a:t> dan</a:t>
            </a:r>
            <a:r>
              <a:rPr lang="id-ID" b="1" dirty="0"/>
              <a:t> konektivitas data</a:t>
            </a:r>
            <a:r>
              <a:rPr lang="en-US" b="1" dirty="0"/>
              <a:t>. </a:t>
            </a:r>
            <a:r>
              <a:rPr lang="en-US" dirty="0"/>
              <a:t>Pada activity_internet.xml </a:t>
            </a:r>
            <a:r>
              <a:rPr lang="en-US" dirty="0" err="1"/>
              <a:t>ketikkan</a:t>
            </a:r>
            <a:r>
              <a:rPr lang="en-US" dirty="0"/>
              <a:t> </a:t>
            </a:r>
            <a:r>
              <a:rPr lang="en-US" dirty="0" err="1"/>
              <a:t>kode</a:t>
            </a:r>
            <a:r>
              <a:rPr lang="en-US" dirty="0"/>
              <a:t> </a:t>
            </a:r>
            <a:r>
              <a:rPr lang="en-US" dirty="0" err="1"/>
              <a:t>berikut</a:t>
            </a:r>
            <a:r>
              <a:rPr lang="en-US" dirty="0"/>
              <a:t> </a:t>
            </a:r>
            <a:r>
              <a:rPr lang="en-US" dirty="0" err="1"/>
              <a:t>ini</a:t>
            </a:r>
            <a:r>
              <a:rPr lang="en-US" dirty="0"/>
              <a:t>:</a:t>
            </a:r>
            <a:endParaRPr lang="en-US" b="1" dirty="0"/>
          </a:p>
        </p:txBody>
      </p:sp>
      <p:pic>
        <p:nvPicPr>
          <p:cNvPr id="4" name="Picture 3">
            <a:extLst>
              <a:ext uri="{FF2B5EF4-FFF2-40B4-BE49-F238E27FC236}">
                <a16:creationId xmlns:a16="http://schemas.microsoft.com/office/drawing/2014/main" id="{1C5B9184-0CEA-4C09-8DFB-BAB355BB5643}"/>
              </a:ext>
            </a:extLst>
          </p:cNvPr>
          <p:cNvPicPr>
            <a:picLocks noChangeAspect="1"/>
          </p:cNvPicPr>
          <p:nvPr/>
        </p:nvPicPr>
        <p:blipFill rotWithShape="1">
          <a:blip r:embed="rId2"/>
          <a:srcRect l="18486" t="13711" r="51392" b="41761"/>
          <a:stretch/>
        </p:blipFill>
        <p:spPr>
          <a:xfrm>
            <a:off x="978680" y="1203335"/>
            <a:ext cx="3291396" cy="2736831"/>
          </a:xfrm>
          <a:prstGeom prst="rect">
            <a:avLst/>
          </a:prstGeom>
        </p:spPr>
      </p:pic>
      <p:pic>
        <p:nvPicPr>
          <p:cNvPr id="5" name="Picture 4">
            <a:extLst>
              <a:ext uri="{FF2B5EF4-FFF2-40B4-BE49-F238E27FC236}">
                <a16:creationId xmlns:a16="http://schemas.microsoft.com/office/drawing/2014/main" id="{0B1E888D-9E57-4EEE-9E4E-64B0E74C51D0}"/>
              </a:ext>
            </a:extLst>
          </p:cNvPr>
          <p:cNvPicPr>
            <a:picLocks noChangeAspect="1"/>
          </p:cNvPicPr>
          <p:nvPr/>
        </p:nvPicPr>
        <p:blipFill rotWithShape="1">
          <a:blip r:embed="rId2"/>
          <a:srcRect l="72167" t="23033" r="4623" b="8563"/>
          <a:stretch/>
        </p:blipFill>
        <p:spPr>
          <a:xfrm>
            <a:off x="5160756" y="912244"/>
            <a:ext cx="2029465" cy="3364304"/>
          </a:xfrm>
          <a:prstGeom prst="rect">
            <a:avLst/>
          </a:prstGeom>
        </p:spPr>
      </p:pic>
    </p:spTree>
    <p:extLst>
      <p:ext uri="{BB962C8B-B14F-4D97-AF65-F5344CB8AC3E}">
        <p14:creationId xmlns:p14="http://schemas.microsoft.com/office/powerpoint/2010/main" val="30344860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AA28A2-29C3-4558-860E-E7890C4FCA6A}"/>
              </a:ext>
            </a:extLst>
          </p:cNvPr>
          <p:cNvSpPr>
            <a:spLocks noGrp="1"/>
          </p:cNvSpPr>
          <p:nvPr>
            <p:ph idx="1"/>
          </p:nvPr>
        </p:nvSpPr>
        <p:spPr>
          <a:xfrm>
            <a:off x="2487224" y="175785"/>
            <a:ext cx="4169553" cy="387089"/>
          </a:xfrm>
        </p:spPr>
        <p:txBody>
          <a:bodyPr>
            <a:normAutofit fontScale="77500" lnSpcReduction="20000"/>
          </a:bodyPr>
          <a:lstStyle/>
          <a:p>
            <a:pPr marL="0" indent="0">
              <a:buNone/>
            </a:pPr>
            <a:r>
              <a:rPr lang="en-US" dirty="0"/>
              <a:t>Pada </a:t>
            </a:r>
            <a:r>
              <a:rPr lang="en-US" dirty="0" err="1"/>
              <a:t>InternetActivity</a:t>
            </a:r>
            <a:r>
              <a:rPr lang="en-US" dirty="0"/>
              <a:t>. Java </a:t>
            </a:r>
            <a:r>
              <a:rPr lang="en-US" dirty="0" err="1"/>
              <a:t>ketikkan</a:t>
            </a:r>
            <a:r>
              <a:rPr lang="en-US" dirty="0"/>
              <a:t> </a:t>
            </a:r>
            <a:r>
              <a:rPr lang="en-US" dirty="0" err="1"/>
              <a:t>kode</a:t>
            </a:r>
            <a:r>
              <a:rPr lang="en-US" dirty="0"/>
              <a:t> </a:t>
            </a:r>
            <a:r>
              <a:rPr lang="en-US" dirty="0" err="1"/>
              <a:t>berikut</a:t>
            </a:r>
            <a:r>
              <a:rPr lang="en-US" dirty="0"/>
              <a:t> </a:t>
            </a:r>
            <a:r>
              <a:rPr lang="en-US" dirty="0" err="1"/>
              <a:t>ini</a:t>
            </a:r>
            <a:endParaRPr lang="en-US" dirty="0"/>
          </a:p>
        </p:txBody>
      </p:sp>
      <p:pic>
        <p:nvPicPr>
          <p:cNvPr id="4" name="Picture 3">
            <a:extLst>
              <a:ext uri="{FF2B5EF4-FFF2-40B4-BE49-F238E27FC236}">
                <a16:creationId xmlns:a16="http://schemas.microsoft.com/office/drawing/2014/main" id="{9E0458FD-BCC4-4C1D-B2DF-0177A2CA93FF}"/>
              </a:ext>
            </a:extLst>
          </p:cNvPr>
          <p:cNvPicPr>
            <a:picLocks noChangeAspect="1"/>
          </p:cNvPicPr>
          <p:nvPr/>
        </p:nvPicPr>
        <p:blipFill rotWithShape="1">
          <a:blip r:embed="rId2"/>
          <a:srcRect l="18679" t="14213" r="12972" b="8680"/>
          <a:stretch/>
        </p:blipFill>
        <p:spPr>
          <a:xfrm>
            <a:off x="1182865" y="562874"/>
            <a:ext cx="6778271" cy="4301326"/>
          </a:xfrm>
          <a:prstGeom prst="rect">
            <a:avLst/>
          </a:prstGeom>
        </p:spPr>
      </p:pic>
    </p:spTree>
    <p:extLst>
      <p:ext uri="{BB962C8B-B14F-4D97-AF65-F5344CB8AC3E}">
        <p14:creationId xmlns:p14="http://schemas.microsoft.com/office/powerpoint/2010/main" val="2998759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CD605-FE14-4D14-AF65-323ECCA193FC}"/>
              </a:ext>
            </a:extLst>
          </p:cNvPr>
          <p:cNvSpPr>
            <a:spLocks noGrp="1"/>
          </p:cNvSpPr>
          <p:nvPr>
            <p:ph type="title"/>
          </p:nvPr>
        </p:nvSpPr>
        <p:spPr/>
        <p:txBody>
          <a:bodyPr/>
          <a:lstStyle/>
          <a:p>
            <a:r>
              <a:rPr lang="en-US" dirty="0"/>
              <a:t>Daftar </a:t>
            </a:r>
            <a:r>
              <a:rPr lang="en-US" dirty="0" err="1"/>
              <a:t>Pustaka</a:t>
            </a:r>
            <a:endParaRPr lang="en-US" dirty="0"/>
          </a:p>
        </p:txBody>
      </p:sp>
      <p:sp>
        <p:nvSpPr>
          <p:cNvPr id="3" name="Content Placeholder 2">
            <a:extLst>
              <a:ext uri="{FF2B5EF4-FFF2-40B4-BE49-F238E27FC236}">
                <a16:creationId xmlns:a16="http://schemas.microsoft.com/office/drawing/2014/main" id="{8E38BFF0-140A-4D87-8299-18E252B0294A}"/>
              </a:ext>
            </a:extLst>
          </p:cNvPr>
          <p:cNvSpPr>
            <a:spLocks noGrp="1"/>
          </p:cNvSpPr>
          <p:nvPr>
            <p:ph idx="1"/>
          </p:nvPr>
        </p:nvSpPr>
        <p:spPr/>
        <p:txBody>
          <a:bodyPr>
            <a:normAutofit fontScale="62500" lnSpcReduction="20000"/>
          </a:bodyPr>
          <a:lstStyle/>
          <a:p>
            <a:r>
              <a:rPr lang="en-US" dirty="0">
                <a:hlinkClick r:id="rId2"/>
              </a:rPr>
              <a:t>https://developer.android.com/guide/topics/security/permissions?hl=id</a:t>
            </a:r>
            <a:endParaRPr lang="en-US" dirty="0"/>
          </a:p>
          <a:p>
            <a:r>
              <a:rPr lang="en-US" dirty="0">
                <a:hlinkClick r:id="rId3"/>
              </a:rPr>
              <a:t>https://google-developer-training.gitbooks.io/android-developer-fundamentals-course-concepts/content/idn/Unit%205/131_c_permissions,_performance_and_security.html</a:t>
            </a:r>
            <a:endParaRPr lang="en-US" dirty="0"/>
          </a:p>
          <a:p>
            <a:r>
              <a:rPr lang="en-US" dirty="0">
                <a:hlinkClick r:id="rId4"/>
              </a:rPr>
              <a:t>https://code.tutsplus.com/id/tutorials/how-to-make-calls-and-use-sms-in-android-apps--cms-28168</a:t>
            </a:r>
            <a:endParaRPr lang="en-US" dirty="0"/>
          </a:p>
          <a:p>
            <a:r>
              <a:rPr lang="en-US" dirty="0">
                <a:hlinkClick r:id="rId5"/>
              </a:rPr>
              <a:t>http://android.anonimeact.com/2017/02/21/membuat-panggilan-telepon-dari-aplikasi/</a:t>
            </a:r>
            <a:endParaRPr lang="en-US" dirty="0"/>
          </a:p>
          <a:p>
            <a:r>
              <a:rPr lang="en-US" dirty="0">
                <a:hlinkClick r:id="rId6"/>
              </a:rPr>
              <a:t>https://developer.android.com/training/monitoring-device-state/connectivity-monitoring?hl=id</a:t>
            </a:r>
            <a:endParaRPr lang="en-US" dirty="0"/>
          </a:p>
          <a:p>
            <a:r>
              <a:rPr lang="en-US" dirty="0">
                <a:hlinkClick r:id="rId7"/>
              </a:rPr>
              <a:t>https://www.wildantechnoart.net/2017/08/memantau-dan-menentukan-status-koneksi-pada-aplikasi.html</a:t>
            </a:r>
            <a:endParaRPr lang="id-ID" dirty="0"/>
          </a:p>
          <a:p>
            <a:r>
              <a:rPr lang="en-US" dirty="0">
                <a:hlinkClick r:id="rId8"/>
              </a:rPr>
              <a:t>https://aris83.wordpress.com/2015/12/13/pengertian-short-message-service-sms/</a:t>
            </a:r>
            <a:r>
              <a:rPr lang="id-ID" dirty="0"/>
              <a:t> </a:t>
            </a:r>
            <a:endParaRPr lang="en-US" dirty="0"/>
          </a:p>
          <a:p>
            <a:r>
              <a:rPr lang="en-US" dirty="0">
                <a:hlinkClick r:id="rId9"/>
              </a:rPr>
              <a:t>http://emerer.com/mms-multimedia-messaging-service-dan-elemen-pembangunnya/</a:t>
            </a:r>
            <a:r>
              <a:rPr lang="id-ID" dirty="0"/>
              <a:t> </a:t>
            </a:r>
            <a:endParaRPr lang="en-US" dirty="0"/>
          </a:p>
          <a:p>
            <a:r>
              <a:rPr lang="en-US" dirty="0">
                <a:hlinkClick r:id="rId10"/>
              </a:rPr>
              <a:t>http://edisugiarto.blogspot.com/2010/08/multimedia-messaging-service-mms.html</a:t>
            </a:r>
            <a:r>
              <a:rPr lang="id-ID" dirty="0"/>
              <a:t> </a:t>
            </a:r>
            <a:endParaRPr lang="en-US" dirty="0"/>
          </a:p>
          <a:p>
            <a:pPr lvl="0"/>
            <a:r>
              <a:rPr lang="id-ID" u="sng" dirty="0">
                <a:hlinkClick r:id="rId3"/>
              </a:rPr>
              <a:t>https://google-developer-training.gitbooks.io/android-developer-fundamentals-course-concepts/content/idn/Unit%205/131_c_permissions,_performance_and_security.html</a:t>
            </a:r>
            <a:r>
              <a:rPr lang="id-ID" dirty="0"/>
              <a:t>    </a:t>
            </a:r>
          </a:p>
          <a:p>
            <a:r>
              <a:rPr lang="en-US" dirty="0">
                <a:hlinkClick r:id="rId11"/>
              </a:rPr>
              <a:t>https://support.polar.com/e_manuals/M600/Polar-M600-user-manual-Indonesian/Content/phone-calls-android.htm</a:t>
            </a:r>
            <a:r>
              <a:rPr lang="id-ID" dirty="0"/>
              <a:t> </a:t>
            </a:r>
            <a:endParaRPr lang="en-US" dirty="0"/>
          </a:p>
        </p:txBody>
      </p:sp>
    </p:spTree>
    <p:extLst>
      <p:ext uri="{BB962C8B-B14F-4D97-AF65-F5344CB8AC3E}">
        <p14:creationId xmlns:p14="http://schemas.microsoft.com/office/powerpoint/2010/main" val="3766053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842" y="274051"/>
            <a:ext cx="8246070" cy="763526"/>
          </a:xfrm>
        </p:spPr>
        <p:txBody>
          <a:bodyPr>
            <a:normAutofit fontScale="90000"/>
          </a:bodyPr>
          <a:lstStyle/>
          <a:p>
            <a:pPr algn="ctr"/>
            <a:r>
              <a:rPr lang="en-ID" dirty="0" err="1"/>
              <a:t>Komunikasi</a:t>
            </a:r>
            <a:r>
              <a:rPr lang="en-ID" dirty="0"/>
              <a:t> </a:t>
            </a:r>
            <a:r>
              <a:rPr lang="en-ID" dirty="0" err="1"/>
              <a:t>Antar</a:t>
            </a:r>
            <a:r>
              <a:rPr lang="en-ID" dirty="0"/>
              <a:t> </a:t>
            </a:r>
            <a:r>
              <a:rPr lang="en-ID" dirty="0" err="1"/>
              <a:t>Aplikasi</a:t>
            </a:r>
            <a:r>
              <a:rPr lang="en-ID" dirty="0"/>
              <a:t> di Android</a:t>
            </a:r>
            <a:br>
              <a:rPr lang="id-ID" dirty="0"/>
            </a:br>
            <a:endParaRPr lang="id-ID" dirty="0"/>
          </a:p>
        </p:txBody>
      </p:sp>
      <p:sp>
        <p:nvSpPr>
          <p:cNvPr id="3" name="Content Placeholder 2"/>
          <p:cNvSpPr>
            <a:spLocks noGrp="1"/>
          </p:cNvSpPr>
          <p:nvPr>
            <p:ph idx="1"/>
          </p:nvPr>
        </p:nvSpPr>
        <p:spPr>
          <a:xfrm>
            <a:off x="426843" y="1099335"/>
            <a:ext cx="8246070" cy="3448796"/>
          </a:xfrm>
        </p:spPr>
        <p:txBody>
          <a:bodyPr>
            <a:normAutofit/>
          </a:bodyPr>
          <a:lstStyle/>
          <a:p>
            <a:pPr marL="0" indent="0" algn="just">
              <a:buNone/>
            </a:pPr>
            <a:r>
              <a:rPr lang="id-ID" sz="2000" dirty="0"/>
              <a:t>	</a:t>
            </a:r>
            <a:r>
              <a:rPr lang="id-ID" sz="2000" dirty="0">
                <a:latin typeface="Times New Roman" panose="02020603050405020304" pitchFamily="18" charset="0"/>
                <a:cs typeface="Times New Roman" panose="02020603050405020304" pitchFamily="18" charset="0"/>
              </a:rPr>
              <a:t>Komunikasi antara aplikasi  adalah aspek penting dari platform seluler. Android dirancang secara khusus dengan mempertimbangkan komunikasi antar-aplikasi dan bergantung pada ini untuk menyediakan fungsionalitas khusus platform yang berbeda. Aplikasi Android dapat dirancang dengan bantuan Android SDK dan menggunakan IDE seperti Android Studio atau dengan menggunakan platform berbasis browser yang disebut App Inventor. Kedua platform pengembangan ini menyediakan teknik mereka sendiri untuk komunikasi antar-aplikasi dalam platform yang sama, namun tidak memiliki metode komunikasi antar-aplikasi yang mapan ketika aplikasi dikembangkan menggunakan dua platform pengembangan yang terpisah.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505358"/>
            <a:ext cx="8246070" cy="4312447"/>
          </a:xfrm>
        </p:spPr>
        <p:txBody>
          <a:bodyPr>
            <a:normAutofit fontScale="92500"/>
          </a:bodyPr>
          <a:lstStyle/>
          <a:p>
            <a:pPr marL="0" indent="0" algn="just">
              <a:buNone/>
            </a:pPr>
            <a:r>
              <a:rPr lang="en-ID" dirty="0"/>
              <a:t>	</a:t>
            </a:r>
            <a:r>
              <a:rPr lang="id-ID" sz="2600" dirty="0">
                <a:latin typeface="Times New Roman" panose="02020603050405020304" pitchFamily="18" charset="0"/>
                <a:cs typeface="Times New Roman" panose="02020603050405020304" pitchFamily="18" charset="0"/>
              </a:rPr>
              <a:t>Aplikasi Android biasanya memiliki beberapa activity . Setiap activity menampilkan antarmuka pengguna yang memungkinkan pengguna untuk melakukan tugas tertentu (seperti melihat peta atau mengambil foto). Untuk mengalihkan pengguna dari satu aktivitas ke aktivitas lainnya, aplikasi Anda harus menggunakan </a:t>
            </a:r>
            <a:r>
              <a:rPr lang="en-ID" sz="2600" dirty="0">
                <a:latin typeface="Times New Roman" panose="02020603050405020304" pitchFamily="18" charset="0"/>
                <a:cs typeface="Times New Roman" panose="02020603050405020304" pitchFamily="18" charset="0"/>
              </a:rPr>
              <a:t>intent</a:t>
            </a:r>
            <a:r>
              <a:rPr lang="id-ID" sz="2600" dirty="0">
                <a:latin typeface="Times New Roman" panose="02020603050405020304" pitchFamily="18" charset="0"/>
                <a:cs typeface="Times New Roman" panose="02020603050405020304" pitchFamily="18" charset="0"/>
              </a:rPr>
              <a:t> untuk menentukan "</a:t>
            </a:r>
            <a:r>
              <a:rPr lang="en-ID" sz="2600" dirty="0">
                <a:latin typeface="Times New Roman" panose="02020603050405020304" pitchFamily="18" charset="0"/>
                <a:cs typeface="Times New Roman" panose="02020603050405020304" pitchFamily="18" charset="0"/>
              </a:rPr>
              <a:t>intent</a:t>
            </a:r>
            <a:r>
              <a:rPr lang="id-ID" sz="2600" dirty="0">
                <a:latin typeface="Times New Roman" panose="02020603050405020304" pitchFamily="18" charset="0"/>
                <a:cs typeface="Times New Roman" panose="02020603050405020304" pitchFamily="18" charset="0"/>
              </a:rPr>
              <a:t>" aplikasi untuk melakukan sesuatu. Ketika Anda melewatkan Intent ke sistem dengan metode seperti startActivity() , sistem menggunakan </a:t>
            </a:r>
            <a:r>
              <a:rPr lang="en-ID" sz="2600" dirty="0">
                <a:latin typeface="Times New Roman" panose="02020603050405020304" pitchFamily="18" charset="0"/>
                <a:cs typeface="Times New Roman" panose="02020603050405020304" pitchFamily="18" charset="0"/>
              </a:rPr>
              <a:t>intent</a:t>
            </a:r>
            <a:r>
              <a:rPr lang="id-ID" sz="2600" dirty="0">
                <a:latin typeface="Times New Roman" panose="02020603050405020304" pitchFamily="18" charset="0"/>
                <a:cs typeface="Times New Roman" panose="02020603050405020304" pitchFamily="18" charset="0"/>
              </a:rPr>
              <a:t> untuk mengidentifikasi dan memulai komponen aplikasi yang sesuai. Menggunakan </a:t>
            </a:r>
            <a:r>
              <a:rPr lang="en-ID" sz="2600" dirty="0">
                <a:latin typeface="Times New Roman" panose="02020603050405020304" pitchFamily="18" charset="0"/>
                <a:cs typeface="Times New Roman" panose="02020603050405020304" pitchFamily="18" charset="0"/>
              </a:rPr>
              <a:t>Intent</a:t>
            </a:r>
            <a:r>
              <a:rPr lang="id-ID" sz="2600" dirty="0">
                <a:latin typeface="Times New Roman" panose="02020603050405020304" pitchFamily="18" charset="0"/>
                <a:cs typeface="Times New Roman" panose="02020603050405020304" pitchFamily="18" charset="0"/>
              </a:rPr>
              <a:t> memungkinkan aplikasi Anda untuk memulai aktivitas yang terkandung dalam aplikasi terpisah.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781" y="817918"/>
            <a:ext cx="8721213" cy="440611"/>
          </a:xfrm>
        </p:spPr>
        <p:txBody>
          <a:bodyPr>
            <a:noAutofit/>
          </a:bodyPr>
          <a:lstStyle/>
          <a:p>
            <a:pPr algn="ctr"/>
            <a:r>
              <a:rPr lang="en-ID" sz="2400" dirty="0" err="1">
                <a:latin typeface="Times New Roman" panose="02020603050405020304" pitchFamily="18" charset="0"/>
                <a:cs typeface="Times New Roman" panose="02020603050405020304" pitchFamily="18" charset="0"/>
              </a:rPr>
              <a:t>Penggunaan</a:t>
            </a:r>
            <a:r>
              <a:rPr lang="en-ID" sz="2400" dirty="0">
                <a:latin typeface="Times New Roman" panose="02020603050405020304" pitchFamily="18" charset="0"/>
                <a:cs typeface="Times New Roman" panose="02020603050405020304" pitchFamily="18" charset="0"/>
              </a:rPr>
              <a:t> Intent</a:t>
            </a:r>
            <a:r>
              <a:rPr lang="id-ID" sz="2400" dirty="0">
                <a:latin typeface="Times New Roman" panose="02020603050405020304" pitchFamily="18" charset="0"/>
                <a:cs typeface="Times New Roman" panose="02020603050405020304" pitchFamily="18" charset="0"/>
              </a:rPr>
              <a:t> pada Komunikasi antar Aplikasi Android</a:t>
            </a:r>
            <a:br>
              <a:rPr lang="id-ID" sz="2800" dirty="0">
                <a:latin typeface="Times New Roman" panose="02020603050405020304" pitchFamily="18" charset="0"/>
                <a:cs typeface="Times New Roman" panose="02020603050405020304" pitchFamily="18" charset="0"/>
              </a:rPr>
            </a:br>
            <a:r>
              <a:rPr lang="en-ID" sz="2800" dirty="0">
                <a:latin typeface="Times New Roman" panose="02020603050405020304" pitchFamily="18" charset="0"/>
                <a:cs typeface="Times New Roman" panose="02020603050405020304" pitchFamily="18" charset="0"/>
              </a:rPr>
              <a:t> </a:t>
            </a:r>
            <a:br>
              <a:rPr lang="en-ID" sz="2800" dirty="0">
                <a:latin typeface="Times New Roman" panose="02020603050405020304" pitchFamily="18" charset="0"/>
                <a:cs typeface="Times New Roman" panose="02020603050405020304" pitchFamily="18" charset="0"/>
              </a:rPr>
            </a:br>
            <a:endParaRPr lang="id-ID"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652" y="1327355"/>
            <a:ext cx="8858864" cy="3687097"/>
          </a:xfrm>
        </p:spPr>
        <p:txBody>
          <a:bodyPr>
            <a:normAutofit fontScale="70000" lnSpcReduction="20000"/>
          </a:bodyPr>
          <a:lstStyle/>
          <a:p>
            <a:pPr marL="0" indent="0" algn="just">
              <a:buNone/>
            </a:pPr>
            <a:r>
              <a:rPr lang="id-ID" sz="2800" dirty="0">
                <a:latin typeface="Times New Roman" panose="02020603050405020304" pitchFamily="18" charset="0"/>
                <a:cs typeface="Times New Roman" panose="02020603050405020304" pitchFamily="18" charset="0"/>
              </a:rPr>
              <a:t>Intent  adalah objek yang menyediakan waktu proses yang mengikat komponen-komponen terpisah, misalnya dua activity. Intent  menyatakan "intent untuk melakukan sesuatu" dari aplikasi. Anda bisa menggunakan intent untuk berbagai jenis tugas, tetapi dalam pelajaran ini, intent Anda akan memulai activity lain. </a:t>
            </a:r>
          </a:p>
          <a:p>
            <a:pPr marL="0" indent="0">
              <a:buNone/>
            </a:pPr>
            <a:r>
              <a:rPr lang="en-ID" sz="2800" dirty="0">
                <a:latin typeface="Times New Roman" panose="02020603050405020304" pitchFamily="18" charset="0"/>
                <a:cs typeface="Times New Roman" panose="02020603050405020304" pitchFamily="18" charset="0"/>
              </a:rPr>
              <a:t>Intent </a:t>
            </a:r>
            <a:r>
              <a:rPr lang="en-ID" sz="2800" dirty="0" err="1">
                <a:latin typeface="Times New Roman" panose="02020603050405020304" pitchFamily="18" charset="0"/>
                <a:cs typeface="Times New Roman" panose="02020603050405020304" pitchFamily="18" charset="0"/>
              </a:rPr>
              <a:t>dibagi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menjadi</a:t>
            </a:r>
            <a:r>
              <a:rPr lang="en-ID" sz="2800" dirty="0">
                <a:latin typeface="Times New Roman" panose="02020603050405020304" pitchFamily="18" charset="0"/>
                <a:cs typeface="Times New Roman" panose="02020603050405020304" pitchFamily="18" charset="0"/>
              </a:rPr>
              <a:t> 2 </a:t>
            </a:r>
            <a:r>
              <a:rPr lang="en-ID" sz="2800" dirty="0" err="1">
                <a:latin typeface="Times New Roman" panose="02020603050405020304" pitchFamily="18" charset="0"/>
                <a:cs typeface="Times New Roman" panose="02020603050405020304" pitchFamily="18" charset="0"/>
              </a:rPr>
              <a:t>yaitu</a:t>
            </a:r>
            <a:r>
              <a:rPr lang="en-ID" sz="2800" dirty="0">
                <a:latin typeface="Times New Roman" panose="02020603050405020304" pitchFamily="18" charset="0"/>
                <a:cs typeface="Times New Roman" panose="02020603050405020304" pitchFamily="18" charset="0"/>
              </a:rPr>
              <a:t> :</a:t>
            </a:r>
          </a:p>
          <a:p>
            <a:pPr>
              <a:buFontTx/>
              <a:buChar char="-"/>
            </a:pPr>
            <a:r>
              <a:rPr lang="id-ID" sz="2800" dirty="0" err="1">
                <a:latin typeface="Times New Roman" panose="02020603050405020304" pitchFamily="18" charset="0"/>
                <a:cs typeface="Times New Roman" panose="02020603050405020304" pitchFamily="18" charset="0"/>
              </a:rPr>
              <a:t>Explicit</a:t>
            </a:r>
            <a:r>
              <a:rPr lang="id-ID" sz="2800" dirty="0">
                <a:latin typeface="Times New Roman" panose="02020603050405020304" pitchFamily="18" charset="0"/>
                <a:cs typeface="Times New Roman" panose="02020603050405020304" pitchFamily="18" charset="0"/>
              </a:rPr>
              <a:t> </a:t>
            </a:r>
            <a:r>
              <a:rPr lang="id-ID" sz="2800" dirty="0" err="1">
                <a:latin typeface="Times New Roman" panose="02020603050405020304" pitchFamily="18" charset="0"/>
                <a:cs typeface="Times New Roman" panose="02020603050405020304" pitchFamily="18" charset="0"/>
              </a:rPr>
              <a:t>Intent</a:t>
            </a:r>
            <a:r>
              <a:rPr lang="id-ID" sz="2800" dirty="0">
                <a:latin typeface="Times New Roman" panose="02020603050405020304" pitchFamily="18" charset="0"/>
                <a:cs typeface="Times New Roman" panose="02020603050405020304" pitchFamily="18" charset="0"/>
              </a:rPr>
              <a:t> berfungsi untuk mengaktifkan komponen-komponen dalam satu aplikasi yang sama. Misalnya seperti : Berpindah </a:t>
            </a:r>
            <a:r>
              <a:rPr lang="id-ID" sz="2800" dirty="0" err="1">
                <a:latin typeface="Times New Roman" panose="02020603050405020304" pitchFamily="18" charset="0"/>
                <a:cs typeface="Times New Roman" panose="02020603050405020304" pitchFamily="18" charset="0"/>
              </a:rPr>
              <a:t>Activity</a:t>
            </a:r>
            <a:r>
              <a:rPr lang="id-ID" sz="2800" dirty="0">
                <a:latin typeface="Times New Roman" panose="02020603050405020304" pitchFamily="18" charset="0"/>
                <a:cs typeface="Times New Roman" panose="02020603050405020304" pitchFamily="18" charset="0"/>
              </a:rPr>
              <a:t>.</a:t>
            </a:r>
            <a:endParaRPr lang="en-ID" sz="2800" dirty="0">
              <a:latin typeface="Times New Roman" panose="02020603050405020304" pitchFamily="18" charset="0"/>
              <a:cs typeface="Times New Roman" panose="02020603050405020304" pitchFamily="18" charset="0"/>
            </a:endParaRPr>
          </a:p>
          <a:p>
            <a:pPr>
              <a:buFontTx/>
              <a:buChar char="-"/>
            </a:pPr>
            <a:r>
              <a:rPr lang="id-ID" sz="2800" dirty="0" err="1">
                <a:latin typeface="Times New Roman" panose="02020603050405020304" pitchFamily="18" charset="0"/>
                <a:cs typeface="Times New Roman" panose="02020603050405020304" pitchFamily="18" charset="0"/>
              </a:rPr>
              <a:t>Implicit</a:t>
            </a:r>
            <a:r>
              <a:rPr lang="id-ID" sz="2800" dirty="0">
                <a:latin typeface="Times New Roman" panose="02020603050405020304" pitchFamily="18" charset="0"/>
                <a:cs typeface="Times New Roman" panose="02020603050405020304" pitchFamily="18" charset="0"/>
              </a:rPr>
              <a:t> </a:t>
            </a:r>
            <a:r>
              <a:rPr lang="id-ID" sz="2800" dirty="0" err="1">
                <a:latin typeface="Times New Roman" panose="02020603050405020304" pitchFamily="18" charset="0"/>
                <a:cs typeface="Times New Roman" panose="02020603050405020304" pitchFamily="18" charset="0"/>
              </a:rPr>
              <a:t>Intent</a:t>
            </a:r>
            <a:r>
              <a:rPr lang="id-ID" sz="2800" dirty="0">
                <a:latin typeface="Times New Roman" panose="02020603050405020304" pitchFamily="18" charset="0"/>
                <a:cs typeface="Times New Roman" panose="02020603050405020304" pitchFamily="18" charset="0"/>
              </a:rPr>
              <a:t> berfungsi untuk memanggil fungsi </a:t>
            </a:r>
            <a:r>
              <a:rPr lang="id-ID" sz="2800" dirty="0" err="1">
                <a:latin typeface="Times New Roman" panose="02020603050405020304" pitchFamily="18" charset="0"/>
                <a:cs typeface="Times New Roman" panose="02020603050405020304" pitchFamily="18" charset="0"/>
              </a:rPr>
              <a:t>activity</a:t>
            </a:r>
            <a:r>
              <a:rPr lang="id-ID" sz="2800" dirty="0">
                <a:latin typeface="Times New Roman" panose="02020603050405020304" pitchFamily="18" charset="0"/>
                <a:cs typeface="Times New Roman" panose="02020603050405020304" pitchFamily="18" charset="0"/>
              </a:rPr>
              <a:t> yang sudah ada di fungsi internal android seperti Dial </a:t>
            </a:r>
            <a:r>
              <a:rPr lang="id-ID" sz="2800" dirty="0" err="1">
                <a:latin typeface="Times New Roman" panose="02020603050405020304" pitchFamily="18" charset="0"/>
                <a:cs typeface="Times New Roman" panose="02020603050405020304" pitchFamily="18" charset="0"/>
              </a:rPr>
              <a:t>Number</a:t>
            </a:r>
            <a:r>
              <a:rPr lang="id-ID" sz="2800" dirty="0">
                <a:latin typeface="Times New Roman" panose="02020603050405020304" pitchFamily="18" charset="0"/>
                <a:cs typeface="Times New Roman" panose="02020603050405020304" pitchFamily="18" charset="0"/>
              </a:rPr>
              <a:t>, Open Browser dan lainnya.</a:t>
            </a:r>
            <a:endParaRPr lang="en-ID" sz="2800" dirty="0">
              <a:latin typeface="Times New Roman" panose="02020603050405020304" pitchFamily="18" charset="0"/>
              <a:cs typeface="Times New Roman" panose="02020603050405020304" pitchFamily="18" charset="0"/>
            </a:endParaRPr>
          </a:p>
          <a:p>
            <a:pPr marL="0" indent="0">
              <a:buNone/>
            </a:pPr>
            <a:r>
              <a:rPr lang="en-ID" sz="2800" dirty="0" err="1">
                <a:latin typeface="Times New Roman" panose="02020603050405020304" pitchFamily="18" charset="0"/>
                <a:cs typeface="Times New Roman" panose="02020603050405020304" pitchFamily="18" charset="0"/>
              </a:rPr>
              <a:t>Jadi</a:t>
            </a:r>
            <a:r>
              <a:rPr lang="en-ID" sz="2800" dirty="0">
                <a:latin typeface="Times New Roman" panose="02020603050405020304" pitchFamily="18" charset="0"/>
                <a:cs typeface="Times New Roman" panose="02020603050405020304" pitchFamily="18" charset="0"/>
              </a:rPr>
              <a:t> yang </a:t>
            </a:r>
            <a:r>
              <a:rPr lang="en-ID" sz="2800" dirty="0" err="1">
                <a:latin typeface="Times New Roman" panose="02020603050405020304" pitchFamily="18" charset="0"/>
                <a:cs typeface="Times New Roman" panose="02020603050405020304" pitchFamily="18" charset="0"/>
              </a:rPr>
              <a:t>dapat</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digunakan</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untuk</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Komunikasi</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antar</a:t>
            </a:r>
            <a:r>
              <a:rPr lang="en-ID" sz="2800" dirty="0">
                <a:latin typeface="Times New Roman" panose="02020603050405020304" pitchFamily="18" charset="0"/>
                <a:cs typeface="Times New Roman" panose="02020603050405020304" pitchFamily="18" charset="0"/>
              </a:rPr>
              <a:t> </a:t>
            </a:r>
            <a:r>
              <a:rPr lang="en-ID" sz="2800" dirty="0" err="1">
                <a:latin typeface="Times New Roman" panose="02020603050405020304" pitchFamily="18" charset="0"/>
                <a:cs typeface="Times New Roman" panose="02020603050405020304" pitchFamily="18" charset="0"/>
              </a:rPr>
              <a:t>aplikasi</a:t>
            </a:r>
            <a:r>
              <a:rPr lang="en-ID" sz="2800" dirty="0">
                <a:latin typeface="Times New Roman" panose="02020603050405020304" pitchFamily="18" charset="0"/>
                <a:cs typeface="Times New Roman" panose="02020603050405020304" pitchFamily="18" charset="0"/>
              </a:rPr>
              <a:t> di android </a:t>
            </a:r>
            <a:r>
              <a:rPr lang="en-ID" sz="2800" dirty="0" err="1">
                <a:latin typeface="Times New Roman" panose="02020603050405020304" pitchFamily="18" charset="0"/>
                <a:cs typeface="Times New Roman" panose="02020603050405020304" pitchFamily="18" charset="0"/>
              </a:rPr>
              <a:t>adalah</a:t>
            </a:r>
            <a:r>
              <a:rPr lang="en-ID" sz="2800" dirty="0">
                <a:latin typeface="Times New Roman" panose="02020603050405020304" pitchFamily="18" charset="0"/>
                <a:cs typeface="Times New Roman" panose="02020603050405020304" pitchFamily="18" charset="0"/>
              </a:rPr>
              <a:t> </a:t>
            </a:r>
            <a:r>
              <a:rPr lang="en-ID" sz="2800" b="1" dirty="0">
                <a:latin typeface="Times New Roman" panose="02020603050405020304" pitchFamily="18" charset="0"/>
                <a:cs typeface="Times New Roman" panose="02020603050405020304" pitchFamily="18" charset="0"/>
              </a:rPr>
              <a:t>Intent Implicit.</a:t>
            </a:r>
            <a:endParaRPr lang="id-ID" sz="2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ID" dirty="0"/>
              <a:t>Intent </a:t>
            </a:r>
            <a:r>
              <a:rPr lang="en-ID" dirty="0" err="1"/>
              <a:t>Impicit</a:t>
            </a:r>
            <a:endParaRPr lang="id-ID" dirty="0"/>
          </a:p>
        </p:txBody>
      </p:sp>
      <p:sp>
        <p:nvSpPr>
          <p:cNvPr id="3" name="Content Placeholder 2"/>
          <p:cNvSpPr>
            <a:spLocks noGrp="1"/>
          </p:cNvSpPr>
          <p:nvPr>
            <p:ph idx="1"/>
          </p:nvPr>
        </p:nvSpPr>
        <p:spPr/>
        <p:txBody>
          <a:bodyPr>
            <a:normAutofit/>
          </a:bodyPr>
          <a:lstStyle/>
          <a:p>
            <a:pPr marL="0" indent="0" algn="just">
              <a:buNone/>
            </a:pPr>
            <a:r>
              <a:rPr lang="en-ID" sz="2000" dirty="0">
                <a:latin typeface="Times New Roman" panose="02020603050405020304" pitchFamily="18" charset="0"/>
                <a:cs typeface="Times New Roman" panose="02020603050405020304" pitchFamily="18" charset="0"/>
              </a:rPr>
              <a:t>Salah </a:t>
            </a:r>
            <a:r>
              <a:rPr lang="en-ID" sz="2000" dirty="0" err="1">
                <a:latin typeface="Times New Roman" panose="02020603050405020304" pitchFamily="18" charset="0"/>
                <a:cs typeface="Times New Roman" panose="02020603050405020304" pitchFamily="18" charset="0"/>
              </a:rPr>
              <a:t>satu</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fitur</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terpenting</a:t>
            </a:r>
            <a:r>
              <a:rPr lang="en-ID" sz="2000" dirty="0">
                <a:latin typeface="Times New Roman" panose="02020603050405020304" pitchFamily="18" charset="0"/>
                <a:cs typeface="Times New Roman" panose="02020603050405020304" pitchFamily="18" charset="0"/>
              </a:rPr>
              <a:t> Android </a:t>
            </a:r>
            <a:r>
              <a:rPr lang="en-ID" sz="2000" dirty="0" err="1">
                <a:latin typeface="Times New Roman" panose="02020603050405020304" pitchFamily="18" charset="0"/>
                <a:cs typeface="Times New Roman" panose="02020603050405020304" pitchFamily="18" charset="0"/>
              </a:rPr>
              <a:t>adalah</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kemampuan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aplikasi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mengirim</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pengguna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aplikasi</a:t>
            </a:r>
            <a:r>
              <a:rPr lang="en-ID" sz="2000" dirty="0">
                <a:latin typeface="Times New Roman" panose="02020603050405020304" pitchFamily="18" charset="0"/>
                <a:cs typeface="Times New Roman" panose="02020603050405020304" pitchFamily="18" charset="0"/>
              </a:rPr>
              <a:t> lain </a:t>
            </a:r>
            <a:r>
              <a:rPr lang="en-ID" sz="2000" dirty="0" err="1">
                <a:latin typeface="Times New Roman" panose="02020603050405020304" pitchFamily="18" charset="0"/>
                <a:cs typeface="Times New Roman" panose="02020603050405020304" pitchFamily="18" charset="0"/>
              </a:rPr>
              <a:t>berdasarkan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aksi</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ingin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dilakukannya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Misalnya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jika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aplikasi</a:t>
            </a:r>
            <a:r>
              <a:rPr lang="en-ID" sz="2000" dirty="0">
                <a:latin typeface="Times New Roman" panose="02020603050405020304" pitchFamily="18" charset="0"/>
                <a:cs typeface="Times New Roman" panose="02020603050405020304" pitchFamily="18" charset="0"/>
              </a:rPr>
              <a:t> Anda </a:t>
            </a:r>
            <a:r>
              <a:rPr lang="en-ID" sz="2000" dirty="0" err="1">
                <a:latin typeface="Times New Roman" panose="02020603050405020304" pitchFamily="18" charset="0"/>
                <a:cs typeface="Times New Roman" panose="02020603050405020304" pitchFamily="18" charset="0"/>
              </a:rPr>
              <a:t>memiliki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alamat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bisnis</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ingin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ditampilkan</a:t>
            </a:r>
            <a:r>
              <a:rPr lang="en-ID" sz="2000" dirty="0">
                <a:latin typeface="Times New Roman" panose="02020603050405020304" pitchFamily="18" charset="0"/>
                <a:cs typeface="Times New Roman" panose="02020603050405020304" pitchFamily="18" charset="0"/>
              </a:rPr>
              <a:t> pada peta, Anda </a:t>
            </a:r>
            <a:r>
              <a:rPr lang="en-ID" sz="2000" dirty="0" err="1">
                <a:latin typeface="Times New Roman" panose="02020603050405020304" pitchFamily="18" charset="0"/>
                <a:cs typeface="Times New Roman" panose="02020603050405020304" pitchFamily="18" charset="0"/>
              </a:rPr>
              <a:t>tidak</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harus</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membangun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aktivitas</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dalam</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aplikasi</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menampilkan</a:t>
            </a:r>
            <a:r>
              <a:rPr lang="en-ID" sz="2000" dirty="0">
                <a:latin typeface="Times New Roman" panose="02020603050405020304" pitchFamily="18" charset="0"/>
                <a:cs typeface="Times New Roman" panose="02020603050405020304" pitchFamily="18" charset="0"/>
              </a:rPr>
              <a:t> peta. </a:t>
            </a:r>
            <a:r>
              <a:rPr lang="en-ID" sz="2000" dirty="0" err="1">
                <a:latin typeface="Times New Roman" panose="02020603050405020304" pitchFamily="18" charset="0"/>
                <a:cs typeface="Times New Roman" panose="02020603050405020304" pitchFamily="18" charset="0"/>
              </a:rPr>
              <a:t>Sebagai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gantinya</a:t>
            </a:r>
            <a:r>
              <a:rPr lang="en-ID" sz="2000" dirty="0">
                <a:latin typeface="Times New Roman" panose="02020603050405020304" pitchFamily="18" charset="0"/>
                <a:cs typeface="Times New Roman" panose="02020603050405020304" pitchFamily="18" charset="0"/>
              </a:rPr>
              <a:t>, Anda </a:t>
            </a:r>
            <a:r>
              <a:rPr lang="en-ID" sz="2000" dirty="0" err="1">
                <a:latin typeface="Times New Roman" panose="02020603050405020304" pitchFamily="18" charset="0"/>
                <a:cs typeface="Times New Roman" panose="02020603050405020304" pitchFamily="18" charset="0"/>
              </a:rPr>
              <a:t>bisa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membuat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permintaan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untuk</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melihat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alamat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itu</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menggunakan</a:t>
            </a:r>
            <a:r>
              <a:rPr lang="en-ID" sz="2000" dirty="0">
                <a:latin typeface="Times New Roman" panose="02020603050405020304" pitchFamily="18" charset="0"/>
                <a:cs typeface="Times New Roman" panose="02020603050405020304" pitchFamily="18" charset="0"/>
              </a:rPr>
              <a:t> Intent. </a:t>
            </a:r>
            <a:r>
              <a:rPr lang="en-ID" sz="2000" dirty="0" err="1">
                <a:latin typeface="Times New Roman" panose="02020603050405020304" pitchFamily="18" charset="0"/>
                <a:cs typeface="Times New Roman" panose="02020603050405020304" pitchFamily="18" charset="0"/>
              </a:rPr>
              <a:t>Sistem</a:t>
            </a:r>
            <a:r>
              <a:rPr lang="en-ID" sz="2000" dirty="0">
                <a:latin typeface="Times New Roman" panose="02020603050405020304" pitchFamily="18" charset="0"/>
                <a:cs typeface="Times New Roman" panose="02020603050405020304" pitchFamily="18" charset="0"/>
              </a:rPr>
              <a:t> Android </a:t>
            </a:r>
            <a:r>
              <a:rPr lang="en-ID" sz="2000" dirty="0" err="1">
                <a:latin typeface="Times New Roman" panose="02020603050405020304" pitchFamily="18" charset="0"/>
                <a:cs typeface="Times New Roman" panose="02020603050405020304" pitchFamily="18" charset="0"/>
              </a:rPr>
              <a:t>kemudian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memulai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aplikasi</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mampu</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menampilkan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alamat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itu</a:t>
            </a:r>
            <a:r>
              <a:rPr lang="en-ID" sz="2000" dirty="0">
                <a:latin typeface="Times New Roman" panose="02020603050405020304" pitchFamily="18" charset="0"/>
                <a:cs typeface="Times New Roman" panose="02020603050405020304" pitchFamily="18" charset="0"/>
              </a:rPr>
              <a:t> pada peta.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65" y="1286597"/>
            <a:ext cx="8246070" cy="3276870"/>
          </a:xfrm>
        </p:spPr>
        <p:txBody>
          <a:bodyPr>
            <a:normAutofit/>
          </a:bodyPr>
          <a:lstStyle/>
          <a:p>
            <a:pPr marL="0" indent="0" algn="just">
              <a:buNone/>
            </a:pPr>
            <a:r>
              <a:rPr lang="en-ID" sz="2000" dirty="0" err="1">
                <a:latin typeface="Times New Roman" panose="02020603050405020304" pitchFamily="18" charset="0"/>
                <a:cs typeface="Times New Roman" panose="02020603050405020304" pitchFamily="18" charset="0"/>
              </a:rPr>
              <a:t>Maksud</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implisit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tidak</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mendeklarasikan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nama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kelas</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komponen</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akan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dimulai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melainkan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mendeklarasikan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aksi</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akan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dilakukan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Aksi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ini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menetapkan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hal</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ingin</a:t>
            </a:r>
            <a:r>
              <a:rPr lang="en-ID" sz="2000" dirty="0">
                <a:latin typeface="Times New Roman" panose="02020603050405020304" pitchFamily="18" charset="0"/>
                <a:cs typeface="Times New Roman" panose="02020603050405020304" pitchFamily="18" charset="0"/>
              </a:rPr>
              <a:t> Anda </a:t>
            </a:r>
            <a:r>
              <a:rPr lang="en-ID" sz="2000" dirty="0" err="1">
                <a:latin typeface="Times New Roman" panose="02020603050405020304" pitchFamily="18" charset="0"/>
                <a:cs typeface="Times New Roman" panose="02020603050405020304" pitchFamily="18" charset="0"/>
              </a:rPr>
              <a:t>lakukan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misalnya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lihat</a:t>
            </a:r>
            <a:r>
              <a:rPr lang="en-ID" sz="2000" dirty="0">
                <a:latin typeface="Times New Roman" panose="02020603050405020304" pitchFamily="18" charset="0"/>
                <a:cs typeface="Times New Roman" panose="02020603050405020304" pitchFamily="18" charset="0"/>
              </a:rPr>
              <a:t>, edit, </a:t>
            </a:r>
            <a:r>
              <a:rPr lang="en-ID" sz="2000" dirty="0" err="1">
                <a:latin typeface="Times New Roman" panose="02020603050405020304" pitchFamily="18" charset="0"/>
                <a:cs typeface="Times New Roman" panose="02020603050405020304" pitchFamily="18" charset="0"/>
              </a:rPr>
              <a:t>kirim</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atau</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ambil</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sesuatu</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Maksud</a:t>
            </a:r>
            <a:r>
              <a:rPr lang="en-ID" sz="2000" dirty="0">
                <a:latin typeface="Times New Roman" panose="02020603050405020304" pitchFamily="18" charset="0"/>
                <a:cs typeface="Times New Roman" panose="02020603050405020304" pitchFamily="18" charset="0"/>
              </a:rPr>
              <a:t> juga </a:t>
            </a:r>
            <a:r>
              <a:rPr lang="en-ID" sz="2000" dirty="0" err="1">
                <a:latin typeface="Times New Roman" panose="02020603050405020304" pitchFamily="18" charset="0"/>
                <a:cs typeface="Times New Roman" panose="02020603050405020304" pitchFamily="18" charset="0"/>
              </a:rPr>
              <a:t>sering</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berisi</a:t>
            </a:r>
            <a:r>
              <a:rPr lang="en-ID" sz="2000" dirty="0">
                <a:latin typeface="Times New Roman" panose="02020603050405020304" pitchFamily="18" charset="0"/>
                <a:cs typeface="Times New Roman" panose="02020603050405020304" pitchFamily="18" charset="0"/>
              </a:rPr>
              <a:t> data yang </a:t>
            </a:r>
            <a:r>
              <a:rPr lang="en-ID" sz="2000" dirty="0" err="1">
                <a:latin typeface="Times New Roman" panose="02020603050405020304" pitchFamily="18" charset="0"/>
                <a:cs typeface="Times New Roman" panose="02020603050405020304" pitchFamily="18" charset="0"/>
              </a:rPr>
              <a:t>dikaitkan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dengan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aksi</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misalnya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alamat</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ingin</a:t>
            </a:r>
            <a:r>
              <a:rPr lang="en-ID" sz="2000" dirty="0">
                <a:latin typeface="Times New Roman" panose="02020603050405020304" pitchFamily="18" charset="0"/>
                <a:cs typeface="Times New Roman" panose="02020603050405020304" pitchFamily="18" charset="0"/>
              </a:rPr>
              <a:t> Anda </a:t>
            </a:r>
            <a:r>
              <a:rPr lang="en-ID" sz="2000" dirty="0" err="1">
                <a:latin typeface="Times New Roman" panose="02020603050405020304" pitchFamily="18" charset="0"/>
                <a:cs typeface="Times New Roman" panose="02020603050405020304" pitchFamily="18" charset="0"/>
              </a:rPr>
              <a:t>lihat</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atau</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pesan</a:t>
            </a:r>
            <a:r>
              <a:rPr lang="en-ID" sz="2000" dirty="0">
                <a:latin typeface="Times New Roman" panose="02020603050405020304" pitchFamily="18" charset="0"/>
                <a:cs typeface="Times New Roman" panose="02020603050405020304" pitchFamily="18" charset="0"/>
              </a:rPr>
              <a:t> email yang </a:t>
            </a:r>
            <a:r>
              <a:rPr lang="en-ID" sz="2000" dirty="0" err="1">
                <a:latin typeface="Times New Roman" panose="02020603050405020304" pitchFamily="18" charset="0"/>
                <a:cs typeface="Times New Roman" panose="02020603050405020304" pitchFamily="18" charset="0"/>
              </a:rPr>
              <a:t>ingin</a:t>
            </a:r>
            <a:r>
              <a:rPr lang="en-ID" sz="2000" dirty="0">
                <a:latin typeface="Times New Roman" panose="02020603050405020304" pitchFamily="18" charset="0"/>
                <a:cs typeface="Times New Roman" panose="02020603050405020304" pitchFamily="18" charset="0"/>
              </a:rPr>
              <a:t> Anda </a:t>
            </a:r>
            <a:r>
              <a:rPr lang="en-ID" sz="2000" dirty="0" err="1">
                <a:latin typeface="Times New Roman" panose="02020603050405020304" pitchFamily="18" charset="0"/>
                <a:cs typeface="Times New Roman" panose="02020603050405020304" pitchFamily="18" charset="0"/>
              </a:rPr>
              <a:t>kirim</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Bergantung</a:t>
            </a:r>
            <a:r>
              <a:rPr lang="en-ID" sz="2000" dirty="0">
                <a:latin typeface="Times New Roman" panose="02020603050405020304" pitchFamily="18" charset="0"/>
                <a:cs typeface="Times New Roman" panose="02020603050405020304" pitchFamily="18" charset="0"/>
              </a:rPr>
              <a:t> pada </a:t>
            </a:r>
            <a:r>
              <a:rPr lang="en-ID" sz="2000" dirty="0" err="1">
                <a:latin typeface="Times New Roman" panose="02020603050405020304" pitchFamily="18" charset="0"/>
                <a:cs typeface="Times New Roman" panose="02020603050405020304" pitchFamily="18" charset="0"/>
              </a:rPr>
              <a:t>maksud</a:t>
            </a:r>
            <a:r>
              <a:rPr lang="en-ID" sz="2000" dirty="0">
                <a:latin typeface="Times New Roman" panose="02020603050405020304" pitchFamily="18" charset="0"/>
                <a:cs typeface="Times New Roman" panose="02020603050405020304" pitchFamily="18" charset="0"/>
              </a:rPr>
              <a:t> yang </a:t>
            </a:r>
            <a:r>
              <a:rPr lang="en-ID" sz="2000" dirty="0" err="1">
                <a:latin typeface="Times New Roman" panose="02020603050405020304" pitchFamily="18" charset="0"/>
                <a:cs typeface="Times New Roman" panose="02020603050405020304" pitchFamily="18" charset="0"/>
              </a:rPr>
              <a:t>ingin</a:t>
            </a:r>
            <a:r>
              <a:rPr lang="en-ID" sz="2000" dirty="0">
                <a:latin typeface="Times New Roman" panose="02020603050405020304" pitchFamily="18" charset="0"/>
                <a:cs typeface="Times New Roman" panose="02020603050405020304" pitchFamily="18" charset="0"/>
              </a:rPr>
              <a:t> Anda </a:t>
            </a:r>
            <a:r>
              <a:rPr lang="en-ID" sz="2000" dirty="0" err="1">
                <a:latin typeface="Times New Roman" panose="02020603050405020304" pitchFamily="18" charset="0"/>
                <a:cs typeface="Times New Roman" panose="02020603050405020304" pitchFamily="18" charset="0"/>
              </a:rPr>
              <a:t>buat</a:t>
            </a:r>
            <a:r>
              <a:rPr lang="en-ID" sz="2000" dirty="0">
                <a:latin typeface="Times New Roman" panose="02020603050405020304" pitchFamily="18" charset="0"/>
                <a:cs typeface="Times New Roman" panose="02020603050405020304" pitchFamily="18" charset="0"/>
              </a:rPr>
              <a:t>, data </a:t>
            </a:r>
            <a:r>
              <a:rPr lang="en-ID" sz="2000" dirty="0" err="1">
                <a:latin typeface="Times New Roman" panose="02020603050405020304" pitchFamily="18" charset="0"/>
                <a:cs typeface="Times New Roman" panose="02020603050405020304" pitchFamily="18" charset="0"/>
              </a:rPr>
              <a:t>bisa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berupa</a:t>
            </a:r>
            <a:r>
              <a:rPr lang="en-ID" sz="2000" dirty="0">
                <a:latin typeface="Times New Roman" panose="02020603050405020304" pitchFamily="18" charset="0"/>
                <a:cs typeface="Times New Roman" panose="02020603050405020304" pitchFamily="18" charset="0"/>
              </a:rPr>
              <a:t> Uri, salah </a:t>
            </a:r>
            <a:r>
              <a:rPr lang="en-ID" sz="2000" dirty="0" err="1">
                <a:latin typeface="Times New Roman" panose="02020603050405020304" pitchFamily="18" charset="0"/>
                <a:cs typeface="Times New Roman" panose="02020603050405020304" pitchFamily="18" charset="0"/>
              </a:rPr>
              <a:t>satu</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tipe</a:t>
            </a:r>
            <a:r>
              <a:rPr lang="en-ID" sz="2000" dirty="0">
                <a:latin typeface="Times New Roman" panose="02020603050405020304" pitchFamily="18" charset="0"/>
                <a:cs typeface="Times New Roman" panose="02020603050405020304" pitchFamily="18" charset="0"/>
              </a:rPr>
              <a:t> data lain, </a:t>
            </a:r>
            <a:r>
              <a:rPr lang="en-ID" sz="2000" dirty="0" err="1">
                <a:latin typeface="Times New Roman" panose="02020603050405020304" pitchFamily="18" charset="0"/>
                <a:cs typeface="Times New Roman" panose="02020603050405020304" pitchFamily="18" charset="0"/>
              </a:rPr>
              <a:t>atau</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maksud</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mungkin</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tidak</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memerlukan</a:t>
            </a:r>
            <a:r>
              <a:rPr lang="en-ID" sz="2000" dirty="0">
                <a:latin typeface="Times New Roman" panose="02020603050405020304" pitchFamily="18" charset="0"/>
                <a:cs typeface="Times New Roman" panose="02020603050405020304" pitchFamily="18" charset="0"/>
              </a:rPr>
              <a:t> data </a:t>
            </a:r>
            <a:r>
              <a:rPr lang="en-ID" sz="2000" dirty="0" err="1">
                <a:latin typeface="Times New Roman" panose="02020603050405020304" pitchFamily="18" charset="0"/>
                <a:cs typeface="Times New Roman" panose="02020603050405020304" pitchFamily="18" charset="0"/>
              </a:rPr>
              <a:t>sama</a:t>
            </a:r>
            <a:r>
              <a:rPr lang="en-ID" sz="2000" dirty="0">
                <a:latin typeface="Times New Roman" panose="02020603050405020304" pitchFamily="18" charset="0"/>
                <a:cs typeface="Times New Roman" panose="02020603050405020304" pitchFamily="18" charset="0"/>
              </a:rPr>
              <a:t> </a:t>
            </a:r>
            <a:r>
              <a:rPr lang="en-ID" sz="2000" dirty="0" err="1">
                <a:latin typeface="Times New Roman" panose="02020603050405020304" pitchFamily="18" charset="0"/>
                <a:cs typeface="Times New Roman" panose="02020603050405020304" pitchFamily="18" charset="0"/>
              </a:rPr>
              <a:t>sekali</a:t>
            </a:r>
            <a:r>
              <a:rPr lang="en-ID" sz="2000"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AD6B0-6EFF-431F-8D30-151267FA99FA}"/>
              </a:ext>
            </a:extLst>
          </p:cNvPr>
          <p:cNvSpPr>
            <a:spLocks noGrp="1"/>
          </p:cNvSpPr>
          <p:nvPr>
            <p:ph type="title"/>
          </p:nvPr>
        </p:nvSpPr>
        <p:spPr>
          <a:xfrm>
            <a:off x="358921" y="457200"/>
            <a:ext cx="7646693" cy="1050398"/>
          </a:xfrm>
        </p:spPr>
        <p:txBody>
          <a:bodyPr/>
          <a:lstStyle/>
          <a:p>
            <a:r>
              <a:rPr lang="id-ID" sz="2000" dirty="0">
                <a:latin typeface="Times New Roman" panose="02020603050405020304" pitchFamily="18" charset="0"/>
                <a:cs typeface="Times New Roman" panose="02020603050405020304" pitchFamily="18" charset="0"/>
              </a:rPr>
              <a:t>Contoh Intent seperti di </a:t>
            </a:r>
            <a:r>
              <a:rPr lang="id-ID" sz="2000" u="sng" dirty="0">
                <a:latin typeface="Times New Roman" panose="02020603050405020304" pitchFamily="18" charset="0"/>
                <a:cs typeface="Times New Roman" panose="02020603050405020304" pitchFamily="18" charset="0"/>
              </a:rPr>
              <a:t>MainActivity.java</a:t>
            </a:r>
            <a:r>
              <a:rPr lang="id-ID" sz="2000" dirty="0">
                <a:latin typeface="Times New Roman" panose="02020603050405020304" pitchFamily="18" charset="0"/>
                <a:cs typeface="Times New Roman" panose="02020603050405020304" pitchFamily="18" charset="0"/>
              </a:rPr>
              <a:t>, tambahkan konstanta </a:t>
            </a:r>
            <a:r>
              <a:rPr lang="id-ID" sz="2000" u="sng" dirty="0">
                <a:latin typeface="Times New Roman" panose="02020603050405020304" pitchFamily="18" charset="0"/>
                <a:cs typeface="Times New Roman" panose="02020603050405020304" pitchFamily="18" charset="0"/>
              </a:rPr>
              <a:t>EXTRA_MESSAGE</a:t>
            </a:r>
            <a:r>
              <a:rPr lang="id-ID" sz="2000" dirty="0">
                <a:latin typeface="Times New Roman" panose="02020603050405020304" pitchFamily="18" charset="0"/>
                <a:cs typeface="Times New Roman" panose="02020603050405020304" pitchFamily="18" charset="0"/>
              </a:rPr>
              <a:t> dan kode </a:t>
            </a:r>
            <a:r>
              <a:rPr lang="id-ID" sz="2000" u="sng" dirty="0">
                <a:latin typeface="Times New Roman" panose="02020603050405020304" pitchFamily="18" charset="0"/>
                <a:cs typeface="Times New Roman" panose="02020603050405020304" pitchFamily="18" charset="0"/>
              </a:rPr>
              <a:t>sendMessage()</a:t>
            </a:r>
            <a:r>
              <a:rPr lang="id-ID" sz="2000" dirty="0">
                <a:latin typeface="Times New Roman" panose="02020603050405020304" pitchFamily="18" charset="0"/>
                <a:cs typeface="Times New Roman" panose="02020603050405020304" pitchFamily="18" charset="0"/>
              </a:rPr>
              <a:t>, seperti yang ditunjukan disini: </a:t>
            </a:r>
            <a:br>
              <a:rPr lang="id-ID" sz="2000" dirty="0">
                <a:latin typeface="Times New Roman" panose="02020603050405020304" pitchFamily="18" charset="0"/>
                <a:cs typeface="Times New Roman" panose="02020603050405020304" pitchFamily="18" charset="0"/>
              </a:rPr>
            </a:br>
            <a:endParaRPr lang="id-ID" sz="20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5B9A00D3-D288-45E9-BBDF-1E88B1530988}"/>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885170" y="1539875"/>
            <a:ext cx="6594197" cy="3146425"/>
          </a:xfrm>
          <a:prstGeom prst="rect">
            <a:avLst/>
          </a:prstGeom>
        </p:spPr>
      </p:pic>
    </p:spTree>
    <p:extLst>
      <p:ext uri="{BB962C8B-B14F-4D97-AF65-F5344CB8AC3E}">
        <p14:creationId xmlns:p14="http://schemas.microsoft.com/office/powerpoint/2010/main" val="851833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Permissions</a:t>
            </a:r>
            <a:r>
              <a:rPr lang="id-ID" dirty="0"/>
              <a:t>/Perizinan Akses</a:t>
            </a:r>
            <a:endParaRPr lang="en-US" dirty="0"/>
          </a:p>
        </p:txBody>
      </p:sp>
      <p:sp>
        <p:nvSpPr>
          <p:cNvPr id="3" name="Content Placeholder 2"/>
          <p:cNvSpPr>
            <a:spLocks noGrp="1"/>
          </p:cNvSpPr>
          <p:nvPr>
            <p:ph idx="1"/>
          </p:nvPr>
        </p:nvSpPr>
        <p:spPr>
          <a:xfrm>
            <a:off x="827484" y="1539689"/>
            <a:ext cx="6709906" cy="3146611"/>
          </a:xfrm>
        </p:spPr>
        <p:txBody>
          <a:bodyPr>
            <a:normAutofit/>
          </a:bodyPr>
          <a:lstStyle/>
          <a:p>
            <a:pPr marL="0" indent="0" algn="just">
              <a:buNone/>
            </a:pPr>
            <a:r>
              <a:rPr lang="en-US" sz="2000" dirty="0">
                <a:latin typeface="Times New Roman" panose="02020603050405020304" pitchFamily="18" charset="0"/>
                <a:cs typeface="Times New Roman" panose="02020603050405020304" pitchFamily="18" charset="0"/>
              </a:rPr>
              <a:t>Permissions </a:t>
            </a:r>
            <a:r>
              <a:rPr lang="en-US" sz="2000" dirty="0" err="1">
                <a:latin typeface="Times New Roman" panose="02020603050405020304" pitchFamily="18" charset="0"/>
                <a:cs typeface="Times New Roman" panose="02020603050405020304" pitchFamily="18" charset="0"/>
              </a:rPr>
              <a:t>adalah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sebuah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hak</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akses</a:t>
            </a:r>
            <a:r>
              <a:rPr lang="en-US" sz="2000" dirty="0">
                <a:latin typeface="Times New Roman" panose="02020603050405020304" pitchFamily="18" charset="0"/>
                <a:cs typeface="Times New Roman" panose="02020603050405020304" pitchFamily="18" charset="0"/>
              </a:rPr>
              <a:t> yang </a:t>
            </a:r>
            <a:r>
              <a:rPr lang="en-US" sz="2000" dirty="0" err="1">
                <a:latin typeface="Times New Roman" panose="02020603050405020304" pitchFamily="18" charset="0"/>
                <a:cs typeface="Times New Roman" panose="02020603050405020304" pitchFamily="18" charset="0"/>
              </a:rPr>
              <a:t>ada</a:t>
            </a:r>
            <a:r>
              <a:rPr lang="en-US" sz="2000" dirty="0">
                <a:latin typeface="Times New Roman" panose="02020603050405020304" pitchFamily="18" charset="0"/>
                <a:cs typeface="Times New Roman" panose="02020603050405020304" pitchFamily="18" charset="0"/>
              </a:rPr>
              <a:t> pada </a:t>
            </a:r>
            <a:r>
              <a:rPr lang="en-US" sz="2000" dirty="0" err="1">
                <a:latin typeface="Times New Roman" panose="02020603050405020304" pitchFamily="18" charset="0"/>
                <a:cs typeface="Times New Roman" panose="02020603050405020304" pitchFamily="18" charset="0"/>
              </a:rPr>
              <a:t>aplikasi</a:t>
            </a:r>
            <a:r>
              <a:rPr lang="en-US" sz="2000" dirty="0">
                <a:latin typeface="Times New Roman" panose="02020603050405020304" pitchFamily="18" charset="0"/>
                <a:cs typeface="Times New Roman" panose="02020603050405020304" pitchFamily="18" charset="0"/>
              </a:rPr>
              <a:t> agar </a:t>
            </a:r>
            <a:r>
              <a:rPr lang="en-US" sz="2000" dirty="0" err="1">
                <a:latin typeface="Times New Roman" panose="02020603050405020304" pitchFamily="18" charset="0"/>
                <a:cs typeface="Times New Roman" panose="02020603050405020304" pitchFamily="18" charset="0"/>
              </a:rPr>
              <a:t>aplikasi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tersebut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dapat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mengakses</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beberapa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informasi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dari</a:t>
            </a:r>
            <a:r>
              <a:rPr lang="en-US" sz="2000" dirty="0">
                <a:latin typeface="Times New Roman" panose="02020603050405020304" pitchFamily="18" charset="0"/>
                <a:cs typeface="Times New Roman" panose="02020603050405020304" pitchFamily="18" charset="0"/>
              </a:rPr>
              <a:t> smartphone </a:t>
            </a:r>
            <a:r>
              <a:rPr lang="en-US" sz="2000" dirty="0" err="1">
                <a:latin typeface="Times New Roman" panose="02020603050405020304" pitchFamily="18" charset="0"/>
                <a:cs typeface="Times New Roman" panose="02020603050405020304" pitchFamily="18" charset="0"/>
              </a:rPr>
              <a:t>anda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Seperti</a:t>
            </a:r>
            <a:r>
              <a:rPr lang="en-US" sz="2000" dirty="0">
                <a:latin typeface="Times New Roman" panose="02020603050405020304" pitchFamily="18" charset="0"/>
                <a:cs typeface="Times New Roman" panose="02020603050405020304" pitchFamily="18" charset="0"/>
              </a:rPr>
              <a:t> yang </a:t>
            </a:r>
            <a:r>
              <a:rPr lang="en-US" sz="2000" dirty="0" err="1">
                <a:latin typeface="Times New Roman" panose="02020603050405020304" pitchFamily="18" charset="0"/>
                <a:cs typeface="Times New Roman" panose="02020603050405020304" pitchFamily="18" charset="0"/>
              </a:rPr>
              <a:t>anda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ketahui</a:t>
            </a:r>
            <a:r>
              <a:rPr lang="en-US" sz="2000" dirty="0">
                <a:latin typeface="Times New Roman" panose="02020603050405020304" pitchFamily="18" charset="0"/>
                <a:cs typeface="Times New Roman" panose="02020603050405020304" pitchFamily="18" charset="0"/>
              </a:rPr>
              <a:t>, Android yang </a:t>
            </a:r>
            <a:r>
              <a:rPr lang="en-US" sz="2000" dirty="0" err="1">
                <a:latin typeface="Times New Roman" panose="02020603050405020304" pitchFamily="18" charset="0"/>
                <a:cs typeface="Times New Roman" panose="02020603050405020304" pitchFamily="18" charset="0"/>
              </a:rPr>
              <a:t>anda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miliki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memiliki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informasi</a:t>
            </a:r>
            <a:r>
              <a:rPr lang="en-US" sz="2000" dirty="0">
                <a:latin typeface="Times New Roman" panose="02020603050405020304" pitchFamily="18" charset="0"/>
                <a:cs typeface="Times New Roman" panose="02020603050405020304" pitchFamily="18" charset="0"/>
              </a:rPr>
              <a:t> personal, </a:t>
            </a:r>
            <a:r>
              <a:rPr lang="en-US" sz="2000" dirty="0" err="1">
                <a:latin typeface="Times New Roman" panose="02020603050405020304" pitchFamily="18" charset="0"/>
                <a:cs typeface="Times New Roman" panose="02020603050405020304" pitchFamily="18" charset="0"/>
              </a:rPr>
              <a:t>seperti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lokasi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anda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saat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ini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kontak</a:t>
            </a:r>
            <a:r>
              <a:rPr lang="en-US" sz="2000" dirty="0">
                <a:latin typeface="Times New Roman" panose="02020603050405020304" pitchFamily="18" charset="0"/>
                <a:cs typeface="Times New Roman" panose="02020603050405020304" pitchFamily="18" charset="0"/>
              </a:rPr>
              <a:t>, dan </a:t>
            </a:r>
            <a:r>
              <a:rPr lang="en-US" sz="2000" dirty="0" err="1">
                <a:latin typeface="Times New Roman" panose="02020603050405020304" pitchFamily="18" charset="0"/>
                <a:cs typeface="Times New Roman" panose="02020603050405020304" pitchFamily="18" charset="0"/>
              </a:rPr>
              <a:t>bahkan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foto-foto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pribadi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anda</a:t>
            </a:r>
            <a:r>
              <a:rPr lang="en-US" sz="2000" dirty="0">
                <a:latin typeface="Times New Roman" panose="02020603050405020304" pitchFamily="18" charset="0"/>
                <a:cs typeface="Times New Roman" panose="02020603050405020304" pitchFamily="18" charset="0"/>
              </a:rPr>
              <a:t>.</a:t>
            </a:r>
            <a:endParaRPr lang="id-ID" sz="2000" dirty="0">
              <a:latin typeface="Times New Roman" panose="02020603050405020304" pitchFamily="18" charset="0"/>
              <a:cs typeface="Times New Roman" panose="02020603050405020304" pitchFamily="18" charset="0"/>
            </a:endParaRPr>
          </a:p>
          <a:p>
            <a:pPr marL="0" indent="0" algn="just">
              <a:buNone/>
            </a:pPr>
            <a:r>
              <a:rPr lang="id-ID" sz="2000" dirty="0">
                <a:latin typeface="Times New Roman" panose="02020603050405020304" pitchFamily="18" charset="0"/>
                <a:cs typeface="Times New Roman" panose="02020603050405020304" pitchFamily="18" charset="0"/>
              </a:rPr>
              <a:t>Pada saat membuat aplikasi Android yang membutuhkan akses fitur dari perangkat itu sendiri, pasti kalian akan menggunakan permission. Pada Android Studio terdapat beberapa permission yang harus di deklarasikan di </a:t>
            </a:r>
            <a:r>
              <a:rPr lang="id-ID" sz="2000" b="1" dirty="0">
                <a:latin typeface="Times New Roman" panose="02020603050405020304" pitchFamily="18" charset="0"/>
                <a:cs typeface="Times New Roman" panose="02020603050405020304" pitchFamily="18" charset="0"/>
              </a:rPr>
              <a:t>AndroidManifest.xml</a:t>
            </a:r>
            <a:endParaRPr lang="id-ID" sz="2000" dirty="0">
              <a:latin typeface="Times New Roman" panose="02020603050405020304" pitchFamily="18" charset="0"/>
              <a:cs typeface="Times New Roman" panose="02020603050405020304" pitchFamily="18" charset="0"/>
            </a:endParaRPr>
          </a:p>
          <a:p>
            <a:pPr marL="0" indent="0" algn="just">
              <a:buNone/>
            </a:pP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764</Words>
  <Application>Microsoft Office PowerPoint</Application>
  <PresentationFormat>On-screen Show (16:9)</PresentationFormat>
  <Paragraphs>77</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Century Gothic</vt:lpstr>
      <vt:lpstr>Times New Roman</vt:lpstr>
      <vt:lpstr>Wingdings 3</vt:lpstr>
      <vt:lpstr>Ion</vt:lpstr>
      <vt:lpstr>RPS 12 Communication between Android Aplication</vt:lpstr>
      <vt:lpstr>Anggota Kelompok</vt:lpstr>
      <vt:lpstr>Komunikasi Antar Aplikasi di Android </vt:lpstr>
      <vt:lpstr>PowerPoint Presentation</vt:lpstr>
      <vt:lpstr>Penggunaan Intent pada Komunikasi antar Aplikasi Android   </vt:lpstr>
      <vt:lpstr>Intent Impicit</vt:lpstr>
      <vt:lpstr>PowerPoint Presentation</vt:lpstr>
      <vt:lpstr>Contoh Intent seperti di MainActivity.java, tambahkan konstanta EXTRA_MESSAGE dan kode sendMessage(), seperti yang ditunjukan disini:  </vt:lpstr>
      <vt:lpstr>Permissions/Perizinan Akses</vt:lpstr>
      <vt:lpstr>Berikut beberapa permission/perizinan akses pada komunikasi antar aplikasi android</vt:lpstr>
      <vt:lpstr>PowerPoint Presentation</vt:lpstr>
      <vt:lpstr>Program Sederhana Komunikas antar aplikasi Telpon dan SMS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Daftar Pustaka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2</cp:revision>
  <dcterms:created xsi:type="dcterms:W3CDTF">2017-08-01T15:40:00Z</dcterms:created>
  <dcterms:modified xsi:type="dcterms:W3CDTF">2019-01-24T11:34:50Z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1033-10.2.0.7587</vt:lpwstr>
  </property>
</Properties>
</file>