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57" r:id="rId4"/>
    <p:sldId id="258" r:id="rId5"/>
    <p:sldId id="259" r:id="rId6"/>
    <p:sldId id="260" r:id="rId7"/>
    <p:sldId id="261" r:id="rId8"/>
    <p:sldId id="262" r:id="rId9"/>
    <p:sldId id="263" r:id="rId10"/>
    <p:sldId id="264" r:id="rId11"/>
    <p:sldId id="265" r:id="rId12"/>
    <p:sldId id="266" r:id="rId13"/>
    <p:sldId id="267" r:id="rId14"/>
    <p:sldId id="272" r:id="rId15"/>
    <p:sldId id="273" r:id="rId16"/>
    <p:sldId id="271" r:id="rId17"/>
    <p:sldId id="270" r:id="rId18"/>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3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1C8D233-1A1E-47AA-B3F1-04701706440A}" type="datetimeFigureOut">
              <a:rPr lang="id-ID" smtClean="0"/>
              <a:t>17/12/2018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276486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1C8D233-1A1E-47AA-B3F1-04701706440A}" type="datetimeFigureOut">
              <a:rPr lang="id-ID" smtClean="0"/>
              <a:t>17/12/2018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2891385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1C8D233-1A1E-47AA-B3F1-04701706440A}" type="datetimeFigureOut">
              <a:rPr lang="id-ID" smtClean="0"/>
              <a:t>17/12/2018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67376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1C8D233-1A1E-47AA-B3F1-04701706440A}" type="datetimeFigureOut">
              <a:rPr lang="id-ID" smtClean="0"/>
              <a:t>17/12/2018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272771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C8D233-1A1E-47AA-B3F1-04701706440A}" type="datetimeFigureOut">
              <a:rPr lang="id-ID" smtClean="0"/>
              <a:t>17/12/2018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318083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1C8D233-1A1E-47AA-B3F1-04701706440A}" type="datetimeFigureOut">
              <a:rPr lang="id-ID" smtClean="0"/>
              <a:t>17/12/2018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1447187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1C8D233-1A1E-47AA-B3F1-04701706440A}" type="datetimeFigureOut">
              <a:rPr lang="id-ID" smtClean="0"/>
              <a:t>17/12/2018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857118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1C8D233-1A1E-47AA-B3F1-04701706440A}" type="datetimeFigureOut">
              <a:rPr lang="id-ID" smtClean="0"/>
              <a:t>17/12/2018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2621262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C8D233-1A1E-47AA-B3F1-04701706440A}" type="datetimeFigureOut">
              <a:rPr lang="id-ID" smtClean="0"/>
              <a:t>17/12/2018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343556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C8D233-1A1E-47AA-B3F1-04701706440A}" type="datetimeFigureOut">
              <a:rPr lang="id-ID" smtClean="0"/>
              <a:t>17/12/2018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1016490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C8D233-1A1E-47AA-B3F1-04701706440A}" type="datetimeFigureOut">
              <a:rPr lang="id-ID" smtClean="0"/>
              <a:t>17/12/2018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80373D0-48A3-4D54-8E4C-E958AB6BA3D3}" type="slidenum">
              <a:rPr lang="id-ID" smtClean="0"/>
              <a:t>‹#›</a:t>
            </a:fld>
            <a:endParaRPr lang="id-ID"/>
          </a:p>
        </p:txBody>
      </p:sp>
    </p:spTree>
    <p:extLst>
      <p:ext uri="{BB962C8B-B14F-4D97-AF65-F5344CB8AC3E}">
        <p14:creationId xmlns:p14="http://schemas.microsoft.com/office/powerpoint/2010/main" val="4209275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C8D233-1A1E-47AA-B3F1-04701706440A}" type="datetimeFigureOut">
              <a:rPr lang="id-ID" smtClean="0"/>
              <a:t>17/12/2018</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373D0-48A3-4D54-8E4C-E958AB6BA3D3}" type="slidenum">
              <a:rPr lang="id-ID" smtClean="0"/>
              <a:t>‹#›</a:t>
            </a:fld>
            <a:endParaRPr lang="id-ID"/>
          </a:p>
        </p:txBody>
      </p:sp>
    </p:spTree>
    <p:extLst>
      <p:ext uri="{BB962C8B-B14F-4D97-AF65-F5344CB8AC3E}">
        <p14:creationId xmlns:p14="http://schemas.microsoft.com/office/powerpoint/2010/main" val="2045339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firebase.google.com/docs/notifications/android/console-audience?hl=id" TargetMode="External"/><Relationship Id="rId2" Type="http://schemas.openxmlformats.org/officeDocument/2006/relationships/hyperlink" Target="https://firebase.google.com/docs/notifications/ios/console-audience?hl=id" TargetMode="External"/><Relationship Id="rId1" Type="http://schemas.openxmlformats.org/officeDocument/2006/relationships/slideLayout" Target="../slideLayouts/slideLayout2.xml"/><Relationship Id="rId5" Type="http://schemas.openxmlformats.org/officeDocument/2006/relationships/hyperlink" Target="https://github.com/firebase/quickstart-android/tree/master/messaging/" TargetMode="External"/><Relationship Id="rId4" Type="http://schemas.openxmlformats.org/officeDocument/2006/relationships/hyperlink" Target="https://github.com/firebase/quickstart-ios/tree/master/messagin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firebase.google.com/docs/notifications/?hl=id" TargetMode="External"/><Relationship Id="rId2" Type="http://schemas.openxmlformats.org/officeDocument/2006/relationships/hyperlink" Target="https://komputasistat.blogspot.com/2016/09/mendaftar-akun-project-di-firebase_25.html" TargetMode="External"/><Relationship Id="rId1" Type="http://schemas.openxmlformats.org/officeDocument/2006/relationships/slideLayout" Target="../slideLayouts/slideLayout2.xml"/><Relationship Id="rId5" Type="http://schemas.openxmlformats.org/officeDocument/2006/relationships/hyperlink" Target="https://id.wikipedia.org/wiki/Firebase" TargetMode="External"/><Relationship Id="rId4" Type="http://schemas.openxmlformats.org/officeDocument/2006/relationships/hyperlink" Target="https://firebase.google.com/docs/database/security/?hl=i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30F15731-1D22-48EB-988D-07809D2827CB}"/>
              </a:ext>
            </a:extLst>
          </p:cNvPr>
          <p:cNvSpPr/>
          <p:nvPr/>
        </p:nvSpPr>
        <p:spPr>
          <a:xfrm>
            <a:off x="5877476" y="0"/>
            <a:ext cx="6314524" cy="6858000"/>
          </a:xfrm>
          <a:prstGeom prst="rect">
            <a:avLst/>
          </a:prstGeom>
          <a:gradFill flip="none" rotWithShape="1">
            <a:gsLst>
              <a:gs pos="0">
                <a:srgbClr val="00B0F0"/>
              </a:gs>
              <a:gs pos="100000">
                <a:schemeClr val="accent1">
                  <a:lumMod val="5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Rectangle 3">
            <a:extLst>
              <a:ext uri="{FF2B5EF4-FFF2-40B4-BE49-F238E27FC236}">
                <a16:creationId xmlns:a16="http://schemas.microsoft.com/office/drawing/2014/main" xmlns="" id="{306BF959-281C-48A5-B80E-B6D28002CD41}"/>
              </a:ext>
            </a:extLst>
          </p:cNvPr>
          <p:cNvSpPr/>
          <p:nvPr/>
        </p:nvSpPr>
        <p:spPr>
          <a:xfrm>
            <a:off x="6679069" y="826543"/>
            <a:ext cx="5374738" cy="2541145"/>
          </a:xfrm>
          <a:prstGeom prst="rect">
            <a:avLst/>
          </a:prstGeom>
          <a:noFill/>
          <a:ln w="28575">
            <a:noFill/>
          </a:ln>
        </p:spPr>
        <p:txBody>
          <a:bodyPr wrap="square">
            <a:spAutoFit/>
          </a:bodyPr>
          <a:lstStyle/>
          <a:p>
            <a:pPr marL="342900" indent="-342900">
              <a:lnSpc>
                <a:spcPct val="150000"/>
              </a:lnSpc>
              <a:buFont typeface="Wingdings" panose="05000000000000000000" pitchFamily="2" charset="2"/>
              <a:buChar char="q"/>
            </a:pPr>
            <a:r>
              <a:rPr lang="en-US" b="1" dirty="0">
                <a:solidFill>
                  <a:schemeClr val="bg1"/>
                </a:solidFill>
                <a:latin typeface="Bahnschrift SemiBold" panose="020B0502040204020203" pitchFamily="34" charset="0"/>
                <a:ea typeface="Karla" pitchFamily="2" charset="0"/>
              </a:rPr>
              <a:t>Harry </a:t>
            </a:r>
            <a:r>
              <a:rPr lang="en-US" b="1" dirty="0" err="1">
                <a:solidFill>
                  <a:schemeClr val="bg1"/>
                </a:solidFill>
                <a:latin typeface="Bahnschrift SemiBold" panose="020B0502040204020203" pitchFamily="34" charset="0"/>
                <a:ea typeface="Karla" pitchFamily="2" charset="0"/>
              </a:rPr>
              <a:t>Wichaksono</a:t>
            </a:r>
            <a:r>
              <a:rPr lang="en-US" b="1" dirty="0">
                <a:solidFill>
                  <a:schemeClr val="bg1"/>
                </a:solidFill>
                <a:latin typeface="Bahnschrift SemiBold" panose="020B0502040204020203" pitchFamily="34" charset="0"/>
                <a:ea typeface="Karla" pitchFamily="2" charset="0"/>
              </a:rPr>
              <a:t>		16.11.0271</a:t>
            </a:r>
          </a:p>
          <a:p>
            <a:pPr marL="342900" indent="-342900">
              <a:lnSpc>
                <a:spcPct val="150000"/>
              </a:lnSpc>
              <a:buFont typeface="Wingdings" panose="05000000000000000000" pitchFamily="2" charset="2"/>
              <a:buChar char="q"/>
            </a:pPr>
            <a:r>
              <a:rPr lang="en-US" b="1" dirty="0">
                <a:solidFill>
                  <a:schemeClr val="bg1"/>
                </a:solidFill>
                <a:latin typeface="Bahnschrift SemiBold" panose="020B0502040204020203" pitchFamily="34" charset="0"/>
                <a:ea typeface="Karla" pitchFamily="2" charset="0"/>
              </a:rPr>
              <a:t>Wahyu Salam </a:t>
            </a:r>
            <a:r>
              <a:rPr lang="en-US" b="1" dirty="0" err="1">
                <a:solidFill>
                  <a:schemeClr val="bg1"/>
                </a:solidFill>
                <a:latin typeface="Bahnschrift SemiBold" panose="020B0502040204020203" pitchFamily="34" charset="0"/>
                <a:ea typeface="Karla" pitchFamily="2" charset="0"/>
              </a:rPr>
              <a:t>Santoso</a:t>
            </a:r>
            <a:r>
              <a:rPr lang="en-US" b="1" dirty="0">
                <a:solidFill>
                  <a:schemeClr val="bg1"/>
                </a:solidFill>
                <a:latin typeface="Bahnschrift SemiBold" panose="020B0502040204020203" pitchFamily="34" charset="0"/>
                <a:ea typeface="Karla" pitchFamily="2" charset="0"/>
              </a:rPr>
              <a:t>		16.11.0277</a:t>
            </a:r>
          </a:p>
          <a:p>
            <a:pPr marL="342900" indent="-342900">
              <a:lnSpc>
                <a:spcPct val="150000"/>
              </a:lnSpc>
              <a:buFont typeface="Wingdings" panose="05000000000000000000" pitchFamily="2" charset="2"/>
              <a:buChar char="q"/>
            </a:pPr>
            <a:r>
              <a:rPr lang="en-US" b="1" dirty="0" err="1">
                <a:solidFill>
                  <a:schemeClr val="bg1"/>
                </a:solidFill>
                <a:latin typeface="Bahnschrift SemiBold" panose="020B0502040204020203" pitchFamily="34" charset="0"/>
                <a:ea typeface="Karla" pitchFamily="2" charset="0"/>
              </a:rPr>
              <a:t>Alwi</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Sofwan</a:t>
            </a:r>
            <a:r>
              <a:rPr lang="en-US" b="1" dirty="0">
                <a:solidFill>
                  <a:schemeClr val="bg1"/>
                </a:solidFill>
                <a:latin typeface="Bahnschrift SemiBold" panose="020B0502040204020203" pitchFamily="34" charset="0"/>
                <a:ea typeface="Karla" pitchFamily="2" charset="0"/>
              </a:rPr>
              <a:t>			16.11.0283</a:t>
            </a:r>
          </a:p>
          <a:p>
            <a:pPr marL="342900" indent="-342900">
              <a:lnSpc>
                <a:spcPct val="150000"/>
              </a:lnSpc>
              <a:buFont typeface="Wingdings" panose="05000000000000000000" pitchFamily="2" charset="2"/>
              <a:buChar char="q"/>
            </a:pPr>
            <a:r>
              <a:rPr lang="en-US" b="1" dirty="0" err="1">
                <a:solidFill>
                  <a:srgbClr val="FFFF00"/>
                </a:solidFill>
                <a:latin typeface="Bahnschrift SemiBold" panose="020B0502040204020203" pitchFamily="34" charset="0"/>
                <a:ea typeface="Karla" pitchFamily="2" charset="0"/>
              </a:rPr>
              <a:t>Faiz</a:t>
            </a:r>
            <a:r>
              <a:rPr lang="en-US" b="1" dirty="0">
                <a:solidFill>
                  <a:srgbClr val="FFFF00"/>
                </a:solidFill>
                <a:latin typeface="Bahnschrift SemiBold" panose="020B0502040204020203" pitchFamily="34" charset="0"/>
                <a:ea typeface="Karla" pitchFamily="2" charset="0"/>
              </a:rPr>
              <a:t> </a:t>
            </a:r>
            <a:r>
              <a:rPr lang="en-US" b="1" dirty="0" err="1">
                <a:solidFill>
                  <a:srgbClr val="FFFF00"/>
                </a:solidFill>
                <a:latin typeface="Bahnschrift SemiBold" panose="020B0502040204020203" pitchFamily="34" charset="0"/>
                <a:ea typeface="Karla" pitchFamily="2" charset="0"/>
              </a:rPr>
              <a:t>Ichsan</a:t>
            </a:r>
            <a:r>
              <a:rPr lang="en-US" b="1" dirty="0">
                <a:solidFill>
                  <a:srgbClr val="FFFF00"/>
                </a:solidFill>
                <a:latin typeface="Bahnschrift SemiBold" panose="020B0502040204020203" pitchFamily="34" charset="0"/>
                <a:ea typeface="Karla" pitchFamily="2" charset="0"/>
              </a:rPr>
              <a:t> Jaya		16.11.0289</a:t>
            </a:r>
          </a:p>
          <a:p>
            <a:pPr marL="342900" indent="-342900">
              <a:lnSpc>
                <a:spcPct val="150000"/>
              </a:lnSpc>
              <a:buFont typeface="Wingdings" panose="05000000000000000000" pitchFamily="2" charset="2"/>
              <a:buChar char="q"/>
            </a:pPr>
            <a:r>
              <a:rPr lang="en-US" b="1" dirty="0" err="1">
                <a:solidFill>
                  <a:schemeClr val="bg1"/>
                </a:solidFill>
                <a:latin typeface="Bahnschrift SemiBold" panose="020B0502040204020203" pitchFamily="34" charset="0"/>
                <a:ea typeface="Karla" pitchFamily="2" charset="0"/>
              </a:rPr>
              <a:t>Sherlina</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Tyas</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Utami</a:t>
            </a:r>
            <a:r>
              <a:rPr lang="en-US" b="1" dirty="0">
                <a:solidFill>
                  <a:schemeClr val="bg1"/>
                </a:solidFill>
                <a:latin typeface="Bahnschrift SemiBold" panose="020B0502040204020203" pitchFamily="34" charset="0"/>
                <a:ea typeface="Karla" pitchFamily="2" charset="0"/>
              </a:rPr>
              <a:t>		16.11.0290</a:t>
            </a:r>
          </a:p>
          <a:p>
            <a:pPr marL="342900" indent="-342900">
              <a:lnSpc>
                <a:spcPct val="150000"/>
              </a:lnSpc>
              <a:buFont typeface="Wingdings" panose="05000000000000000000" pitchFamily="2" charset="2"/>
              <a:buChar char="q"/>
            </a:pPr>
            <a:r>
              <a:rPr lang="en-US" b="1" dirty="0">
                <a:solidFill>
                  <a:schemeClr val="bg1"/>
                </a:solidFill>
                <a:latin typeface="Bahnschrift SemiBold" panose="020B0502040204020203" pitchFamily="34" charset="0"/>
                <a:ea typeface="Karla" pitchFamily="2" charset="0"/>
              </a:rPr>
              <a:t>Ikhwan </a:t>
            </a:r>
            <a:r>
              <a:rPr lang="en-US" b="1" dirty="0" err="1">
                <a:solidFill>
                  <a:schemeClr val="bg1"/>
                </a:solidFill>
                <a:latin typeface="Bahnschrift SemiBold" panose="020B0502040204020203" pitchFamily="34" charset="0"/>
                <a:ea typeface="Karla" pitchFamily="2" charset="0"/>
              </a:rPr>
              <a:t>Setyawan</a:t>
            </a:r>
            <a:r>
              <a:rPr lang="en-US" b="1" dirty="0">
                <a:solidFill>
                  <a:schemeClr val="bg1"/>
                </a:solidFill>
                <a:latin typeface="Bahnschrift SemiBold" panose="020B0502040204020203" pitchFamily="34" charset="0"/>
                <a:ea typeface="Karla" pitchFamily="2" charset="0"/>
              </a:rPr>
              <a:t>		16.11.0298</a:t>
            </a:r>
          </a:p>
        </p:txBody>
      </p:sp>
      <p:sp>
        <p:nvSpPr>
          <p:cNvPr id="5" name="Rectangle 4">
            <a:extLst>
              <a:ext uri="{FF2B5EF4-FFF2-40B4-BE49-F238E27FC236}">
                <a16:creationId xmlns:a16="http://schemas.microsoft.com/office/drawing/2014/main" xmlns="" id="{6929B48C-340C-4891-A050-902F7B0BB43E}"/>
              </a:ext>
            </a:extLst>
          </p:cNvPr>
          <p:cNvSpPr/>
          <p:nvPr/>
        </p:nvSpPr>
        <p:spPr>
          <a:xfrm>
            <a:off x="6679069" y="3313901"/>
            <a:ext cx="5374738" cy="2541145"/>
          </a:xfrm>
          <a:prstGeom prst="rect">
            <a:avLst/>
          </a:prstGeom>
          <a:noFill/>
          <a:ln w="28575">
            <a:noFill/>
          </a:ln>
        </p:spPr>
        <p:txBody>
          <a:bodyPr wrap="square">
            <a:spAutoFit/>
          </a:bodyPr>
          <a:lstStyle/>
          <a:p>
            <a:pPr marL="342900" indent="-342900">
              <a:lnSpc>
                <a:spcPct val="150000"/>
              </a:lnSpc>
              <a:buFont typeface="Wingdings" panose="05000000000000000000" pitchFamily="2" charset="2"/>
              <a:buChar char="q"/>
            </a:pPr>
            <a:r>
              <a:rPr lang="en-US" b="1" dirty="0" err="1">
                <a:solidFill>
                  <a:schemeClr val="bg1"/>
                </a:solidFill>
                <a:latin typeface="Bahnschrift SemiBold" panose="020B0502040204020203" pitchFamily="34" charset="0"/>
                <a:ea typeface="Karla" pitchFamily="2" charset="0"/>
              </a:rPr>
              <a:t>Adent</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Bima</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Prasetya</a:t>
            </a:r>
            <a:r>
              <a:rPr lang="en-US" b="1" dirty="0">
                <a:solidFill>
                  <a:schemeClr val="bg1"/>
                </a:solidFill>
                <a:latin typeface="Bahnschrift SemiBold" panose="020B0502040204020203" pitchFamily="34" charset="0"/>
                <a:ea typeface="Karla" pitchFamily="2" charset="0"/>
              </a:rPr>
              <a:t>		16.11.0301</a:t>
            </a:r>
          </a:p>
          <a:p>
            <a:pPr marL="342900" indent="-342900">
              <a:lnSpc>
                <a:spcPct val="150000"/>
              </a:lnSpc>
              <a:buFont typeface="Wingdings" panose="05000000000000000000" pitchFamily="2" charset="2"/>
              <a:buChar char="q"/>
            </a:pPr>
            <a:r>
              <a:rPr lang="en-US" b="1" dirty="0">
                <a:solidFill>
                  <a:schemeClr val="bg1"/>
                </a:solidFill>
                <a:latin typeface="Bahnschrift SemiBold" panose="020B0502040204020203" pitchFamily="34" charset="0"/>
                <a:ea typeface="Karla" pitchFamily="2" charset="0"/>
              </a:rPr>
              <a:t>Aziz </a:t>
            </a:r>
            <a:r>
              <a:rPr lang="en-US" b="1" dirty="0" err="1">
                <a:solidFill>
                  <a:schemeClr val="bg1"/>
                </a:solidFill>
                <a:latin typeface="Bahnschrift SemiBold" panose="020B0502040204020203" pitchFamily="34" charset="0"/>
                <a:ea typeface="Karla" pitchFamily="2" charset="0"/>
              </a:rPr>
              <a:t>Wibie</a:t>
            </a:r>
            <a:r>
              <a:rPr lang="en-US" b="1" dirty="0">
                <a:solidFill>
                  <a:schemeClr val="bg1"/>
                </a:solidFill>
                <a:latin typeface="Bahnschrift SemiBold" panose="020B0502040204020203" pitchFamily="34" charset="0"/>
                <a:ea typeface="Karla" pitchFamily="2" charset="0"/>
              </a:rPr>
              <a:t> Ade </a:t>
            </a:r>
            <a:r>
              <a:rPr lang="en-US" b="1" dirty="0" err="1">
                <a:solidFill>
                  <a:schemeClr val="bg1"/>
                </a:solidFill>
                <a:latin typeface="Bahnschrift SemiBold" panose="020B0502040204020203" pitchFamily="34" charset="0"/>
                <a:ea typeface="Karla" pitchFamily="2" charset="0"/>
              </a:rPr>
              <a:t>Satrio</a:t>
            </a:r>
            <a:r>
              <a:rPr lang="en-US" b="1" dirty="0">
                <a:solidFill>
                  <a:schemeClr val="bg1"/>
                </a:solidFill>
                <a:latin typeface="Bahnschrift SemiBold" panose="020B0502040204020203" pitchFamily="34" charset="0"/>
                <a:ea typeface="Karla" pitchFamily="2" charset="0"/>
              </a:rPr>
              <a:t>		16.11.0304</a:t>
            </a:r>
          </a:p>
          <a:p>
            <a:pPr marL="342900" indent="-342900">
              <a:lnSpc>
                <a:spcPct val="150000"/>
              </a:lnSpc>
              <a:buFont typeface="Wingdings" panose="05000000000000000000" pitchFamily="2" charset="2"/>
              <a:buChar char="q"/>
            </a:pPr>
            <a:r>
              <a:rPr lang="en-US" b="1" dirty="0" err="1">
                <a:solidFill>
                  <a:schemeClr val="bg1"/>
                </a:solidFill>
                <a:latin typeface="Bahnschrift SemiBold" panose="020B0502040204020203" pitchFamily="34" charset="0"/>
                <a:ea typeface="Karla" pitchFamily="2" charset="0"/>
              </a:rPr>
              <a:t>Achmad</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Rizky</a:t>
            </a:r>
            <a:r>
              <a:rPr lang="en-US" b="1" dirty="0">
                <a:solidFill>
                  <a:schemeClr val="bg1"/>
                </a:solidFill>
                <a:latin typeface="Bahnschrift SemiBold" panose="020B0502040204020203" pitchFamily="34" charset="0"/>
                <a:ea typeface="Karla" pitchFamily="2" charset="0"/>
              </a:rPr>
              <a:t>			16.11.0306</a:t>
            </a:r>
          </a:p>
          <a:p>
            <a:pPr marL="342900" indent="-342900">
              <a:lnSpc>
                <a:spcPct val="150000"/>
              </a:lnSpc>
              <a:buFont typeface="Wingdings" panose="05000000000000000000" pitchFamily="2" charset="2"/>
              <a:buChar char="q"/>
            </a:pPr>
            <a:r>
              <a:rPr lang="en-US" b="1" dirty="0" err="1">
                <a:solidFill>
                  <a:schemeClr val="bg1"/>
                </a:solidFill>
                <a:latin typeface="Bahnschrift SemiBold" panose="020B0502040204020203" pitchFamily="34" charset="0"/>
                <a:ea typeface="Karla" pitchFamily="2" charset="0"/>
              </a:rPr>
              <a:t>Ikhsan</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Setiawan</a:t>
            </a:r>
            <a:r>
              <a:rPr lang="en-US" b="1" dirty="0">
                <a:solidFill>
                  <a:schemeClr val="bg1"/>
                </a:solidFill>
                <a:latin typeface="Bahnschrift SemiBold" panose="020B0502040204020203" pitchFamily="34" charset="0"/>
                <a:ea typeface="Karla" pitchFamily="2" charset="0"/>
              </a:rPr>
              <a:t>		16.11.0344</a:t>
            </a:r>
          </a:p>
          <a:p>
            <a:pPr marL="342900" indent="-342900">
              <a:lnSpc>
                <a:spcPct val="150000"/>
              </a:lnSpc>
              <a:buFont typeface="Wingdings" panose="05000000000000000000" pitchFamily="2" charset="2"/>
              <a:buChar char="q"/>
            </a:pPr>
            <a:r>
              <a:rPr lang="en-US" b="1" dirty="0" err="1">
                <a:solidFill>
                  <a:schemeClr val="bg1"/>
                </a:solidFill>
                <a:latin typeface="Bahnschrift SemiBold" panose="020B0502040204020203" pitchFamily="34" charset="0"/>
                <a:ea typeface="Karla" pitchFamily="2" charset="0"/>
              </a:rPr>
              <a:t>Sulistiono</a:t>
            </a:r>
            <a:r>
              <a:rPr lang="en-US" b="1" dirty="0">
                <a:solidFill>
                  <a:schemeClr val="bg1"/>
                </a:solidFill>
                <a:latin typeface="Bahnschrift SemiBold" panose="020B0502040204020203" pitchFamily="34" charset="0"/>
                <a:ea typeface="Karla" pitchFamily="2" charset="0"/>
              </a:rPr>
              <a:t>			16.11.0350</a:t>
            </a:r>
          </a:p>
          <a:p>
            <a:pPr marL="342900" indent="-342900">
              <a:lnSpc>
                <a:spcPct val="150000"/>
              </a:lnSpc>
              <a:buFont typeface="Wingdings" panose="05000000000000000000" pitchFamily="2" charset="2"/>
              <a:buChar char="q"/>
            </a:pPr>
            <a:r>
              <a:rPr lang="en-US" b="1" dirty="0">
                <a:solidFill>
                  <a:schemeClr val="bg1"/>
                </a:solidFill>
                <a:latin typeface="Bahnschrift SemiBold" panose="020B0502040204020203" pitchFamily="34" charset="0"/>
                <a:ea typeface="Karla" pitchFamily="2" charset="0"/>
              </a:rPr>
              <a:t>Aurora </a:t>
            </a:r>
            <a:r>
              <a:rPr lang="en-US" b="1" dirty="0" err="1">
                <a:solidFill>
                  <a:schemeClr val="bg1"/>
                </a:solidFill>
                <a:latin typeface="Bahnschrift SemiBold" panose="020B0502040204020203" pitchFamily="34" charset="0"/>
                <a:ea typeface="Karla" pitchFamily="2" charset="0"/>
              </a:rPr>
              <a:t>Dwi</a:t>
            </a:r>
            <a:r>
              <a:rPr lang="en-US" b="1" dirty="0">
                <a:solidFill>
                  <a:schemeClr val="bg1"/>
                </a:solidFill>
                <a:latin typeface="Bahnschrift SemiBold" panose="020B0502040204020203" pitchFamily="34" charset="0"/>
                <a:ea typeface="Karla" pitchFamily="2" charset="0"/>
              </a:rPr>
              <a:t> </a:t>
            </a:r>
            <a:r>
              <a:rPr lang="en-US" b="1" dirty="0" err="1">
                <a:solidFill>
                  <a:schemeClr val="bg1"/>
                </a:solidFill>
                <a:latin typeface="Bahnschrift SemiBold" panose="020B0502040204020203" pitchFamily="34" charset="0"/>
                <a:ea typeface="Karla" pitchFamily="2" charset="0"/>
              </a:rPr>
              <a:t>Khatulistian</a:t>
            </a:r>
            <a:r>
              <a:rPr lang="en-US" b="1" dirty="0">
                <a:solidFill>
                  <a:schemeClr val="bg1"/>
                </a:solidFill>
                <a:latin typeface="Bahnschrift SemiBold" panose="020B0502040204020203" pitchFamily="34" charset="0"/>
                <a:ea typeface="Karla" pitchFamily="2" charset="0"/>
              </a:rPr>
              <a:t>		17.11.0022</a:t>
            </a:r>
          </a:p>
        </p:txBody>
      </p:sp>
      <p:sp>
        <p:nvSpPr>
          <p:cNvPr id="6" name="Rectangle 5">
            <a:extLst>
              <a:ext uri="{FF2B5EF4-FFF2-40B4-BE49-F238E27FC236}">
                <a16:creationId xmlns:a16="http://schemas.microsoft.com/office/drawing/2014/main" xmlns="" id="{86A695BD-8CA7-4762-A603-1B343368426E}"/>
              </a:ext>
            </a:extLst>
          </p:cNvPr>
          <p:cNvSpPr/>
          <p:nvPr/>
        </p:nvSpPr>
        <p:spPr>
          <a:xfrm>
            <a:off x="759224" y="1019202"/>
            <a:ext cx="2048959" cy="587469"/>
          </a:xfrm>
          <a:prstGeom prst="rect">
            <a:avLst/>
          </a:prstGeom>
        </p:spPr>
        <p:txBody>
          <a:bodyPr wrap="none">
            <a:spAutoFit/>
          </a:bodyPr>
          <a:lstStyle/>
          <a:p>
            <a:pPr>
              <a:lnSpc>
                <a:spcPct val="150000"/>
              </a:lnSpc>
            </a:pPr>
            <a:r>
              <a:rPr lang="en-US" sz="2400" b="1" dirty="0">
                <a:solidFill>
                  <a:schemeClr val="bg1">
                    <a:lumMod val="50000"/>
                  </a:schemeClr>
                </a:solidFill>
                <a:latin typeface="Bahnschrift SemiBold" panose="020B0502040204020203" pitchFamily="34" charset="0"/>
                <a:ea typeface="Karla" pitchFamily="2" charset="0"/>
              </a:rPr>
              <a:t>KELOMPOK 5</a:t>
            </a:r>
            <a:endParaRPr lang="en-ID" sz="2400" dirty="0">
              <a:solidFill>
                <a:schemeClr val="bg1">
                  <a:lumMod val="50000"/>
                </a:schemeClr>
              </a:solidFill>
              <a:latin typeface="Bahnschrift SemiBold" panose="020B0502040204020203" pitchFamily="34" charset="0"/>
              <a:ea typeface="Karla" pitchFamily="2" charset="0"/>
            </a:endParaRPr>
          </a:p>
        </p:txBody>
      </p:sp>
      <p:sp>
        <p:nvSpPr>
          <p:cNvPr id="7" name="Rectangle: Rounded Corners 6">
            <a:extLst>
              <a:ext uri="{FF2B5EF4-FFF2-40B4-BE49-F238E27FC236}">
                <a16:creationId xmlns:a16="http://schemas.microsoft.com/office/drawing/2014/main" xmlns="" id="{2050BB08-ACB1-4AC9-8BC4-D18F43BE52F9}"/>
              </a:ext>
            </a:extLst>
          </p:cNvPr>
          <p:cNvSpPr/>
          <p:nvPr/>
        </p:nvSpPr>
        <p:spPr>
          <a:xfrm>
            <a:off x="841159" y="951776"/>
            <a:ext cx="1839875" cy="897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bg1">
                  <a:lumMod val="50000"/>
                </a:schemeClr>
              </a:solidFill>
            </a:endParaRPr>
          </a:p>
        </p:txBody>
      </p:sp>
      <p:sp>
        <p:nvSpPr>
          <p:cNvPr id="8" name="Rectangle 7">
            <a:extLst>
              <a:ext uri="{FF2B5EF4-FFF2-40B4-BE49-F238E27FC236}">
                <a16:creationId xmlns:a16="http://schemas.microsoft.com/office/drawing/2014/main" xmlns="" id="{EEA3EC7D-72C7-4DC6-BBE2-B29B28E5CB9A}"/>
              </a:ext>
            </a:extLst>
          </p:cNvPr>
          <p:cNvSpPr/>
          <p:nvPr/>
        </p:nvSpPr>
        <p:spPr>
          <a:xfrm>
            <a:off x="734292" y="1793028"/>
            <a:ext cx="4514250" cy="584775"/>
          </a:xfrm>
          <a:prstGeom prst="rect">
            <a:avLst/>
          </a:prstGeom>
        </p:spPr>
        <p:txBody>
          <a:bodyPr wrap="square">
            <a:spAutoFit/>
          </a:bodyPr>
          <a:lstStyle/>
          <a:p>
            <a:r>
              <a:rPr lang="id-ID" sz="3200" b="1" i="1" dirty="0"/>
              <a:t>Firebase </a:t>
            </a:r>
            <a:endParaRPr lang="en-ID" sz="3200" b="1" i="1" dirty="0">
              <a:latin typeface="Bahnschrift SemiBold" panose="020B0502040204020203" pitchFamily="34" charset="0"/>
              <a:ea typeface="Karla" pitchFamily="2" charset="0"/>
            </a:endParaRPr>
          </a:p>
        </p:txBody>
      </p:sp>
      <p:sp>
        <p:nvSpPr>
          <p:cNvPr id="3" name="Oval 2">
            <a:extLst>
              <a:ext uri="{FF2B5EF4-FFF2-40B4-BE49-F238E27FC236}">
                <a16:creationId xmlns:a16="http://schemas.microsoft.com/office/drawing/2014/main" xmlns="" id="{85FD56EF-4BA6-4D6E-B78D-875FB59A69D0}"/>
              </a:ext>
            </a:extLst>
          </p:cNvPr>
          <p:cNvSpPr/>
          <p:nvPr/>
        </p:nvSpPr>
        <p:spPr>
          <a:xfrm>
            <a:off x="5527850" y="5729136"/>
            <a:ext cx="725451" cy="725451"/>
          </a:xfrm>
          <a:prstGeom prst="ellipse">
            <a:avLst/>
          </a:prstGeom>
          <a:solidFill>
            <a:schemeClr val="bg2">
              <a:lumMod val="9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9" name="Arrow: Chevron 8">
            <a:extLst>
              <a:ext uri="{FF2B5EF4-FFF2-40B4-BE49-F238E27FC236}">
                <a16:creationId xmlns:a16="http://schemas.microsoft.com/office/drawing/2014/main" xmlns="" id="{D277C776-9998-4815-8F86-0A036EDD9BCF}"/>
              </a:ext>
            </a:extLst>
          </p:cNvPr>
          <p:cNvSpPr/>
          <p:nvPr/>
        </p:nvSpPr>
        <p:spPr>
          <a:xfrm rot="5400000">
            <a:off x="5775625" y="5969070"/>
            <a:ext cx="229900" cy="298072"/>
          </a:xfrm>
          <a:prstGeom prst="chevron">
            <a:avLst/>
          </a:prstGeom>
          <a:solidFill>
            <a:schemeClr val="bg2">
              <a:lumMod val="5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Tree>
    <p:extLst>
      <p:ext uri="{BB962C8B-B14F-4D97-AF65-F5344CB8AC3E}">
        <p14:creationId xmlns:p14="http://schemas.microsoft.com/office/powerpoint/2010/main" val="1029432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8667"/>
          </a:xfrm>
        </p:spPr>
        <p:txBody>
          <a:bodyPr>
            <a:normAutofit fontScale="90000"/>
          </a:bodyPr>
          <a:lstStyle/>
          <a:p>
            <a:endParaRPr lang="id-ID" dirty="0"/>
          </a:p>
        </p:txBody>
      </p:sp>
      <p:sp>
        <p:nvSpPr>
          <p:cNvPr id="3" name="Content Placeholder 2"/>
          <p:cNvSpPr>
            <a:spLocks noGrp="1"/>
          </p:cNvSpPr>
          <p:nvPr>
            <p:ph idx="1"/>
          </p:nvPr>
        </p:nvSpPr>
        <p:spPr>
          <a:xfrm>
            <a:off x="838200" y="746975"/>
            <a:ext cx="10515600" cy="5429988"/>
          </a:xfrm>
        </p:spPr>
        <p:txBody>
          <a:bodyPr/>
          <a:lstStyle/>
          <a:p>
            <a:pPr marL="0" indent="0">
              <a:buNone/>
            </a:pPr>
            <a:r>
              <a:rPr lang="id-ID" dirty="0" smtClean="0"/>
              <a:t>9. Pilih </a:t>
            </a:r>
            <a:r>
              <a:rPr lang="id-ID" dirty="0"/>
              <a:t>modul aplikasi dari dropdown pemilihan modul untuk menjalankan atau men-debug aplikasi </a:t>
            </a:r>
            <a:r>
              <a:rPr lang="id-ID" dirty="0" smtClean="0"/>
              <a:t>Anda.</a:t>
            </a:r>
          </a:p>
          <a:p>
            <a:pPr marL="0" indent="0">
              <a:buNone/>
            </a:pPr>
            <a:endParaRPr lang="id-ID"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87700" y="1717450"/>
            <a:ext cx="7661607" cy="4296984"/>
          </a:xfrm>
          <a:prstGeom prst="rect">
            <a:avLst/>
          </a:prstGeom>
          <a:noFill/>
          <a:ln>
            <a:noFill/>
          </a:ln>
        </p:spPr>
      </p:pic>
    </p:spTree>
    <p:extLst>
      <p:ext uri="{BB962C8B-B14F-4D97-AF65-F5344CB8AC3E}">
        <p14:creationId xmlns:p14="http://schemas.microsoft.com/office/powerpoint/2010/main" val="1399715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821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dirty="0" smtClean="0">
                <a:ln w="0"/>
                <a:solidFill>
                  <a:schemeClr val="tx1"/>
                </a:solidFill>
                <a:effectLst>
                  <a:outerShdw blurRad="38100" dist="19050" dir="2700000" algn="tl" rotWithShape="0">
                    <a:schemeClr val="dk1">
                      <a:alpha val="40000"/>
                    </a:schemeClr>
                  </a:outerShdw>
                </a:effectLst>
              </a:rPr>
              <a:t>4. </a:t>
            </a:r>
            <a:r>
              <a:rPr lang="id-ID" dirty="0" smtClean="0">
                <a:ln w="0"/>
                <a:solidFill>
                  <a:schemeClr val="tx1"/>
                </a:solidFill>
                <a:effectLst>
                  <a:outerShdw blurRad="38100" dist="19050" dir="2700000" algn="tl" rotWithShape="0">
                    <a:schemeClr val="dk1">
                      <a:alpha val="40000"/>
                    </a:schemeClr>
                  </a:outerShdw>
                </a:effectLst>
              </a:rPr>
              <a:t>Penggunaan fitur database firebase</a:t>
            </a:r>
            <a:endParaRPr lang="id-ID" dirty="0">
              <a:ln w="0"/>
              <a:solidFill>
                <a:schemeClr val="tx1"/>
              </a:solidFill>
              <a:effectLst>
                <a:outerShdw blurRad="38100" dist="19050" dir="2700000" algn="tl" rotWithShape="0">
                  <a:schemeClr val="dk1">
                    <a:alpha val="40000"/>
                  </a:schemeClr>
                </a:outerShdw>
              </a:effectLst>
            </a:endParaRPr>
          </a:p>
        </p:txBody>
      </p:sp>
      <p:sp>
        <p:nvSpPr>
          <p:cNvPr id="3" name="Content Placeholder 2"/>
          <p:cNvSpPr>
            <a:spLocks noGrp="1"/>
          </p:cNvSpPr>
          <p:nvPr>
            <p:ph idx="1"/>
          </p:nvPr>
        </p:nvSpPr>
        <p:spPr>
          <a:xfrm>
            <a:off x="838200" y="1275008"/>
            <a:ext cx="10515600" cy="4901955"/>
          </a:xfrm>
        </p:spPr>
        <p:txBody>
          <a:bodyPr>
            <a:normAutofit fontScale="92500" lnSpcReduction="10000"/>
          </a:bodyPr>
          <a:lstStyle/>
          <a:p>
            <a:pPr marL="0" indent="0">
              <a:buNone/>
            </a:pPr>
            <a:r>
              <a:rPr lang="id-ID" sz="2000" dirty="0" smtClean="0"/>
              <a:t>1. Autentikasi</a:t>
            </a:r>
          </a:p>
          <a:p>
            <a:pPr marL="0" indent="0">
              <a:buNone/>
            </a:pPr>
            <a:r>
              <a:rPr lang="id-ID" sz="2000" dirty="0" smtClean="0"/>
              <a:t>Merupakan langkah </a:t>
            </a:r>
            <a:r>
              <a:rPr lang="id-ID" sz="2000" dirty="0"/>
              <a:t>pertama yang umum dalam mengamankan aplikasi  adalah mengidentifikasi </a:t>
            </a:r>
            <a:r>
              <a:rPr lang="id-ID" sz="2000" dirty="0" smtClean="0"/>
              <a:t>pengguna, </a:t>
            </a:r>
            <a:r>
              <a:rPr lang="id-ID" sz="2000" dirty="0"/>
              <a:t>Firebase Authentication </a:t>
            </a:r>
            <a:r>
              <a:rPr lang="id-ID" sz="2000" dirty="0" smtClean="0"/>
              <a:t>digunakan untuk </a:t>
            </a:r>
            <a:r>
              <a:rPr lang="id-ID" sz="2000" dirty="0"/>
              <a:t>mengajak pengguna login ke aplikasi </a:t>
            </a:r>
            <a:r>
              <a:rPr lang="id-ID" sz="2000" dirty="0" smtClean="0"/>
              <a:t>yang telah kita buat.</a:t>
            </a:r>
            <a:endParaRPr lang="id-ID" sz="2000" dirty="0"/>
          </a:p>
          <a:p>
            <a:pPr marL="0" indent="0">
              <a:buNone/>
            </a:pPr>
            <a:r>
              <a:rPr lang="id-ID" sz="2000" dirty="0" smtClean="0"/>
              <a:t>2. </a:t>
            </a:r>
            <a:r>
              <a:rPr lang="id-ID" sz="2000" dirty="0"/>
              <a:t>Otorisasi</a:t>
            </a:r>
          </a:p>
          <a:p>
            <a:pPr marL="0" indent="0">
              <a:buNone/>
            </a:pPr>
            <a:r>
              <a:rPr lang="id-ID" sz="2000" dirty="0" smtClean="0"/>
              <a:t>merupakan </a:t>
            </a:r>
            <a:r>
              <a:rPr lang="id-ID" sz="2000" dirty="0"/>
              <a:t>cara untuk mengontrol akses </a:t>
            </a:r>
            <a:r>
              <a:rPr lang="id-ID" sz="2000" dirty="0" smtClean="0"/>
              <a:t>pengguna </a:t>
            </a:r>
            <a:r>
              <a:rPr lang="id-ID" sz="2000" dirty="0"/>
              <a:t>ke data di database. Aturan Firebase Database memungkinkan Anda mengontrol akses untuk setiap pengguna</a:t>
            </a:r>
            <a:r>
              <a:rPr lang="id-ID" sz="2000" dirty="0" smtClean="0"/>
              <a:t>. </a:t>
            </a:r>
            <a:r>
              <a:rPr lang="id-ID" sz="2000" dirty="0"/>
              <a:t>berikut adalah sekumpulan aturan keamanan yang mengizinkan siapa saja membaca lokasi /foo/ :</a:t>
            </a:r>
          </a:p>
          <a:p>
            <a:pPr marL="914400" lvl="2" indent="0">
              <a:buNone/>
            </a:pPr>
            <a:r>
              <a:rPr lang="id-ID" dirty="0"/>
              <a:t>{</a:t>
            </a:r>
          </a:p>
          <a:p>
            <a:pPr marL="914400" lvl="2" indent="0">
              <a:buNone/>
            </a:pPr>
            <a:r>
              <a:rPr lang="id-ID" dirty="0"/>
              <a:t>  "rules": {</a:t>
            </a:r>
          </a:p>
          <a:p>
            <a:pPr marL="914400" lvl="2" indent="0">
              <a:buNone/>
            </a:pPr>
            <a:r>
              <a:rPr lang="id-ID" dirty="0"/>
              <a:t>    "foo": {</a:t>
            </a:r>
          </a:p>
          <a:p>
            <a:pPr marL="914400" lvl="2" indent="0">
              <a:buNone/>
            </a:pPr>
            <a:r>
              <a:rPr lang="id-ID" dirty="0"/>
              <a:t>      ".read": true,</a:t>
            </a:r>
          </a:p>
          <a:p>
            <a:pPr marL="914400" lvl="2" indent="0">
              <a:buNone/>
            </a:pPr>
            <a:r>
              <a:rPr lang="id-ID" dirty="0"/>
              <a:t>      ".write": false</a:t>
            </a:r>
          </a:p>
          <a:p>
            <a:pPr marL="914400" lvl="2" indent="0">
              <a:buNone/>
            </a:pPr>
            <a:r>
              <a:rPr lang="id-ID" dirty="0"/>
              <a:t>    }</a:t>
            </a:r>
          </a:p>
          <a:p>
            <a:pPr marL="914400" lvl="2" indent="0">
              <a:buNone/>
            </a:pPr>
            <a:r>
              <a:rPr lang="id-ID" dirty="0"/>
              <a:t>  }</a:t>
            </a:r>
          </a:p>
          <a:p>
            <a:pPr marL="914400" lvl="2" indent="0">
              <a:buNone/>
            </a:pPr>
            <a:r>
              <a:rPr lang="id-ID" dirty="0"/>
              <a:t>}</a:t>
            </a:r>
          </a:p>
          <a:p>
            <a:pPr marL="0" indent="0">
              <a:buNone/>
            </a:pPr>
            <a:endParaRPr lang="id-ID" dirty="0"/>
          </a:p>
        </p:txBody>
      </p:sp>
    </p:spTree>
    <p:extLst>
      <p:ext uri="{BB962C8B-B14F-4D97-AF65-F5344CB8AC3E}">
        <p14:creationId xmlns:p14="http://schemas.microsoft.com/office/powerpoint/2010/main" val="2496333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30334"/>
          </a:xfrm>
        </p:spPr>
        <p:txBody>
          <a:bodyPr>
            <a:normAutofit fontScale="90000"/>
          </a:bodyPr>
          <a:lstStyle/>
          <a:p>
            <a:endParaRPr lang="id-ID" dirty="0"/>
          </a:p>
        </p:txBody>
      </p:sp>
      <p:sp>
        <p:nvSpPr>
          <p:cNvPr id="3" name="Content Placeholder 2"/>
          <p:cNvSpPr>
            <a:spLocks noGrp="1"/>
          </p:cNvSpPr>
          <p:nvPr>
            <p:ph idx="1"/>
          </p:nvPr>
        </p:nvSpPr>
        <p:spPr>
          <a:xfrm>
            <a:off x="838200" y="695460"/>
            <a:ext cx="10515600" cy="5481503"/>
          </a:xfrm>
        </p:spPr>
        <p:txBody>
          <a:bodyPr>
            <a:normAutofit fontScale="92500" lnSpcReduction="10000"/>
          </a:bodyPr>
          <a:lstStyle/>
          <a:p>
            <a:pPr marL="0" indent="0">
              <a:buNone/>
            </a:pPr>
            <a:r>
              <a:rPr lang="id-ID" sz="2000" dirty="0"/>
              <a:t>Aturan .read dan.write berjenjang, sehingga kumpulan aturan ini memberikan akses baca ke setiap data di lokasi /foo/ dan juga lokasi yang lebih </a:t>
            </a:r>
            <a:r>
              <a:rPr lang="id-ID" sz="2000" dirty="0" smtClean="0"/>
              <a:t>dalam.</a:t>
            </a:r>
          </a:p>
          <a:p>
            <a:pPr marL="0" indent="0">
              <a:buNone/>
            </a:pPr>
            <a:r>
              <a:rPr lang="id-ID" sz="2000" dirty="0" smtClean="0"/>
              <a:t>3. </a:t>
            </a:r>
            <a:r>
              <a:rPr lang="id-ID" sz="2000" dirty="0"/>
              <a:t>Validasi data</a:t>
            </a:r>
          </a:p>
          <a:p>
            <a:pPr marL="0" indent="0">
              <a:buNone/>
            </a:pPr>
            <a:r>
              <a:rPr lang="id-ID" sz="2000" dirty="0"/>
              <a:t>Firebase Realtime Database tidak memiliki skema. Hal ini memudahkan Anda dalam mengubah data selama pengembangan aplikasi; namun, begitu aplikasi siap didistribusikan, data harus selalu konsisten. Aturan ini menetapkan bahwa data yang dituliskan ke /foo/ haruslah berupa string dengan panjang kurang dari 100 karakter:</a:t>
            </a:r>
          </a:p>
          <a:p>
            <a:pPr marL="0" indent="0">
              <a:buNone/>
            </a:pPr>
            <a:r>
              <a:rPr lang="id-ID" sz="2000" dirty="0"/>
              <a:t>{</a:t>
            </a:r>
          </a:p>
          <a:p>
            <a:pPr marL="0" indent="0">
              <a:buNone/>
            </a:pPr>
            <a:r>
              <a:rPr lang="id-ID" sz="2000" dirty="0"/>
              <a:t>  "rules": {</a:t>
            </a:r>
          </a:p>
          <a:p>
            <a:pPr marL="0" indent="0">
              <a:buNone/>
            </a:pPr>
            <a:r>
              <a:rPr lang="id-ID" sz="2000" dirty="0"/>
              <a:t>    "foo": {</a:t>
            </a:r>
          </a:p>
          <a:p>
            <a:pPr marL="0" indent="0">
              <a:buNone/>
            </a:pPr>
            <a:r>
              <a:rPr lang="id-ID" sz="2000" dirty="0"/>
              <a:t>      ".validate": "newData.isString() &amp;&amp; newData.val().length &lt; 100"</a:t>
            </a:r>
          </a:p>
          <a:p>
            <a:pPr marL="0" indent="0">
              <a:buNone/>
            </a:pPr>
            <a:r>
              <a:rPr lang="id-ID" sz="2000" dirty="0"/>
              <a:t>    }</a:t>
            </a:r>
          </a:p>
          <a:p>
            <a:pPr marL="0" indent="0">
              <a:buNone/>
            </a:pPr>
            <a:r>
              <a:rPr lang="id-ID" sz="2000" dirty="0"/>
              <a:t>  }</a:t>
            </a:r>
          </a:p>
          <a:p>
            <a:pPr marL="0" indent="0">
              <a:buNone/>
            </a:pPr>
            <a:r>
              <a:rPr lang="id-ID" sz="2000" dirty="0"/>
              <a:t>}</a:t>
            </a:r>
          </a:p>
          <a:p>
            <a:pPr marL="0" indent="0">
              <a:buNone/>
            </a:pPr>
            <a:r>
              <a:rPr lang="id-ID" sz="2000" dirty="0" smtClean="0"/>
              <a:t>kita </a:t>
            </a:r>
            <a:r>
              <a:rPr lang="id-ID" sz="2000" dirty="0"/>
              <a:t>bisa menggunakan fungsi dan variabel bawaan ini untuk membuat aturan validasi yang mengetahui data di mana pun berada dalam database Anda, identitas pengguna Anda, waktu server, dan banyak lagi.</a:t>
            </a:r>
          </a:p>
        </p:txBody>
      </p:sp>
    </p:spTree>
    <p:extLst>
      <p:ext uri="{BB962C8B-B14F-4D97-AF65-F5344CB8AC3E}">
        <p14:creationId xmlns:p14="http://schemas.microsoft.com/office/powerpoint/2010/main" val="1302029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2762"/>
          </a:xfrm>
        </p:spPr>
        <p:txBody>
          <a:bodyPr/>
          <a:lstStyle/>
          <a:p>
            <a:r>
              <a:rPr lang="id-ID" dirty="0" smtClean="0"/>
              <a:t>Penggunaan </a:t>
            </a:r>
            <a:r>
              <a:rPr lang="id-ID" dirty="0"/>
              <a:t>fitur notification </a:t>
            </a:r>
            <a:r>
              <a:rPr lang="id-ID" dirty="0" smtClean="0"/>
              <a:t>firebase</a:t>
            </a:r>
            <a:endParaRPr lang="id-ID" dirty="0"/>
          </a:p>
        </p:txBody>
      </p:sp>
      <p:sp>
        <p:nvSpPr>
          <p:cNvPr id="3" name="Content Placeholder 2"/>
          <p:cNvSpPr>
            <a:spLocks noGrp="1"/>
          </p:cNvSpPr>
          <p:nvPr>
            <p:ph idx="1"/>
          </p:nvPr>
        </p:nvSpPr>
        <p:spPr>
          <a:xfrm>
            <a:off x="838200" y="1287888"/>
            <a:ext cx="10515600" cy="4889075"/>
          </a:xfrm>
        </p:spPr>
        <p:txBody>
          <a:bodyPr/>
          <a:lstStyle/>
          <a:p>
            <a:r>
              <a:rPr lang="id-ID" u="sng" dirty="0"/>
              <a:t>Firebase Notifications </a:t>
            </a:r>
            <a:r>
              <a:rPr lang="id-ID" dirty="0"/>
              <a:t>adalah layanan yang memungkinkan pemberitahuan untuk pengguna yang ditargetkan oleh pengembang aplikasi seluler tanpa biaya</a:t>
            </a:r>
            <a:r>
              <a:rPr lang="id-ID" dirty="0" smtClean="0"/>
              <a:t>.</a:t>
            </a:r>
          </a:p>
          <a:p>
            <a:r>
              <a:rPr lang="id-ID" b="1" dirty="0"/>
              <a:t>Fungsi utama Notification</a:t>
            </a:r>
            <a:endParaRPr lang="id-ID" dirty="0"/>
          </a:p>
          <a:p>
            <a:pPr marL="0" indent="0">
              <a:buNone/>
            </a:pPr>
            <a:r>
              <a:rPr lang="id-ID" dirty="0"/>
              <a:t>mengintegrasikan dengan erat Firebase Analytics, sehingga dapat menargetkan pemberitahuan menurut pengguna khusus. Selain itu, Anda bisa menargetkan segmen pengguna yang telah ditetapkan sebelumnya untuk aplikasi, versi, dan bahasa.</a:t>
            </a:r>
            <a:endParaRPr lang="id-ID" dirty="0" smtClean="0"/>
          </a:p>
          <a:p>
            <a:pPr marL="0" indent="0">
              <a:buNone/>
            </a:pPr>
            <a:endParaRPr lang="id-ID" dirty="0"/>
          </a:p>
          <a:p>
            <a:endParaRPr lang="id-ID" dirty="0"/>
          </a:p>
        </p:txBody>
      </p:sp>
    </p:spTree>
    <p:extLst>
      <p:ext uri="{BB962C8B-B14F-4D97-AF65-F5344CB8AC3E}">
        <p14:creationId xmlns:p14="http://schemas.microsoft.com/office/powerpoint/2010/main" val="3376040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a:t>
            </a:r>
            <a:r>
              <a:rPr lang="id-ID" b="1" dirty="0" smtClean="0"/>
              <a:t>Bagaimana </a:t>
            </a:r>
            <a:r>
              <a:rPr lang="id-ID" b="1" dirty="0"/>
              <a:t>cara kerjanya</a:t>
            </a:r>
            <a:r>
              <a:rPr lang="id-ID" b="1" dirty="0" smtClean="0"/>
              <a:t>?</a:t>
            </a:r>
            <a:endParaRPr lang="en-US" dirty="0"/>
          </a:p>
        </p:txBody>
      </p:sp>
      <p:sp>
        <p:nvSpPr>
          <p:cNvPr id="3" name="Content Placeholder 2"/>
          <p:cNvSpPr>
            <a:spLocks noGrp="1"/>
          </p:cNvSpPr>
          <p:nvPr>
            <p:ph idx="1"/>
          </p:nvPr>
        </p:nvSpPr>
        <p:spPr/>
        <p:txBody>
          <a:bodyPr/>
          <a:lstStyle/>
          <a:p>
            <a:r>
              <a:rPr lang="id-ID" dirty="0"/>
              <a:t>Gunakan GUI konsol the Notifications composer untuk menulis dan mengirim pemberitahuan ke semua sasaran pesan yang didukung. Firebase Cloud Messaging menangani rute dan penyerahan ini ke perangkat yang ditargetkan.</a:t>
            </a:r>
            <a:endParaRPr lang="en-US" dirty="0"/>
          </a:p>
          <a:p>
            <a:r>
              <a:rPr lang="id-ID" dirty="0"/>
              <a:t>Ketika aplikasi Anda berada di latar belakang perangkat pengguna, pemberitahuan ditempatkan pada baki sistem. Ketika mengeklik pemberitahuan, peluncur aplikasi akan membuka aplikasi. Bisa menambahkan penanganan pesan klien untuk menerima pemberitahuan di aplikasi ketika siap di latar depan perangkat pengguna</a:t>
            </a:r>
            <a:r>
              <a:rPr lang="id-ID" dirty="0" smtClean="0"/>
              <a:t>.</a:t>
            </a:r>
            <a:endParaRPr lang="en-US" dirty="0"/>
          </a:p>
        </p:txBody>
      </p:sp>
    </p:spTree>
    <p:extLst>
      <p:ext uri="{BB962C8B-B14F-4D97-AF65-F5344CB8AC3E}">
        <p14:creationId xmlns:p14="http://schemas.microsoft.com/office/powerpoint/2010/main" val="1337294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Langkah </a:t>
            </a:r>
            <a:r>
              <a:rPr lang="id-ID" b="1" dirty="0" smtClean="0"/>
              <a:t>berikutnya</a:t>
            </a:r>
            <a:endParaRPr lang="en-US" dirty="0"/>
          </a:p>
        </p:txBody>
      </p:sp>
      <p:sp>
        <p:nvSpPr>
          <p:cNvPr id="3" name="Content Placeholder 2"/>
          <p:cNvSpPr>
            <a:spLocks noGrp="1"/>
          </p:cNvSpPr>
          <p:nvPr>
            <p:ph idx="1"/>
          </p:nvPr>
        </p:nvSpPr>
        <p:spPr/>
        <p:txBody>
          <a:bodyPr/>
          <a:lstStyle/>
          <a:p>
            <a:pPr lvl="0"/>
            <a:r>
              <a:rPr lang="id-ID" dirty="0"/>
              <a:t>Tambahkan SDK FCM sebagai dependensi dalam aplikasi Anda, dan cobalah mengirim pemberitahuan ke segmen pengguna </a:t>
            </a:r>
            <a:r>
              <a:rPr lang="id-ID" b="1" dirty="0"/>
              <a:t>versi</a:t>
            </a:r>
            <a:r>
              <a:rPr lang="id-ID" dirty="0"/>
              <a:t> yang telah ditetapkan pada </a:t>
            </a:r>
            <a:r>
              <a:rPr lang="id-ID" u="sng" dirty="0">
                <a:hlinkClick r:id="rId2"/>
              </a:rPr>
              <a:t>iOS</a:t>
            </a:r>
            <a:r>
              <a:rPr lang="id-ID" dirty="0"/>
              <a:t> atau </a:t>
            </a:r>
            <a:r>
              <a:rPr lang="id-ID" u="sng" dirty="0">
                <a:hlinkClick r:id="rId3"/>
              </a:rPr>
              <a:t>Android</a:t>
            </a:r>
            <a:r>
              <a:rPr lang="id-ID" dirty="0"/>
              <a:t>. Pilih versi aplikasi yang sedang Anda kembangkan, dan pemberitahuan dikirim ke perangkat percobaan Anda.</a:t>
            </a:r>
            <a:endParaRPr lang="en-US" dirty="0"/>
          </a:p>
          <a:p>
            <a:pPr lvl="0"/>
            <a:r>
              <a:rPr lang="id-ID" dirty="0"/>
              <a:t>Jalankan FCM quickstart untuk </a:t>
            </a:r>
            <a:r>
              <a:rPr lang="id-ID" u="sng" dirty="0">
                <a:hlinkClick r:id="rId4"/>
              </a:rPr>
              <a:t>iOS</a:t>
            </a:r>
            <a:r>
              <a:rPr lang="id-ID" dirty="0"/>
              <a:t> atau </a:t>
            </a:r>
            <a:r>
              <a:rPr lang="id-ID" u="sng" dirty="0">
                <a:hlinkClick r:id="rId5"/>
              </a:rPr>
              <a:t>Android</a:t>
            </a:r>
            <a:r>
              <a:rPr lang="id-ID" dirty="0"/>
              <a:t>. Contoh ini menggambarkan cara menggunakan konsol the Notifications composer untuk mengirim pesan ke satu perangkat</a:t>
            </a:r>
            <a:r>
              <a:rPr lang="id-ID" dirty="0" smtClean="0"/>
              <a:t>.</a:t>
            </a:r>
            <a:endParaRPr lang="en-US" dirty="0"/>
          </a:p>
        </p:txBody>
      </p:sp>
    </p:spTree>
    <p:extLst>
      <p:ext uri="{BB962C8B-B14F-4D97-AF65-F5344CB8AC3E}">
        <p14:creationId xmlns:p14="http://schemas.microsoft.com/office/powerpoint/2010/main" val="2855166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9733"/>
            <a:ext cx="4123267" cy="5610489"/>
          </a:xfrm>
        </p:spPr>
        <p:txBody>
          <a:bodyPr/>
          <a:lstStyle/>
          <a:p>
            <a:r>
              <a:rPr lang="en-US" b="1" dirty="0" smtClean="0"/>
              <a:t>6. </a:t>
            </a:r>
            <a:r>
              <a:rPr lang="en-US" b="1" dirty="0" err="1" smtClean="0"/>
              <a:t>Contoh</a:t>
            </a:r>
            <a:r>
              <a:rPr lang="en-US" b="1" dirty="0" smtClean="0"/>
              <a:t> program </a:t>
            </a:r>
            <a:endParaRPr lang="en-US" b="1"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698066" y="829733"/>
            <a:ext cx="2853267" cy="570653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96866" y="829733"/>
            <a:ext cx="2853267" cy="5706534"/>
          </a:xfrm>
          <a:prstGeom prst="rect">
            <a:avLst/>
          </a:prstGeom>
        </p:spPr>
      </p:pic>
    </p:spTree>
    <p:extLst>
      <p:ext uri="{BB962C8B-B14F-4D97-AF65-F5344CB8AC3E}">
        <p14:creationId xmlns:p14="http://schemas.microsoft.com/office/powerpoint/2010/main" val="29341789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Daftar</a:t>
            </a:r>
            <a:r>
              <a:rPr lang="en-US" b="1" dirty="0" smtClean="0"/>
              <a:t> </a:t>
            </a:r>
            <a:r>
              <a:rPr lang="en-US" b="1" dirty="0" err="1" smtClean="0"/>
              <a:t>Pustaka</a:t>
            </a:r>
            <a:endParaRPr lang="en-US" b="1" dirty="0"/>
          </a:p>
        </p:txBody>
      </p:sp>
      <p:sp>
        <p:nvSpPr>
          <p:cNvPr id="3" name="Content Placeholder 2"/>
          <p:cNvSpPr>
            <a:spLocks noGrp="1"/>
          </p:cNvSpPr>
          <p:nvPr>
            <p:ph idx="1"/>
          </p:nvPr>
        </p:nvSpPr>
        <p:spPr/>
        <p:txBody>
          <a:bodyPr/>
          <a:lstStyle/>
          <a:p>
            <a:r>
              <a:rPr lang="id-ID" u="sng" dirty="0">
                <a:hlinkClick r:id="rId2"/>
              </a:rPr>
              <a:t>https://komputasistat.blogspot.com/2016/09/mendaftar-akun-project-di-firebase_25.html</a:t>
            </a:r>
            <a:endParaRPr lang="en-US" dirty="0"/>
          </a:p>
          <a:p>
            <a:r>
              <a:rPr lang="id-ID" b="1" dirty="0"/>
              <a:t>https://stackoverflow.com/questions/39144629/how-to-add-sha-1-to-android-application</a:t>
            </a:r>
            <a:endParaRPr lang="en-US" dirty="0"/>
          </a:p>
          <a:p>
            <a:r>
              <a:rPr lang="id-ID" u="sng" dirty="0">
                <a:hlinkClick r:id="rId3"/>
              </a:rPr>
              <a:t>https://firebase.google.com/docs/notifications/?hl=id</a:t>
            </a:r>
            <a:endParaRPr lang="en-US" dirty="0"/>
          </a:p>
          <a:p>
            <a:r>
              <a:rPr lang="id-ID" u="sng" dirty="0">
                <a:hlinkClick r:id="rId4"/>
              </a:rPr>
              <a:t>https://firebase.google.com/docs/database/security/?hl=id</a:t>
            </a:r>
            <a:endParaRPr lang="en-US" dirty="0"/>
          </a:p>
          <a:p>
            <a:r>
              <a:rPr lang="id-ID" u="sng" dirty="0">
                <a:hlinkClick r:id="rId5"/>
              </a:rPr>
              <a:t>https://id.wikipedia.org/wiki/Firebase</a:t>
            </a:r>
            <a:endParaRPr lang="en-US" dirty="0"/>
          </a:p>
          <a:p>
            <a:r>
              <a:rPr lang="id-ID" u="sng" dirty="0">
                <a:hlinkClick r:id="rId3"/>
              </a:rPr>
              <a:t>https://firebase.google.com/docs/notifications/?hl=id</a:t>
            </a:r>
            <a:endParaRPr lang="en-US" dirty="0"/>
          </a:p>
          <a:p>
            <a:endParaRPr lang="en-US" dirty="0"/>
          </a:p>
        </p:txBody>
      </p:sp>
    </p:spTree>
    <p:extLst>
      <p:ext uri="{BB962C8B-B14F-4D97-AF65-F5344CB8AC3E}">
        <p14:creationId xmlns:p14="http://schemas.microsoft.com/office/powerpoint/2010/main" val="867538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B16E236-7CA1-4F35-934F-ABA0BF52C4F6}"/>
              </a:ext>
            </a:extLst>
          </p:cNvPr>
          <p:cNvSpPr/>
          <p:nvPr/>
        </p:nvSpPr>
        <p:spPr>
          <a:xfrm>
            <a:off x="956130" y="592903"/>
            <a:ext cx="2677336" cy="587469"/>
          </a:xfrm>
          <a:prstGeom prst="rect">
            <a:avLst/>
          </a:prstGeom>
        </p:spPr>
        <p:txBody>
          <a:bodyPr wrap="none">
            <a:spAutoFit/>
          </a:bodyPr>
          <a:lstStyle/>
          <a:p>
            <a:pPr>
              <a:lnSpc>
                <a:spcPct val="150000"/>
              </a:lnSpc>
            </a:pPr>
            <a:r>
              <a:rPr lang="en-US" sz="2400" b="1" dirty="0">
                <a:latin typeface="Bahnschrift SemiBold" panose="020B0502040204020203" pitchFamily="34" charset="0"/>
                <a:ea typeface="Karla" pitchFamily="2" charset="0"/>
              </a:rPr>
              <a:t>POKOK BAHASAN</a:t>
            </a:r>
            <a:endParaRPr lang="en-ID" sz="2400" dirty="0">
              <a:latin typeface="Bahnschrift SemiBold" panose="020B0502040204020203" pitchFamily="34" charset="0"/>
              <a:ea typeface="Karla" pitchFamily="2" charset="0"/>
            </a:endParaRPr>
          </a:p>
        </p:txBody>
      </p:sp>
      <p:sp>
        <p:nvSpPr>
          <p:cNvPr id="3" name="Rectangle 2">
            <a:extLst>
              <a:ext uri="{FF2B5EF4-FFF2-40B4-BE49-F238E27FC236}">
                <a16:creationId xmlns:a16="http://schemas.microsoft.com/office/drawing/2014/main" xmlns="" id="{55B35933-95C6-4A9B-9FBC-66567C1AD0F5}"/>
              </a:ext>
            </a:extLst>
          </p:cNvPr>
          <p:cNvSpPr/>
          <p:nvPr/>
        </p:nvSpPr>
        <p:spPr>
          <a:xfrm>
            <a:off x="956130" y="1605980"/>
            <a:ext cx="4485299" cy="767722"/>
          </a:xfrm>
          <a:prstGeom prst="rect">
            <a:avLst/>
          </a:prstGeom>
          <a:solidFill>
            <a:schemeClr val="bg1"/>
          </a:solidFill>
          <a:ln w="285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Rectangle 3">
            <a:extLst>
              <a:ext uri="{FF2B5EF4-FFF2-40B4-BE49-F238E27FC236}">
                <a16:creationId xmlns:a16="http://schemas.microsoft.com/office/drawing/2014/main" xmlns="" id="{E1A1B836-B8A2-4BA5-B84A-1D67904681A0}"/>
              </a:ext>
            </a:extLst>
          </p:cNvPr>
          <p:cNvSpPr/>
          <p:nvPr/>
        </p:nvSpPr>
        <p:spPr>
          <a:xfrm>
            <a:off x="1382265" y="1805175"/>
            <a:ext cx="3001463" cy="369332"/>
          </a:xfrm>
          <a:prstGeom prst="rect">
            <a:avLst/>
          </a:prstGeom>
        </p:spPr>
        <p:txBody>
          <a:bodyPr wrap="none">
            <a:spAutoFit/>
          </a:bodyPr>
          <a:lstStyle/>
          <a:p>
            <a:pPr lvl="0"/>
            <a:r>
              <a:rPr lang="id-ID" b="1" dirty="0"/>
              <a:t>Pemahaman tentang </a:t>
            </a:r>
            <a:r>
              <a:rPr lang="id-ID" b="1" i="1" dirty="0"/>
              <a:t>firebase</a:t>
            </a:r>
            <a:endParaRPr lang="en-US" b="1" dirty="0"/>
          </a:p>
        </p:txBody>
      </p:sp>
      <p:sp>
        <p:nvSpPr>
          <p:cNvPr id="5" name="Rectangle 4">
            <a:extLst>
              <a:ext uri="{FF2B5EF4-FFF2-40B4-BE49-F238E27FC236}">
                <a16:creationId xmlns:a16="http://schemas.microsoft.com/office/drawing/2014/main" xmlns="" id="{4D1B8D2E-D5EC-41FB-A3F7-1F5E6299C3E6}"/>
              </a:ext>
            </a:extLst>
          </p:cNvPr>
          <p:cNvSpPr/>
          <p:nvPr/>
        </p:nvSpPr>
        <p:spPr>
          <a:xfrm>
            <a:off x="945875" y="2710302"/>
            <a:ext cx="4485299" cy="767722"/>
          </a:xfrm>
          <a:prstGeom prst="rect">
            <a:avLst/>
          </a:prstGeom>
          <a:solidFill>
            <a:schemeClr val="bg1"/>
          </a:solidFill>
          <a:ln w="285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6" name="Rectangle 5">
            <a:extLst>
              <a:ext uri="{FF2B5EF4-FFF2-40B4-BE49-F238E27FC236}">
                <a16:creationId xmlns:a16="http://schemas.microsoft.com/office/drawing/2014/main" xmlns="" id="{66F19C80-388C-4174-81F2-68C567068425}"/>
              </a:ext>
            </a:extLst>
          </p:cNvPr>
          <p:cNvSpPr/>
          <p:nvPr/>
        </p:nvSpPr>
        <p:spPr>
          <a:xfrm>
            <a:off x="956130" y="3886985"/>
            <a:ext cx="4485299" cy="767722"/>
          </a:xfrm>
          <a:prstGeom prst="rect">
            <a:avLst/>
          </a:prstGeom>
          <a:solidFill>
            <a:schemeClr val="bg1"/>
          </a:solidFill>
          <a:ln w="285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7" name="Rectangle 6">
            <a:extLst>
              <a:ext uri="{FF2B5EF4-FFF2-40B4-BE49-F238E27FC236}">
                <a16:creationId xmlns:a16="http://schemas.microsoft.com/office/drawing/2014/main" xmlns="" id="{CA0CA409-2EFE-4EAE-9F42-781C15BFC7A3}"/>
              </a:ext>
            </a:extLst>
          </p:cNvPr>
          <p:cNvSpPr/>
          <p:nvPr/>
        </p:nvSpPr>
        <p:spPr>
          <a:xfrm>
            <a:off x="956130" y="5101404"/>
            <a:ext cx="4485299" cy="767722"/>
          </a:xfrm>
          <a:prstGeom prst="rect">
            <a:avLst/>
          </a:prstGeom>
          <a:solidFill>
            <a:schemeClr val="bg1"/>
          </a:solidFill>
          <a:ln w="285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8" name="Rectangle 7">
            <a:extLst>
              <a:ext uri="{FF2B5EF4-FFF2-40B4-BE49-F238E27FC236}">
                <a16:creationId xmlns:a16="http://schemas.microsoft.com/office/drawing/2014/main" xmlns="" id="{9B29B160-7A13-442D-A56C-DA3E43F934B6}"/>
              </a:ext>
            </a:extLst>
          </p:cNvPr>
          <p:cNvSpPr/>
          <p:nvPr/>
        </p:nvSpPr>
        <p:spPr>
          <a:xfrm>
            <a:off x="6096000" y="1605980"/>
            <a:ext cx="5296525" cy="767722"/>
          </a:xfrm>
          <a:prstGeom prst="rect">
            <a:avLst/>
          </a:prstGeom>
          <a:solidFill>
            <a:schemeClr val="bg1"/>
          </a:solidFill>
          <a:ln w="285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2" name="Teardrop 11">
            <a:extLst>
              <a:ext uri="{FF2B5EF4-FFF2-40B4-BE49-F238E27FC236}">
                <a16:creationId xmlns:a16="http://schemas.microsoft.com/office/drawing/2014/main" xmlns="" id="{30662D2F-4A61-4E20-8834-A79588841134}"/>
              </a:ext>
            </a:extLst>
          </p:cNvPr>
          <p:cNvSpPr/>
          <p:nvPr/>
        </p:nvSpPr>
        <p:spPr>
          <a:xfrm>
            <a:off x="590502" y="1761138"/>
            <a:ext cx="576394" cy="557275"/>
          </a:xfrm>
          <a:prstGeom prst="teardrop">
            <a:avLst/>
          </a:prstGeom>
          <a:solidFill>
            <a:schemeClr val="accent4">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b="1" dirty="0">
                <a:solidFill>
                  <a:schemeClr val="tx1"/>
                </a:solidFill>
                <a:latin typeface="Bahnschrift" panose="020B0502040204020203" pitchFamily="34" charset="0"/>
              </a:rPr>
              <a:t>1</a:t>
            </a:r>
          </a:p>
        </p:txBody>
      </p:sp>
      <p:sp>
        <p:nvSpPr>
          <p:cNvPr id="13" name="Teardrop 12">
            <a:extLst>
              <a:ext uri="{FF2B5EF4-FFF2-40B4-BE49-F238E27FC236}">
                <a16:creationId xmlns:a16="http://schemas.microsoft.com/office/drawing/2014/main" xmlns="" id="{09F5E331-D93C-42DF-83FD-4BEDCD775800}"/>
              </a:ext>
            </a:extLst>
          </p:cNvPr>
          <p:cNvSpPr/>
          <p:nvPr/>
        </p:nvSpPr>
        <p:spPr>
          <a:xfrm>
            <a:off x="590502" y="2827724"/>
            <a:ext cx="576394" cy="557275"/>
          </a:xfrm>
          <a:prstGeom prst="teardrop">
            <a:avLst/>
          </a:prstGeom>
          <a:solidFill>
            <a:schemeClr val="accent4">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b="1" dirty="0">
                <a:solidFill>
                  <a:schemeClr val="tx1"/>
                </a:solidFill>
                <a:latin typeface="Bahnschrift" panose="020B0502040204020203" pitchFamily="34" charset="0"/>
              </a:rPr>
              <a:t>2</a:t>
            </a:r>
          </a:p>
        </p:txBody>
      </p:sp>
      <p:sp>
        <p:nvSpPr>
          <p:cNvPr id="14" name="Teardrop 13">
            <a:extLst>
              <a:ext uri="{FF2B5EF4-FFF2-40B4-BE49-F238E27FC236}">
                <a16:creationId xmlns:a16="http://schemas.microsoft.com/office/drawing/2014/main" xmlns="" id="{CAA4F25F-CED6-4A78-A302-0ED8432CAFDA}"/>
              </a:ext>
            </a:extLst>
          </p:cNvPr>
          <p:cNvSpPr/>
          <p:nvPr/>
        </p:nvSpPr>
        <p:spPr>
          <a:xfrm>
            <a:off x="590502" y="3987335"/>
            <a:ext cx="576394" cy="557275"/>
          </a:xfrm>
          <a:prstGeom prst="teardrop">
            <a:avLst/>
          </a:prstGeom>
          <a:solidFill>
            <a:schemeClr val="accent4">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b="1" dirty="0" smtClean="0">
                <a:solidFill>
                  <a:schemeClr val="tx1"/>
                </a:solidFill>
                <a:latin typeface="Bahnschrift" panose="020B0502040204020203" pitchFamily="34" charset="0"/>
              </a:rPr>
              <a:t>3</a:t>
            </a:r>
            <a:endParaRPr lang="en-ID" b="1" dirty="0">
              <a:solidFill>
                <a:schemeClr val="tx1"/>
              </a:solidFill>
              <a:latin typeface="Bahnschrift" panose="020B0502040204020203" pitchFamily="34" charset="0"/>
            </a:endParaRPr>
          </a:p>
        </p:txBody>
      </p:sp>
      <p:sp>
        <p:nvSpPr>
          <p:cNvPr id="15" name="Teardrop 14">
            <a:extLst>
              <a:ext uri="{FF2B5EF4-FFF2-40B4-BE49-F238E27FC236}">
                <a16:creationId xmlns:a16="http://schemas.microsoft.com/office/drawing/2014/main" xmlns="" id="{9292F092-F512-43CA-BAD2-DC289FCD80C6}"/>
              </a:ext>
            </a:extLst>
          </p:cNvPr>
          <p:cNvSpPr/>
          <p:nvPr/>
        </p:nvSpPr>
        <p:spPr>
          <a:xfrm>
            <a:off x="667933" y="5246049"/>
            <a:ext cx="576394" cy="557275"/>
          </a:xfrm>
          <a:prstGeom prst="teardrop">
            <a:avLst/>
          </a:prstGeom>
          <a:solidFill>
            <a:schemeClr val="accent4">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b="1" dirty="0" smtClean="0">
                <a:solidFill>
                  <a:schemeClr val="tx1"/>
                </a:solidFill>
                <a:latin typeface="Bahnschrift" panose="020B0502040204020203" pitchFamily="34" charset="0"/>
              </a:rPr>
              <a:t>4</a:t>
            </a:r>
            <a:endParaRPr lang="en-ID" b="1" dirty="0">
              <a:solidFill>
                <a:schemeClr val="tx1"/>
              </a:solidFill>
              <a:latin typeface="Bahnschrift" panose="020B0502040204020203" pitchFamily="34" charset="0"/>
            </a:endParaRPr>
          </a:p>
        </p:txBody>
      </p:sp>
      <p:sp>
        <p:nvSpPr>
          <p:cNvPr id="17" name="Teardrop 16">
            <a:extLst>
              <a:ext uri="{FF2B5EF4-FFF2-40B4-BE49-F238E27FC236}">
                <a16:creationId xmlns:a16="http://schemas.microsoft.com/office/drawing/2014/main" xmlns="" id="{9DBD6397-785F-4217-9476-6BB719F3AAD9}"/>
              </a:ext>
            </a:extLst>
          </p:cNvPr>
          <p:cNvSpPr/>
          <p:nvPr/>
        </p:nvSpPr>
        <p:spPr>
          <a:xfrm>
            <a:off x="5828232" y="1774792"/>
            <a:ext cx="576394" cy="557275"/>
          </a:xfrm>
          <a:prstGeom prst="teardrop">
            <a:avLst/>
          </a:prstGeom>
          <a:solidFill>
            <a:schemeClr val="accent4">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b="1" dirty="0" smtClean="0">
                <a:solidFill>
                  <a:schemeClr val="tx1"/>
                </a:solidFill>
                <a:latin typeface="Bahnschrift" panose="020B0502040204020203" pitchFamily="34" charset="0"/>
              </a:rPr>
              <a:t>5</a:t>
            </a:r>
            <a:endParaRPr lang="en-ID" b="1" dirty="0">
              <a:solidFill>
                <a:schemeClr val="tx1"/>
              </a:solidFill>
              <a:latin typeface="Bahnschrift" panose="020B0502040204020203" pitchFamily="34" charset="0"/>
            </a:endParaRPr>
          </a:p>
        </p:txBody>
      </p:sp>
      <p:sp>
        <p:nvSpPr>
          <p:cNvPr id="28" name="Rectangle 27">
            <a:extLst>
              <a:ext uri="{FF2B5EF4-FFF2-40B4-BE49-F238E27FC236}">
                <a16:creationId xmlns:a16="http://schemas.microsoft.com/office/drawing/2014/main" xmlns="" id="{EFBA025D-8C2A-40B4-910A-07A7015F2028}"/>
              </a:ext>
            </a:extLst>
          </p:cNvPr>
          <p:cNvSpPr/>
          <p:nvPr/>
        </p:nvSpPr>
        <p:spPr>
          <a:xfrm>
            <a:off x="1271394" y="2765591"/>
            <a:ext cx="4159780" cy="646331"/>
          </a:xfrm>
          <a:prstGeom prst="rect">
            <a:avLst/>
          </a:prstGeom>
        </p:spPr>
        <p:txBody>
          <a:bodyPr wrap="square">
            <a:spAutoFit/>
          </a:bodyPr>
          <a:lstStyle/>
          <a:p>
            <a:r>
              <a:rPr lang="id-ID" b="1" dirty="0"/>
              <a:t>Cara mendaftarkan akun ke </a:t>
            </a:r>
            <a:r>
              <a:rPr lang="id-ID" b="1" i="1" dirty="0"/>
              <a:t>google firebase</a:t>
            </a:r>
            <a:endParaRPr lang="en-ID" b="1" dirty="0">
              <a:latin typeface="Bahnschrift SemiBold" panose="020B0502040204020203" pitchFamily="34" charset="0"/>
            </a:endParaRPr>
          </a:p>
        </p:txBody>
      </p:sp>
      <p:sp>
        <p:nvSpPr>
          <p:cNvPr id="29" name="Rectangle 28">
            <a:extLst>
              <a:ext uri="{FF2B5EF4-FFF2-40B4-BE49-F238E27FC236}">
                <a16:creationId xmlns:a16="http://schemas.microsoft.com/office/drawing/2014/main" xmlns="" id="{39541A10-5F6C-4966-8297-2DAD7900B3F1}"/>
              </a:ext>
            </a:extLst>
          </p:cNvPr>
          <p:cNvSpPr/>
          <p:nvPr/>
        </p:nvSpPr>
        <p:spPr>
          <a:xfrm>
            <a:off x="1271394" y="4112083"/>
            <a:ext cx="3574312" cy="369332"/>
          </a:xfrm>
          <a:prstGeom prst="rect">
            <a:avLst/>
          </a:prstGeom>
        </p:spPr>
        <p:txBody>
          <a:bodyPr wrap="none">
            <a:spAutoFit/>
          </a:bodyPr>
          <a:lstStyle/>
          <a:p>
            <a:r>
              <a:rPr lang="id-ID" b="1" dirty="0"/>
              <a:t>Penggunaan fitur database firebase</a:t>
            </a:r>
            <a:endParaRPr lang="en-ID" b="1" dirty="0">
              <a:latin typeface="Bahnschrift" panose="020B0502040204020203" pitchFamily="34" charset="0"/>
            </a:endParaRPr>
          </a:p>
        </p:txBody>
      </p:sp>
      <p:sp>
        <p:nvSpPr>
          <p:cNvPr id="30" name="Rectangle 29">
            <a:extLst>
              <a:ext uri="{FF2B5EF4-FFF2-40B4-BE49-F238E27FC236}">
                <a16:creationId xmlns:a16="http://schemas.microsoft.com/office/drawing/2014/main" xmlns="" id="{2B09C740-1F42-417A-B038-AEEBD136A312}"/>
              </a:ext>
            </a:extLst>
          </p:cNvPr>
          <p:cNvSpPr/>
          <p:nvPr/>
        </p:nvSpPr>
        <p:spPr>
          <a:xfrm>
            <a:off x="1370816" y="5330814"/>
            <a:ext cx="3806042" cy="369332"/>
          </a:xfrm>
          <a:prstGeom prst="rect">
            <a:avLst/>
          </a:prstGeom>
        </p:spPr>
        <p:txBody>
          <a:bodyPr wrap="none">
            <a:spAutoFit/>
          </a:bodyPr>
          <a:lstStyle/>
          <a:p>
            <a:r>
              <a:rPr lang="id-ID" b="1" dirty="0"/>
              <a:t>Penggunaan fitur notification firebase</a:t>
            </a:r>
            <a:endParaRPr lang="en-ID" b="1" dirty="0">
              <a:latin typeface="Bahnschrift" panose="020B0502040204020203" pitchFamily="34" charset="0"/>
            </a:endParaRPr>
          </a:p>
        </p:txBody>
      </p:sp>
      <p:sp>
        <p:nvSpPr>
          <p:cNvPr id="32" name="Rectangle 31">
            <a:extLst>
              <a:ext uri="{FF2B5EF4-FFF2-40B4-BE49-F238E27FC236}">
                <a16:creationId xmlns:a16="http://schemas.microsoft.com/office/drawing/2014/main" xmlns="" id="{71DE7E6A-2A2D-438D-B54B-395EEE81B2D7}"/>
              </a:ext>
            </a:extLst>
          </p:cNvPr>
          <p:cNvSpPr/>
          <p:nvPr/>
        </p:nvSpPr>
        <p:spPr>
          <a:xfrm>
            <a:off x="6672394" y="1805175"/>
            <a:ext cx="2667462" cy="369332"/>
          </a:xfrm>
          <a:prstGeom prst="rect">
            <a:avLst/>
          </a:prstGeom>
        </p:spPr>
        <p:txBody>
          <a:bodyPr wrap="none">
            <a:spAutoFit/>
          </a:bodyPr>
          <a:lstStyle/>
          <a:p>
            <a:r>
              <a:rPr lang="id-ID" b="1" dirty="0"/>
              <a:t>Bagaimana cara kerjanya?</a:t>
            </a:r>
            <a:endParaRPr lang="en-ID" b="1" dirty="0">
              <a:latin typeface="Bahnschrift" panose="020B0502040204020203" pitchFamily="34" charset="0"/>
            </a:endParaRPr>
          </a:p>
        </p:txBody>
      </p:sp>
      <p:sp>
        <p:nvSpPr>
          <p:cNvPr id="18" name="Rectangle 17">
            <a:extLst>
              <a:ext uri="{FF2B5EF4-FFF2-40B4-BE49-F238E27FC236}">
                <a16:creationId xmlns:a16="http://schemas.microsoft.com/office/drawing/2014/main" xmlns="" id="{9B29B160-7A13-442D-A56C-DA3E43F934B6}"/>
              </a:ext>
            </a:extLst>
          </p:cNvPr>
          <p:cNvSpPr/>
          <p:nvPr/>
        </p:nvSpPr>
        <p:spPr>
          <a:xfrm>
            <a:off x="6116429" y="2500879"/>
            <a:ext cx="5296525" cy="767722"/>
          </a:xfrm>
          <a:prstGeom prst="rect">
            <a:avLst/>
          </a:prstGeom>
          <a:solidFill>
            <a:schemeClr val="bg1"/>
          </a:solidFill>
          <a:ln w="28575">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9" name="Teardrop 18">
            <a:extLst>
              <a:ext uri="{FF2B5EF4-FFF2-40B4-BE49-F238E27FC236}">
                <a16:creationId xmlns:a16="http://schemas.microsoft.com/office/drawing/2014/main" xmlns="" id="{9DBD6397-785F-4217-9476-6BB719F3AAD9}"/>
              </a:ext>
            </a:extLst>
          </p:cNvPr>
          <p:cNvSpPr/>
          <p:nvPr/>
        </p:nvSpPr>
        <p:spPr>
          <a:xfrm>
            <a:off x="5828232" y="2606102"/>
            <a:ext cx="576394" cy="557275"/>
          </a:xfrm>
          <a:prstGeom prst="teardrop">
            <a:avLst/>
          </a:prstGeom>
          <a:solidFill>
            <a:schemeClr val="accent4">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b="1" dirty="0">
                <a:solidFill>
                  <a:schemeClr val="tx1"/>
                </a:solidFill>
                <a:latin typeface="Bahnschrift" panose="020B0502040204020203" pitchFamily="34" charset="0"/>
              </a:rPr>
              <a:t>6</a:t>
            </a:r>
            <a:endParaRPr lang="en-ID" b="1" dirty="0">
              <a:solidFill>
                <a:schemeClr val="tx1"/>
              </a:solidFill>
              <a:latin typeface="Bahnschrift" panose="020B0502040204020203" pitchFamily="34" charset="0"/>
            </a:endParaRPr>
          </a:p>
        </p:txBody>
      </p:sp>
      <p:sp>
        <p:nvSpPr>
          <p:cNvPr id="9" name="Title 8"/>
          <p:cNvSpPr>
            <a:spLocks noGrp="1"/>
          </p:cNvSpPr>
          <p:nvPr>
            <p:ph type="title"/>
          </p:nvPr>
        </p:nvSpPr>
        <p:spPr>
          <a:xfrm>
            <a:off x="6692823" y="2606102"/>
            <a:ext cx="2647033" cy="492697"/>
          </a:xfrm>
        </p:spPr>
        <p:txBody>
          <a:bodyPr>
            <a:normAutofit/>
          </a:bodyPr>
          <a:lstStyle/>
          <a:p>
            <a:r>
              <a:rPr lang="en-US" sz="1800" b="1" dirty="0" err="1">
                <a:latin typeface="+mn-lt"/>
              </a:rPr>
              <a:t>Contoh</a:t>
            </a:r>
            <a:r>
              <a:rPr lang="en-US" sz="1800" b="1" dirty="0">
                <a:latin typeface="+mn-lt"/>
              </a:rPr>
              <a:t> program </a:t>
            </a:r>
            <a:endParaRPr lang="en-US" sz="1800" dirty="0">
              <a:latin typeface="+mn-lt"/>
            </a:endParaRPr>
          </a:p>
        </p:txBody>
      </p:sp>
    </p:spTree>
    <p:extLst>
      <p:ext uri="{BB962C8B-B14F-4D97-AF65-F5344CB8AC3E}">
        <p14:creationId xmlns:p14="http://schemas.microsoft.com/office/powerpoint/2010/main" val="116471468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30F15731-1D22-48EB-988D-07809D2827CB}"/>
              </a:ext>
            </a:extLst>
          </p:cNvPr>
          <p:cNvSpPr/>
          <p:nvPr/>
        </p:nvSpPr>
        <p:spPr>
          <a:xfrm>
            <a:off x="5719232" y="0"/>
            <a:ext cx="6472767" cy="6858000"/>
          </a:xfrm>
          <a:prstGeom prst="rect">
            <a:avLst/>
          </a:prstGeom>
          <a:gradFill flip="none" rotWithShape="1">
            <a:gsLst>
              <a:gs pos="0">
                <a:srgbClr val="00B0F0"/>
              </a:gs>
              <a:gs pos="100000">
                <a:schemeClr val="accent1">
                  <a:lumMod val="5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Title 1"/>
          <p:cNvSpPr>
            <a:spLocks noGrp="1"/>
          </p:cNvSpPr>
          <p:nvPr>
            <p:ph type="title"/>
          </p:nvPr>
        </p:nvSpPr>
        <p:spPr>
          <a:xfrm>
            <a:off x="804333" y="542925"/>
            <a:ext cx="9829800" cy="1184275"/>
          </a:xfrm>
        </p:spPr>
        <p:txBody>
          <a:bodyPr/>
          <a:lstStyle/>
          <a:p>
            <a:r>
              <a:rPr lang="en-US" b="1" dirty="0" smtClean="0"/>
              <a:t>1.</a:t>
            </a:r>
            <a:r>
              <a:rPr lang="id-ID" b="1" dirty="0" smtClean="0"/>
              <a:t>Firebase</a:t>
            </a:r>
            <a:endParaRPr lang="id-ID" b="1" dirty="0"/>
          </a:p>
        </p:txBody>
      </p:sp>
      <p:sp>
        <p:nvSpPr>
          <p:cNvPr id="3" name="Content Placeholder 2"/>
          <p:cNvSpPr>
            <a:spLocks noGrp="1"/>
          </p:cNvSpPr>
          <p:nvPr>
            <p:ph idx="1"/>
          </p:nvPr>
        </p:nvSpPr>
        <p:spPr>
          <a:xfrm>
            <a:off x="5960532" y="1825625"/>
            <a:ext cx="5393267" cy="4351338"/>
          </a:xfrm>
        </p:spPr>
        <p:txBody>
          <a:bodyPr/>
          <a:lstStyle/>
          <a:p>
            <a:r>
              <a:rPr lang="id-ID" b="1" dirty="0"/>
              <a:t>Firebase</a:t>
            </a:r>
            <a:r>
              <a:rPr lang="id-ID" dirty="0"/>
              <a:t> adalah suatu layanan dari google yang digunakan untuk mempermudah para pengembang aplikasi dalam mengembangkan aplikasi.</a:t>
            </a:r>
          </a:p>
        </p:txBody>
      </p:sp>
    </p:spTree>
    <p:extLst>
      <p:ext uri="{BB962C8B-B14F-4D97-AF65-F5344CB8AC3E}">
        <p14:creationId xmlns:p14="http://schemas.microsoft.com/office/powerpoint/2010/main" val="495184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Fitur firebase</a:t>
            </a:r>
            <a:endParaRPr lang="id-ID" dirty="0"/>
          </a:p>
        </p:txBody>
      </p:sp>
      <p:sp>
        <p:nvSpPr>
          <p:cNvPr id="3" name="Content Placeholder 2"/>
          <p:cNvSpPr>
            <a:spLocks noGrp="1"/>
          </p:cNvSpPr>
          <p:nvPr>
            <p:ph idx="1"/>
          </p:nvPr>
        </p:nvSpPr>
        <p:spPr/>
        <p:txBody>
          <a:bodyPr/>
          <a:lstStyle/>
          <a:p>
            <a:r>
              <a:rPr lang="id-ID" b="1" dirty="0"/>
              <a:t>Firebase Cloud </a:t>
            </a:r>
            <a:r>
              <a:rPr lang="id-ID" b="1" dirty="0" smtClean="0"/>
              <a:t>Messaging</a:t>
            </a:r>
            <a:r>
              <a:rPr lang="id-ID" dirty="0"/>
              <a:t>:</a:t>
            </a:r>
            <a:r>
              <a:rPr lang="id-ID" dirty="0" smtClean="0"/>
              <a:t> </a:t>
            </a:r>
            <a:r>
              <a:rPr lang="id-ID" dirty="0"/>
              <a:t>adalah layanan yang diberikan Firebase untuk menggantikan Google Cloud Messaging</a:t>
            </a:r>
            <a:r>
              <a:rPr lang="id-ID" dirty="0" smtClean="0"/>
              <a:t>.</a:t>
            </a:r>
          </a:p>
          <a:p>
            <a:r>
              <a:rPr lang="id-ID" b="1" dirty="0"/>
              <a:t>Firebase </a:t>
            </a:r>
            <a:r>
              <a:rPr lang="id-ID" b="1" dirty="0" smtClean="0"/>
              <a:t>Authentication: </a:t>
            </a:r>
            <a:r>
              <a:rPr lang="id-ID" dirty="0"/>
              <a:t>Firebase Authentication merupakan layanan sistem otentikasi yang menerapkan kode client-side, sehingga pengguna dapat mendaftar dan </a:t>
            </a:r>
            <a:r>
              <a:rPr lang="id-ID" dirty="0" smtClean="0"/>
              <a:t>login ke aplikasi facebook, twitter dan google(Google Play Game).</a:t>
            </a:r>
          </a:p>
          <a:p>
            <a:r>
              <a:rPr lang="id-ID" b="1" dirty="0"/>
              <a:t>Firebase Remote </a:t>
            </a:r>
            <a:r>
              <a:rPr lang="id-ID" b="1" dirty="0" smtClean="0"/>
              <a:t>Config: </a:t>
            </a:r>
            <a:r>
              <a:rPr lang="id-ID" dirty="0" smtClean="0"/>
              <a:t>adalah </a:t>
            </a:r>
            <a:r>
              <a:rPr lang="id-ID" dirty="0"/>
              <a:t>fitur yang memungkinkan digunakan untuk melakukan perubahan konfigurasi di dalam aplikasi </a:t>
            </a:r>
            <a:r>
              <a:rPr lang="id-ID" dirty="0" smtClean="0"/>
              <a:t>Android/iOS</a:t>
            </a:r>
            <a:r>
              <a:rPr lang="id-ID" dirty="0"/>
              <a:t>, tanpa harus melakukan pembaruan aplikasi di Play Store / App Store.</a:t>
            </a:r>
            <a:endParaRPr lang="id-ID" b="1" dirty="0"/>
          </a:p>
        </p:txBody>
      </p:sp>
    </p:spTree>
    <p:extLst>
      <p:ext uri="{BB962C8B-B14F-4D97-AF65-F5344CB8AC3E}">
        <p14:creationId xmlns:p14="http://schemas.microsoft.com/office/powerpoint/2010/main" val="716079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43213"/>
          </a:xfrm>
        </p:spPr>
        <p:txBody>
          <a:bodyPr>
            <a:normAutofit fontScale="90000"/>
          </a:bodyPr>
          <a:lstStyle/>
          <a:p>
            <a:endParaRPr lang="id-ID" dirty="0"/>
          </a:p>
        </p:txBody>
      </p:sp>
      <p:sp>
        <p:nvSpPr>
          <p:cNvPr id="3" name="Content Placeholder 2"/>
          <p:cNvSpPr>
            <a:spLocks noGrp="1"/>
          </p:cNvSpPr>
          <p:nvPr>
            <p:ph idx="1"/>
          </p:nvPr>
        </p:nvSpPr>
        <p:spPr>
          <a:xfrm>
            <a:off x="838200" y="875763"/>
            <a:ext cx="10515600" cy="5301200"/>
          </a:xfrm>
        </p:spPr>
        <p:txBody>
          <a:bodyPr/>
          <a:lstStyle/>
          <a:p>
            <a:r>
              <a:rPr lang="id-ID" b="1" dirty="0"/>
              <a:t>Firebase Realtime </a:t>
            </a:r>
            <a:r>
              <a:rPr lang="id-ID" b="1" dirty="0" smtClean="0"/>
              <a:t>Database: </a:t>
            </a:r>
            <a:r>
              <a:rPr lang="id-ID" dirty="0" smtClean="0"/>
              <a:t>Layanan </a:t>
            </a:r>
            <a:r>
              <a:rPr lang="id-ID" dirty="0"/>
              <a:t>ini menyediakan pengembang </a:t>
            </a:r>
            <a:r>
              <a:rPr lang="id-ID" dirty="0" smtClean="0"/>
              <a:t>antarmuka </a:t>
            </a:r>
            <a:r>
              <a:rPr lang="id-ID" dirty="0"/>
              <a:t>pemrograman aplikasi yang memungkinkan data aplikasi disinkronkan di seluruh klien dan disimpan di Firebase </a:t>
            </a:r>
            <a:r>
              <a:rPr lang="id-ID" dirty="0" smtClean="0"/>
              <a:t>cloud.</a:t>
            </a:r>
          </a:p>
          <a:p>
            <a:r>
              <a:rPr lang="id-ID" b="1" dirty="0"/>
              <a:t>Firebase </a:t>
            </a:r>
            <a:r>
              <a:rPr lang="id-ID" b="1" dirty="0" smtClean="0"/>
              <a:t>Storage: </a:t>
            </a:r>
            <a:r>
              <a:rPr lang="id-ID" dirty="0"/>
              <a:t>Firebase Storage dirancang untuk pengembang aplikasi yang perlu menyimpan dan menampilkan konten buatan pengguna, seperti foto atau video dan menambahkan keamanan Google pada unggah dan unduh berkas untuk aplikasi Firebase, bagaimana pun kualitas jaringannya</a:t>
            </a:r>
            <a:r>
              <a:rPr lang="id-ID" dirty="0" smtClean="0"/>
              <a:t>.</a:t>
            </a:r>
          </a:p>
          <a:p>
            <a:r>
              <a:rPr lang="id-ID" b="1" dirty="0"/>
              <a:t>Firebase </a:t>
            </a:r>
            <a:r>
              <a:rPr lang="id-ID" b="1" dirty="0" smtClean="0"/>
              <a:t>Hosting: </a:t>
            </a:r>
            <a:r>
              <a:rPr lang="id-ID" dirty="0"/>
              <a:t>Firebase Hosting menyediakan hosting yang cepat dan aman untuk aplikasi web serta konten yang statis dan </a:t>
            </a:r>
            <a:r>
              <a:rPr lang="id-ID" dirty="0" smtClean="0"/>
              <a:t>dinamis.</a:t>
            </a:r>
            <a:endParaRPr lang="id-ID" b="1" dirty="0"/>
          </a:p>
        </p:txBody>
      </p:sp>
    </p:spTree>
    <p:extLst>
      <p:ext uri="{BB962C8B-B14F-4D97-AF65-F5344CB8AC3E}">
        <p14:creationId xmlns:p14="http://schemas.microsoft.com/office/powerpoint/2010/main" val="252260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838200" y="421238"/>
            <a:ext cx="10303933" cy="6688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781095"/>
          </a:xfrm>
        </p:spPr>
        <p:txBody>
          <a:bodyPr/>
          <a:lstStyle/>
          <a:p>
            <a:r>
              <a:rPr lang="en-US" b="1" dirty="0" smtClean="0"/>
              <a:t>2. </a:t>
            </a:r>
            <a:r>
              <a:rPr lang="id-ID" b="1" dirty="0" smtClean="0"/>
              <a:t>Cara </a:t>
            </a:r>
            <a:r>
              <a:rPr lang="id-ID" b="1" dirty="0"/>
              <a:t>mendaftarkan akun ke </a:t>
            </a:r>
            <a:r>
              <a:rPr lang="id-ID" b="1" i="1" dirty="0"/>
              <a:t>google </a:t>
            </a:r>
            <a:r>
              <a:rPr lang="id-ID" b="1" i="1" dirty="0" smtClean="0"/>
              <a:t>firebase</a:t>
            </a:r>
            <a:endParaRPr lang="id-ID" b="1" dirty="0"/>
          </a:p>
        </p:txBody>
      </p:sp>
      <p:sp>
        <p:nvSpPr>
          <p:cNvPr id="3" name="Content Placeholder 2"/>
          <p:cNvSpPr>
            <a:spLocks noGrp="1"/>
          </p:cNvSpPr>
          <p:nvPr>
            <p:ph idx="1"/>
          </p:nvPr>
        </p:nvSpPr>
        <p:spPr>
          <a:xfrm>
            <a:off x="838200" y="1287887"/>
            <a:ext cx="10515600" cy="4889076"/>
          </a:xfrm>
        </p:spPr>
        <p:txBody>
          <a:bodyPr/>
          <a:lstStyle/>
          <a:p>
            <a:pPr marL="0" lvl="0" indent="0">
              <a:buNone/>
            </a:pPr>
            <a:r>
              <a:rPr lang="id-ID" dirty="0" smtClean="0"/>
              <a:t>1</a:t>
            </a:r>
            <a:r>
              <a:rPr lang="id-ID" dirty="0"/>
              <a:t>. buka link https://console.firebase.google.com/ sebelumya pastikan anda telah terdaftar di akun gmail/akun </a:t>
            </a:r>
            <a:r>
              <a:rPr lang="id-ID" dirty="0" smtClean="0"/>
              <a:t>google.</a:t>
            </a:r>
          </a:p>
          <a:p>
            <a:pPr marL="0" indent="0">
              <a:buNone/>
            </a:pPr>
            <a:endParaRPr lang="id-ID" dirty="0"/>
          </a:p>
          <a:p>
            <a:endParaRPr lang="id-ID"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965915" y="2253604"/>
            <a:ext cx="6104586" cy="2022182"/>
          </a:xfrm>
          <a:prstGeom prst="rect">
            <a:avLst/>
          </a:prstGeom>
        </p:spPr>
      </p:pic>
    </p:spTree>
    <p:extLst>
      <p:ext uri="{BB962C8B-B14F-4D97-AF65-F5344CB8AC3E}">
        <p14:creationId xmlns:p14="http://schemas.microsoft.com/office/powerpoint/2010/main" val="3592569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6244"/>
          </a:xfrm>
        </p:spPr>
        <p:txBody>
          <a:bodyPr>
            <a:normAutofit fontScale="90000"/>
          </a:bodyPr>
          <a:lstStyle/>
          <a:p>
            <a:endParaRPr lang="id-ID" dirty="0"/>
          </a:p>
        </p:txBody>
      </p:sp>
      <p:sp>
        <p:nvSpPr>
          <p:cNvPr id="3" name="Content Placeholder 2"/>
          <p:cNvSpPr>
            <a:spLocks noGrp="1"/>
          </p:cNvSpPr>
          <p:nvPr>
            <p:ph idx="1"/>
          </p:nvPr>
        </p:nvSpPr>
        <p:spPr>
          <a:xfrm>
            <a:off x="838200" y="991673"/>
            <a:ext cx="10515600" cy="5185290"/>
          </a:xfrm>
        </p:spPr>
        <p:txBody>
          <a:bodyPr/>
          <a:lstStyle/>
          <a:p>
            <a:pPr marL="0" indent="0">
              <a:buNone/>
            </a:pPr>
            <a:r>
              <a:rPr lang="id-ID" dirty="0" smtClean="0"/>
              <a:t>2. Pilih </a:t>
            </a:r>
            <a:r>
              <a:rPr lang="id-ID" dirty="0"/>
              <a:t>Create New Project kemudian isikan Project name dan </a:t>
            </a:r>
            <a:r>
              <a:rPr lang="id-ID" dirty="0" smtClean="0"/>
              <a:t>Country/region.</a:t>
            </a:r>
          </a:p>
          <a:p>
            <a:pPr marL="0" indent="0">
              <a:buNone/>
            </a:pPr>
            <a:endParaRPr lang="id-ID" dirty="0"/>
          </a:p>
          <a:p>
            <a:pPr marL="0" indent="0">
              <a:buNone/>
            </a:pPr>
            <a:endParaRPr lang="id-ID" dirty="0" smtClean="0"/>
          </a:p>
          <a:p>
            <a:pPr marL="0" indent="0">
              <a:buNone/>
            </a:pPr>
            <a:endParaRPr lang="id-ID" dirty="0"/>
          </a:p>
          <a:p>
            <a:pPr marL="0" indent="0">
              <a:buNone/>
            </a:pPr>
            <a:endParaRPr lang="id-ID" dirty="0" smtClean="0"/>
          </a:p>
          <a:p>
            <a:pPr marL="0" indent="0">
              <a:buNone/>
            </a:pPr>
            <a:endParaRPr lang="id-ID" dirty="0"/>
          </a:p>
          <a:p>
            <a:pPr marL="0" indent="0">
              <a:buNone/>
            </a:pPr>
            <a:endParaRPr lang="id-ID" dirty="0" smtClean="0"/>
          </a:p>
          <a:p>
            <a:pPr marL="0" indent="0">
              <a:buNone/>
            </a:pPr>
            <a:r>
              <a:rPr lang="id-ID" sz="1800" dirty="0" smtClean="0"/>
              <a:t>             a. Gambar </a:t>
            </a:r>
            <a:r>
              <a:rPr lang="id-ID" sz="1800" dirty="0"/>
              <a:t>membuat Project </a:t>
            </a:r>
            <a:r>
              <a:rPr lang="id-ID" sz="1800" dirty="0" smtClean="0"/>
              <a:t>baru      	a.1. </a:t>
            </a:r>
            <a:r>
              <a:rPr lang="id-ID" sz="1800" dirty="0"/>
              <a:t>Gambar Membuat project pada firebase console</a:t>
            </a:r>
          </a:p>
          <a:p>
            <a:pPr marL="0" indent="0">
              <a:buNone/>
            </a:pPr>
            <a:endParaRPr lang="id-ID" sz="1800" dirty="0" smtClean="0"/>
          </a:p>
          <a:p>
            <a:pPr marL="0" indent="0">
              <a:buNone/>
            </a:pPr>
            <a:endParaRPr lang="id-ID" dirty="0"/>
          </a:p>
          <a:p>
            <a:endParaRPr lang="id-ID"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493950" y="1896145"/>
            <a:ext cx="3232596" cy="2817522"/>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6516173" y="1952356"/>
            <a:ext cx="3048000" cy="2705100"/>
          </a:xfrm>
          <a:prstGeom prst="rect">
            <a:avLst/>
          </a:prstGeom>
        </p:spPr>
      </p:pic>
    </p:spTree>
    <p:extLst>
      <p:ext uri="{BB962C8B-B14F-4D97-AF65-F5344CB8AC3E}">
        <p14:creationId xmlns:p14="http://schemas.microsoft.com/office/powerpoint/2010/main" val="2946783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534" y="643467"/>
            <a:ext cx="5054599" cy="4004733"/>
          </a:xfrm>
        </p:spPr>
        <p:txBody>
          <a:bodyPr>
            <a:normAutofit/>
          </a:bodyPr>
          <a:lstStyle/>
          <a:p>
            <a:r>
              <a:rPr lang="id-ID" dirty="0"/>
              <a:t>3. Tunggu beberapa saat hingga muncul dashboard project.</a:t>
            </a:r>
            <a:br>
              <a:rPr lang="id-ID" dirty="0"/>
            </a:br>
            <a:endParaRPr lang="id-ID" dirty="0"/>
          </a:p>
        </p:txBody>
      </p:sp>
      <p:sp>
        <p:nvSpPr>
          <p:cNvPr id="3" name="Content Placeholder 2"/>
          <p:cNvSpPr>
            <a:spLocks noGrp="1"/>
          </p:cNvSpPr>
          <p:nvPr>
            <p:ph idx="1"/>
          </p:nvPr>
        </p:nvSpPr>
        <p:spPr>
          <a:xfrm>
            <a:off x="5520266" y="1363133"/>
            <a:ext cx="5833533" cy="4813829"/>
          </a:xfrm>
        </p:spPr>
        <p:txBody>
          <a:bodyPr/>
          <a:lstStyle/>
          <a:p>
            <a:pPr marL="0" indent="0">
              <a:buNone/>
            </a:pPr>
            <a:endParaRPr lang="id-ID" dirty="0"/>
          </a:p>
          <a:p>
            <a:pPr marL="0" indent="0">
              <a:buNone/>
            </a:pPr>
            <a:endParaRPr lang="id-ID"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5723467" y="960005"/>
            <a:ext cx="5342466" cy="2875395"/>
          </a:xfrm>
          <a:prstGeom prst="rect">
            <a:avLst/>
          </a:prstGeom>
        </p:spPr>
      </p:pic>
    </p:spTree>
    <p:extLst>
      <p:ext uri="{BB962C8B-B14F-4D97-AF65-F5344CB8AC3E}">
        <p14:creationId xmlns:p14="http://schemas.microsoft.com/office/powerpoint/2010/main" val="2751522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dirty="0"/>
              <a:t>Mendaftarkan SHA1 proyek ke </a:t>
            </a:r>
            <a:r>
              <a:rPr lang="id-ID" sz="4000" i="1" dirty="0"/>
              <a:t>google </a:t>
            </a:r>
            <a:r>
              <a:rPr lang="id-ID" sz="4000" i="1" dirty="0" smtClean="0"/>
              <a:t>firebase</a:t>
            </a:r>
            <a:endParaRPr lang="id-ID" sz="4000" dirty="0"/>
          </a:p>
        </p:txBody>
      </p:sp>
      <p:sp>
        <p:nvSpPr>
          <p:cNvPr id="3" name="Content Placeholder 2"/>
          <p:cNvSpPr>
            <a:spLocks noGrp="1"/>
          </p:cNvSpPr>
          <p:nvPr>
            <p:ph idx="1"/>
          </p:nvPr>
        </p:nvSpPr>
        <p:spPr>
          <a:xfrm>
            <a:off x="838200" y="1690688"/>
            <a:ext cx="10515600" cy="4486275"/>
          </a:xfrm>
        </p:spPr>
        <p:txBody>
          <a:bodyPr>
            <a:normAutofit fontScale="92500" lnSpcReduction="10000"/>
          </a:bodyPr>
          <a:lstStyle/>
          <a:p>
            <a:pPr marL="514350" lvl="0" indent="-514350">
              <a:buFont typeface="+mj-lt"/>
              <a:buAutoNum type="arabicPeriod"/>
            </a:pPr>
            <a:r>
              <a:rPr lang="id-ID" dirty="0"/>
              <a:t>Buka Android Studio</a:t>
            </a:r>
          </a:p>
          <a:p>
            <a:pPr marL="514350" lvl="0" indent="-514350">
              <a:buFont typeface="+mj-lt"/>
              <a:buAutoNum type="arabicPeriod"/>
            </a:pPr>
            <a:r>
              <a:rPr lang="id-ID" dirty="0"/>
              <a:t>Buka Proyek Anda</a:t>
            </a:r>
          </a:p>
          <a:p>
            <a:pPr marL="514350" lvl="0" indent="-514350">
              <a:buFont typeface="+mj-lt"/>
              <a:buAutoNum type="arabicPeriod"/>
            </a:pPr>
            <a:r>
              <a:rPr lang="id-ID" dirty="0"/>
              <a:t>Klik pada Gradle (Dari Panel Sisi Kanan, Anda akan melihat Gradle Bar)</a:t>
            </a:r>
          </a:p>
          <a:p>
            <a:pPr marL="514350" lvl="0" indent="-514350">
              <a:buFont typeface="+mj-lt"/>
              <a:buAutoNum type="arabicPeriod"/>
            </a:pPr>
            <a:r>
              <a:rPr lang="id-ID" dirty="0"/>
              <a:t>Klik Refresh (Klik Refresh dari Gradle Bar, Anda akan melihat skrip Daftar Gradle dari Proyek Anda)</a:t>
            </a:r>
          </a:p>
          <a:p>
            <a:pPr marL="514350" lvl="0" indent="-514350">
              <a:buFont typeface="+mj-lt"/>
              <a:buAutoNum type="arabicPeriod"/>
            </a:pPr>
            <a:r>
              <a:rPr lang="id-ID" dirty="0"/>
              <a:t>Klik pada Proyek Anda (Daftar Nama Proyek Anda Daftar (root))</a:t>
            </a:r>
          </a:p>
          <a:p>
            <a:pPr marL="514350" lvl="0" indent="-514350">
              <a:buFont typeface="+mj-lt"/>
              <a:buAutoNum type="arabicPeriod"/>
            </a:pPr>
            <a:r>
              <a:rPr lang="id-ID" dirty="0"/>
              <a:t>Klik pada Tugas</a:t>
            </a:r>
          </a:p>
          <a:p>
            <a:pPr marL="514350" lvl="0" indent="-514350">
              <a:buFont typeface="+mj-lt"/>
              <a:buAutoNum type="arabicPeriod"/>
            </a:pPr>
            <a:r>
              <a:rPr lang="id-ID" dirty="0"/>
              <a:t>Klik di Android</a:t>
            </a:r>
          </a:p>
          <a:p>
            <a:pPr marL="514350" lvl="0" indent="-514350">
              <a:buFont typeface="+mj-lt"/>
              <a:buAutoNum type="arabicPeriod"/>
            </a:pPr>
            <a:r>
              <a:rPr lang="id-ID" dirty="0"/>
              <a:t>Klik ganda pada signingReport (Anda akan mendapatkan SHA1 dan MD5 di Run Bar (Kadang-kadang akan berada di Konsol Gradle))</a:t>
            </a:r>
          </a:p>
          <a:p>
            <a:endParaRPr lang="id-ID" dirty="0"/>
          </a:p>
        </p:txBody>
      </p:sp>
    </p:spTree>
    <p:extLst>
      <p:ext uri="{BB962C8B-B14F-4D97-AF65-F5344CB8AC3E}">
        <p14:creationId xmlns:p14="http://schemas.microsoft.com/office/powerpoint/2010/main" val="2719746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682</Words>
  <Application>Microsoft Office PowerPoint</Application>
  <PresentationFormat>Widescreen</PresentationFormat>
  <Paragraphs>100</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Bahnschrift</vt:lpstr>
      <vt:lpstr>Bahnschrift SemiBold</vt:lpstr>
      <vt:lpstr>Calibri</vt:lpstr>
      <vt:lpstr>Calibri Light</vt:lpstr>
      <vt:lpstr>Karla</vt:lpstr>
      <vt:lpstr>Wingdings</vt:lpstr>
      <vt:lpstr>Office Theme</vt:lpstr>
      <vt:lpstr>PowerPoint Presentation</vt:lpstr>
      <vt:lpstr>Contoh program </vt:lpstr>
      <vt:lpstr>1.Firebase</vt:lpstr>
      <vt:lpstr>Fitur firebase</vt:lpstr>
      <vt:lpstr>PowerPoint Presentation</vt:lpstr>
      <vt:lpstr>2. Cara mendaftarkan akun ke google firebase</vt:lpstr>
      <vt:lpstr>PowerPoint Presentation</vt:lpstr>
      <vt:lpstr>3. Tunggu beberapa saat hingga muncul dashboard project. </vt:lpstr>
      <vt:lpstr>Mendaftarkan SHA1 proyek ke google firebase</vt:lpstr>
      <vt:lpstr>PowerPoint Presentation</vt:lpstr>
      <vt:lpstr>4. Penggunaan fitur database firebase</vt:lpstr>
      <vt:lpstr>PowerPoint Presentation</vt:lpstr>
      <vt:lpstr>Penggunaan fitur notification firebase</vt:lpstr>
      <vt:lpstr>5. Bagaimana cara kerjanya?</vt:lpstr>
      <vt:lpstr>Langkah berikutnya</vt:lpstr>
      <vt:lpstr>6. Contoh program </vt:lpstr>
      <vt:lpstr>Daftar Pustaka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iweng</cp:lastModifiedBy>
  <cp:revision>16</cp:revision>
  <dcterms:created xsi:type="dcterms:W3CDTF">2018-12-15T03:36:10Z</dcterms:created>
  <dcterms:modified xsi:type="dcterms:W3CDTF">2018-12-17T16:50:12Z</dcterms:modified>
</cp:coreProperties>
</file>