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3"/>
  </p:notesMasterIdLst>
  <p:sldIdLst>
    <p:sldId id="256" r:id="rId4"/>
    <p:sldId id="301" r:id="rId5"/>
    <p:sldId id="261" r:id="rId6"/>
    <p:sldId id="264" r:id="rId7"/>
    <p:sldId id="302" r:id="rId8"/>
    <p:sldId id="350" r:id="rId9"/>
    <p:sldId id="351" r:id="rId10"/>
    <p:sldId id="352" r:id="rId11"/>
    <p:sldId id="306" r:id="rId12"/>
    <p:sldId id="307" r:id="rId13"/>
    <p:sldId id="353" r:id="rId14"/>
    <p:sldId id="354" r:id="rId15"/>
    <p:sldId id="312" r:id="rId16"/>
    <p:sldId id="313" r:id="rId17"/>
    <p:sldId id="357" r:id="rId18"/>
    <p:sldId id="358" r:id="rId19"/>
    <p:sldId id="359" r:id="rId20"/>
    <p:sldId id="317" r:id="rId21"/>
    <p:sldId id="318" r:id="rId22"/>
    <p:sldId id="321" r:id="rId23"/>
    <p:sldId id="338" r:id="rId24"/>
    <p:sldId id="339" r:id="rId25"/>
    <p:sldId id="341" r:id="rId26"/>
    <p:sldId id="342" r:id="rId27"/>
    <p:sldId id="360" r:id="rId28"/>
    <p:sldId id="361" r:id="rId29"/>
    <p:sldId id="362" r:id="rId30"/>
    <p:sldId id="356" r:id="rId31"/>
    <p:sldId id="347" r:id="rId3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4411" autoAdjust="0"/>
  </p:normalViewPr>
  <p:slideViewPr>
    <p:cSldViewPr>
      <p:cViewPr varScale="1">
        <p:scale>
          <a:sx n="91" d="100"/>
          <a:sy n="91" d="100"/>
        </p:scale>
        <p:origin x="644" y="52"/>
      </p:cViewPr>
      <p:guideLst>
        <p:guide orient="horz" pos="1620"/>
        <p:guide pos="2880"/>
        <p:guide orient="horz" pos="1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4AD1-7E96-455A-8C7F-605A7DD0F917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C514-9E28-441F-BF04-3DE8912E9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3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1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003798"/>
            <a:ext cx="4032448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388" y="415592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6" y="2282477"/>
            <a:ext cx="5002056" cy="25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7849" y="2623270"/>
            <a:ext cx="2398211" cy="1772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2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10752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10752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95096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9104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9104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57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3953"/>
            <a:ext cx="85689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90017"/>
            <a:ext cx="85689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28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72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596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3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47951" y="2787774"/>
            <a:ext cx="3959992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7951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27657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7657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7951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27665" y="2806575"/>
            <a:ext cx="395999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26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987574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571750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2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51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63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699792" y="699542"/>
            <a:ext cx="3744416" cy="3744416"/>
            <a:chOff x="2699792" y="699542"/>
            <a:chExt cx="3744416" cy="3744416"/>
          </a:xfrm>
        </p:grpSpPr>
        <p:sp>
          <p:nvSpPr>
            <p:cNvPr id="2" name="Oval 1"/>
            <p:cNvSpPr/>
            <p:nvPr userDrawn="1"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2836962" y="836712"/>
              <a:ext cx="3470076" cy="3470076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847953" y="984628"/>
            <a:ext cx="999728" cy="994953"/>
            <a:chOff x="6127601" y="487152"/>
            <a:chExt cx="999728" cy="994953"/>
          </a:xfrm>
        </p:grpSpPr>
        <p:sp>
          <p:nvSpPr>
            <p:cNvPr id="8" name="Oval 7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2286105" y="-398432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73610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647186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608216" y="1977684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9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699792" y="699542"/>
            <a:ext cx="3744416" cy="3744416"/>
            <a:chOff x="2699792" y="699542"/>
            <a:chExt cx="3744416" cy="3744416"/>
          </a:xfrm>
        </p:grpSpPr>
        <p:sp>
          <p:nvSpPr>
            <p:cNvPr id="2" name="Oval 1"/>
            <p:cNvSpPr/>
            <p:nvPr userDrawn="1"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2836962" y="836712"/>
              <a:ext cx="3470076" cy="3470076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847953" y="984628"/>
            <a:ext cx="999728" cy="994953"/>
            <a:chOff x="6127601" y="487152"/>
            <a:chExt cx="999728" cy="994953"/>
          </a:xfrm>
        </p:grpSpPr>
        <p:sp>
          <p:nvSpPr>
            <p:cNvPr id="8" name="Oval 7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4914478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2286105" y="-398432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73610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647186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608216" y="1977684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13953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0017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064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20072" y="-6824"/>
            <a:ext cx="3923928" cy="5150323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2217761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2217761 w 4572000"/>
              <a:gd name="connsiteY4" fmla="*/ 0 h 5143500"/>
              <a:gd name="connsiteX0" fmla="*/ 2354239 w 4572000"/>
              <a:gd name="connsiteY0" fmla="*/ 0 h 5157147"/>
              <a:gd name="connsiteX1" fmla="*/ 4572000 w 4572000"/>
              <a:gd name="connsiteY1" fmla="*/ 13647 h 5157147"/>
              <a:gd name="connsiteX2" fmla="*/ 4572000 w 4572000"/>
              <a:gd name="connsiteY2" fmla="*/ 5157147 h 5157147"/>
              <a:gd name="connsiteX3" fmla="*/ 0 w 4572000"/>
              <a:gd name="connsiteY3" fmla="*/ 5157147 h 5157147"/>
              <a:gd name="connsiteX4" fmla="*/ 2354239 w 4572000"/>
              <a:gd name="connsiteY4" fmla="*/ 0 h 5157147"/>
              <a:gd name="connsiteX0" fmla="*/ 2347415 w 4572000"/>
              <a:gd name="connsiteY0" fmla="*/ 0 h 5150323"/>
              <a:gd name="connsiteX1" fmla="*/ 4572000 w 4572000"/>
              <a:gd name="connsiteY1" fmla="*/ 6823 h 5150323"/>
              <a:gd name="connsiteX2" fmla="*/ 4572000 w 4572000"/>
              <a:gd name="connsiteY2" fmla="*/ 5150323 h 5150323"/>
              <a:gd name="connsiteX3" fmla="*/ 0 w 4572000"/>
              <a:gd name="connsiteY3" fmla="*/ 5150323 h 5150323"/>
              <a:gd name="connsiteX4" fmla="*/ 2347415 w 4572000"/>
              <a:gd name="connsiteY4" fmla="*/ 0 h 5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0323">
                <a:moveTo>
                  <a:pt x="2347415" y="0"/>
                </a:moveTo>
                <a:lnTo>
                  <a:pt x="4572000" y="6823"/>
                </a:lnTo>
                <a:lnTo>
                  <a:pt x="4572000" y="5150323"/>
                </a:lnTo>
                <a:lnTo>
                  <a:pt x="0" y="5150323"/>
                </a:lnTo>
                <a:lnTo>
                  <a:pt x="2347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96136" y="3651870"/>
            <a:ext cx="33478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6136" y="4397684"/>
            <a:ext cx="33478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8502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8848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639427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27659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15891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39552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39551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639427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9426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727659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727658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15891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815890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7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97" y="1059582"/>
            <a:ext cx="3816424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40112" y="1188189"/>
            <a:ext cx="3511110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720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8135" y="168535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1800" y="3076575"/>
            <a:ext cx="2808312" cy="1583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40152" y="3076575"/>
            <a:ext cx="2808312" cy="1583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78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1" r:id="rId5"/>
    <p:sldLayoutId id="2147483655" r:id="rId6"/>
    <p:sldLayoutId id="2147483672" r:id="rId7"/>
    <p:sldLayoutId id="2147483675" r:id="rId8"/>
    <p:sldLayoutId id="2147483663" r:id="rId9"/>
    <p:sldLayoutId id="2147483674" r:id="rId10"/>
    <p:sldLayoutId id="2147483665" r:id="rId11"/>
    <p:sldLayoutId id="2147483666" r:id="rId12"/>
    <p:sldLayoutId id="2147483673" r:id="rId13"/>
    <p:sldLayoutId id="2147483669" r:id="rId14"/>
    <p:sldLayoutId id="2147483676" r:id="rId15"/>
    <p:sldLayoutId id="2147483668" r:id="rId16"/>
    <p:sldLayoutId id="2147483656" r:id="rId17"/>
    <p:sldLayoutId id="2147483677" r:id="rId18"/>
    <p:sldLayoutId id="2147483678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nsole.firebase.google.com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base.google.com/docs/reference/android/com/google/firebase/iid/FirebaseInstanceId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haaz.com/2017/02/apa-itu-firebase-manfaatkan-alat-dan-infrakstuktur-dari-google-untuk-developer-kelebihan-kekurangan/" TargetMode="External"/><Relationship Id="rId7" Type="http://schemas.openxmlformats.org/officeDocument/2006/relationships/hyperlink" Target="https://firebase.google.com/docs/database/?hl=ID" TargetMode="External"/><Relationship Id="rId2" Type="http://schemas.openxmlformats.org/officeDocument/2006/relationships/hyperlink" Target="https://blog.javan.co.id/firebase-realtime-database-dengan-android-e8ac94dc18c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ackernoon.com/how-to-build-a-product-loved-by-millions-and-get-acquired-by-google-the-firebase-story-82dab4e3e80c" TargetMode="External"/><Relationship Id="rId5" Type="http://schemas.openxmlformats.org/officeDocument/2006/relationships/hyperlink" Target="https://medium.com/@namakulinux/belajar-menyambungkan-aplikasi-android-ke-firebase-7d4ebf8fc6c9" TargetMode="External"/><Relationship Id="rId4" Type="http://schemas.openxmlformats.org/officeDocument/2006/relationships/hyperlink" Target="https://komputasistat.blogspot.com/2016/09/mendaftar-akun-project-di-firebase_25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3003798"/>
            <a:ext cx="4605092" cy="1152129"/>
          </a:xfrm>
        </p:spPr>
        <p:txBody>
          <a:bodyPr/>
          <a:lstStyle/>
          <a:p>
            <a:r>
              <a:rPr lang="id-ID" dirty="0"/>
              <a:t>Pengenalan </a:t>
            </a:r>
            <a:r>
              <a:rPr lang="id-ID" i="1" dirty="0"/>
              <a:t>Firebase</a:t>
            </a:r>
            <a:r>
              <a:rPr lang="id-ID" dirty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d-ID" altLang="ko-KR" dirty="0"/>
              <a:t>Kelompok 1</a:t>
            </a:r>
            <a:endParaRPr lang="en-US" altLang="ko-K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eks 1"/>
          <p:cNvSpPr>
            <a:spLocks noGrp="1"/>
          </p:cNvSpPr>
          <p:nvPr>
            <p:ph type="body" sz="quarter" idx="10"/>
          </p:nvPr>
        </p:nvSpPr>
        <p:spPr>
          <a:xfrm>
            <a:off x="323528" y="142858"/>
            <a:ext cx="6105860" cy="714380"/>
          </a:xfrm>
        </p:spPr>
        <p:txBody>
          <a:bodyPr/>
          <a:lstStyle/>
          <a:p>
            <a:r>
              <a:rPr lang="id-ID" sz="2800" b="1" dirty="0"/>
              <a:t>Cara mendaftarkan akun ke</a:t>
            </a:r>
            <a:r>
              <a:rPr lang="en-ID" sz="2800" b="1" dirty="0"/>
              <a:t> </a:t>
            </a:r>
            <a:r>
              <a:rPr lang="id-ID" sz="2800" b="1" i="1" dirty="0"/>
              <a:t>google firebase</a:t>
            </a:r>
            <a:endParaRPr lang="ko-KR" altLang="en-US" sz="2800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071552"/>
            <a:ext cx="88280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 latinLnBrk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dirty="0" err="1"/>
              <a:t>buka</a:t>
            </a:r>
            <a:r>
              <a:rPr lang="en-US" dirty="0"/>
              <a:t> link </a:t>
            </a:r>
            <a:r>
              <a:rPr lang="en-US" b="1" dirty="0"/>
              <a:t>https://console.firebase.google.com/ </a:t>
            </a:r>
            <a:r>
              <a:rPr lang="en-US" dirty="0" err="1"/>
              <a:t>sebelumya</a:t>
            </a:r>
            <a:r>
              <a:rPr lang="en-US" dirty="0"/>
              <a:t>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</a:p>
          <a:p>
            <a:pPr marL="342900" indent="-3429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      </a:t>
            </a:r>
            <a:r>
              <a:rPr lang="en-US" dirty="0" err="1"/>
              <a:t>terdaftar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gmail</a:t>
            </a:r>
            <a:r>
              <a:rPr lang="en-US" dirty="0"/>
              <a:t>/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google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ttps://4.bp.blogspot.com/-yG22oxANNRk/V-VQxPGsQmI/AAAAAAAABgc/d95hL4VAojIDYUpoHr90XV2q8fUNIJiqgCLcB/s1600/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70"/>
            <a:ext cx="4699599" cy="17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465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142990"/>
            <a:ext cx="8828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2. </a:t>
            </a:r>
            <a:r>
              <a:rPr lang="en-US" dirty="0" err="1"/>
              <a:t>Pilih</a:t>
            </a:r>
            <a:r>
              <a:rPr lang="en-US" dirty="0"/>
              <a:t> Create New Project 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isikan</a:t>
            </a:r>
            <a:r>
              <a:rPr lang="en-US" dirty="0"/>
              <a:t> Project name </a:t>
            </a:r>
            <a:r>
              <a:rPr lang="en-US" dirty="0" err="1"/>
              <a:t>dan</a:t>
            </a:r>
            <a:r>
              <a:rPr lang="en-US" dirty="0"/>
              <a:t> Country/region.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s://3.bp.blogspot.com/-eav84y8fcAo/V-VRiGlffHI/AAAAAAAABgg/R0Japu3cD44qifT-Q-bkylTNhs-NO8JzwCLcB/s1600/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6"/>
            <a:ext cx="4286280" cy="21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4.bp.blogspot.com/-zNF3drIHvUc/V-foptM3IzI/AAAAAAAABhM/SpooAEiDhUIQVWIZIPpHOldcjfqhePR4gCLcB/s1600/e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6"/>
            <a:ext cx="4357717" cy="212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465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928676"/>
            <a:ext cx="88280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 </a:t>
            </a:r>
          </a:p>
          <a:p>
            <a:pPr lvl="0"/>
            <a:r>
              <a:rPr lang="en-US" dirty="0"/>
              <a:t>3.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dashboard project.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s://1.bp.blogspot.com/-Ijcf1dFp5ls/V-fpLdEx1-I/AAAAAAAABhQ/j5ujlwoAr-4qDaeqywLKqx6KqIDdVXqHgCLcB/s1600/kelua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94"/>
            <a:ext cx="65722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465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80528" y="1707654"/>
            <a:ext cx="5013026" cy="1417045"/>
          </a:xfrm>
        </p:spPr>
        <p:txBody>
          <a:bodyPr/>
          <a:lstStyle/>
          <a:p>
            <a:pPr lvl="0" algn="ctr"/>
            <a:r>
              <a:rPr lang="id-ID" sz="2800" b="1" dirty="0"/>
              <a:t>Mendaftarkan SHA1 proyek ke </a:t>
            </a:r>
            <a:r>
              <a:rPr lang="id-ID" sz="2800" b="1" i="1" dirty="0"/>
              <a:t>google firebase</a:t>
            </a:r>
            <a:endParaRPr lang="en-US" sz="2800" b="1" dirty="0"/>
          </a:p>
        </p:txBody>
      </p:sp>
      <p:sp>
        <p:nvSpPr>
          <p:cNvPr id="4" name="Freeform 3"/>
          <p:cNvSpPr/>
          <p:nvPr/>
        </p:nvSpPr>
        <p:spPr>
          <a:xfrm>
            <a:off x="5025036" y="2152650"/>
            <a:ext cx="343094" cy="84069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42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eks 1"/>
          <p:cNvSpPr>
            <a:spLocks noGrp="1"/>
          </p:cNvSpPr>
          <p:nvPr>
            <p:ph type="body" sz="quarter" idx="10"/>
          </p:nvPr>
        </p:nvSpPr>
        <p:spPr>
          <a:xfrm>
            <a:off x="357158" y="214296"/>
            <a:ext cx="6677364" cy="700422"/>
          </a:xfrm>
        </p:spPr>
        <p:txBody>
          <a:bodyPr/>
          <a:lstStyle/>
          <a:p>
            <a:pPr lvl="0"/>
            <a:r>
              <a:rPr lang="id-ID" sz="2800" b="1" dirty="0"/>
              <a:t>Mendaftarkan SHA1 proyek ke </a:t>
            </a:r>
            <a:r>
              <a:rPr lang="id-ID" sz="2800" b="1" i="1" dirty="0"/>
              <a:t>google firebase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4940" y="1131590"/>
            <a:ext cx="9148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51520" y="1123863"/>
            <a:ext cx="8892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Masuk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 </a:t>
            </a:r>
            <a:r>
              <a:rPr lang="en-US" b="1" dirty="0">
                <a:hlinkClick r:id="rId2"/>
              </a:rPr>
              <a:t>console.firebase.google.com</a:t>
            </a:r>
            <a:endParaRPr lang="en-US" dirty="0"/>
          </a:p>
          <a:p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create project </a:t>
            </a:r>
            <a:r>
              <a:rPr lang="en-US" dirty="0" err="1"/>
              <a:t>baru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create project </a:t>
            </a:r>
            <a:r>
              <a:rPr lang="en-US" dirty="0" err="1"/>
              <a:t>pertama</a:t>
            </a:r>
            <a:r>
              <a:rPr lang="en-US" dirty="0"/>
              <a:t> kali di project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 project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aplikasi</a:t>
            </a:r>
            <a:endParaRPr lang="en-US" dirty="0"/>
          </a:p>
        </p:txBody>
      </p:sp>
      <p:pic>
        <p:nvPicPr>
          <p:cNvPr id="5" name="Picture 4" descr="https://cdn-images-1.medium.com/max/1600/1*uXeH23FnWPf9D3wQXavQ8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7654"/>
            <a:ext cx="3096344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25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1131590"/>
            <a:ext cx="7200800" cy="432048"/>
          </a:xfrm>
        </p:spPr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2. </a:t>
            </a:r>
            <a:r>
              <a:rPr lang="en-US" sz="1600" b="1" dirty="0" err="1">
                <a:solidFill>
                  <a:schemeClr val="tx1"/>
                </a:solidFill>
              </a:rPr>
              <a:t>Pilih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Aplikasi</a:t>
            </a:r>
            <a:r>
              <a:rPr lang="en-US" sz="1600" b="1" dirty="0">
                <a:solidFill>
                  <a:schemeClr val="tx1"/>
                </a:solidFill>
              </a:rPr>
              <a:t> Android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daftarkan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Aplikasi</a:t>
            </a:r>
            <a:r>
              <a:rPr lang="en-US" sz="1600" b="1" dirty="0">
                <a:solidFill>
                  <a:schemeClr val="tx1"/>
                </a:solidFill>
              </a:rPr>
              <a:t> </a:t>
            </a:r>
            <a:r>
              <a:rPr lang="en-US" sz="1600" b="1" dirty="0" err="1">
                <a:solidFill>
                  <a:schemeClr val="tx1"/>
                </a:solidFill>
              </a:rPr>
              <a:t>kita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s://cdn-images-1.medium.com/max/1600/1*Iki6uuAdG6fhiqybbRsYiQ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1203"/>
            <a:ext cx="3733413" cy="2935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0484" y="447625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mendownload</a:t>
            </a:r>
            <a:r>
              <a:rPr lang="en-US" dirty="0"/>
              <a:t> file .</a:t>
            </a:r>
            <a:r>
              <a:rPr lang="en-US" dirty="0" err="1"/>
              <a:t>json</a:t>
            </a:r>
            <a:r>
              <a:rPr lang="en-US" dirty="0"/>
              <a:t>. </a:t>
            </a:r>
            <a:r>
              <a:rPr lang="en-US" dirty="0" err="1"/>
              <a:t>Json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fungsinya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Firebase.</a:t>
            </a:r>
          </a:p>
        </p:txBody>
      </p:sp>
    </p:spTree>
    <p:extLst>
      <p:ext uri="{BB962C8B-B14F-4D97-AF65-F5344CB8AC3E}">
        <p14:creationId xmlns:p14="http://schemas.microsoft.com/office/powerpoint/2010/main" val="398042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cdn-images-1.medium.com/max/1600/1*Rgv0tE9sA8zqrSqsjwwuzQ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25230"/>
            <a:ext cx="5893653" cy="3999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73165" y="1663108"/>
            <a:ext cx="2747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Digambarnya</a:t>
            </a:r>
            <a:r>
              <a:rPr lang="en-US" dirty="0"/>
              <a:t> </a:t>
            </a:r>
            <a:r>
              <a:rPr lang="en-US" dirty="0" err="1"/>
              <a:t>diterangin</a:t>
            </a:r>
            <a:r>
              <a:rPr lang="en-US" dirty="0"/>
              <a:t> </a:t>
            </a:r>
            <a:r>
              <a:rPr lang="en-US" dirty="0" err="1"/>
              <a:t>ngopy</a:t>
            </a:r>
            <a:r>
              <a:rPr lang="en-US" dirty="0"/>
              <a:t> </a:t>
            </a:r>
            <a:r>
              <a:rPr lang="en-US" dirty="0" err="1"/>
              <a:t>JSONnya</a:t>
            </a:r>
            <a:r>
              <a:rPr lang="en-US" dirty="0"/>
              <a:t> </a:t>
            </a:r>
            <a:r>
              <a:rPr lang="en-US" dirty="0" err="1"/>
              <a:t>seprti</a:t>
            </a:r>
            <a:r>
              <a:rPr lang="en-US" dirty="0"/>
              <a:t> </a:t>
            </a:r>
          </a:p>
          <a:p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disamping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0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3528" y="1059582"/>
            <a:ext cx="4824536" cy="72008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Kemudian</a:t>
            </a:r>
            <a:r>
              <a:rPr lang="en-US" dirty="0">
                <a:solidFill>
                  <a:schemeClr val="tx1"/>
                </a:solidFill>
              </a:rPr>
              <a:t> copy file google-</a:t>
            </a:r>
            <a:r>
              <a:rPr lang="en-US" dirty="0" err="1">
                <a:solidFill>
                  <a:schemeClr val="tx1"/>
                </a:solidFill>
              </a:rPr>
              <a:t>services.json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kedalam</a:t>
            </a:r>
            <a:r>
              <a:rPr lang="en-US" dirty="0">
                <a:solidFill>
                  <a:schemeClr val="tx1"/>
                </a:solidFill>
              </a:rPr>
              <a:t> directory yang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disebutkan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diatas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 descr="https://cdn-images-1.medium.com/max/1600/1*vIQMI-QEUhnpMp5zNMOyj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9662"/>
            <a:ext cx="5177790" cy="212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cdn-images-1.medium.com/max/1600/1*NJ-jsbjve5LhKqNdqxzI7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65" y="30554"/>
            <a:ext cx="3348990" cy="5624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953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010" y="2085897"/>
            <a:ext cx="4488552" cy="974204"/>
          </a:xfrm>
        </p:spPr>
        <p:txBody>
          <a:bodyPr/>
          <a:lstStyle/>
          <a:p>
            <a:pPr lvl="0"/>
            <a:r>
              <a:rPr lang="id-ID" sz="4000" b="1" dirty="0"/>
              <a:t>Penggunaan fitur database firebase</a:t>
            </a:r>
            <a:endParaRPr lang="en-US" sz="4000" b="1" dirty="0"/>
          </a:p>
        </p:txBody>
      </p:sp>
      <p:sp>
        <p:nvSpPr>
          <p:cNvPr id="4" name="Freeform 3"/>
          <p:cNvSpPr/>
          <p:nvPr/>
        </p:nvSpPr>
        <p:spPr>
          <a:xfrm>
            <a:off x="5025036" y="2152650"/>
            <a:ext cx="343094" cy="84069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602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eks 1"/>
          <p:cNvSpPr>
            <a:spLocks noGrp="1"/>
          </p:cNvSpPr>
          <p:nvPr>
            <p:ph type="body" sz="quarter" idx="10"/>
          </p:nvPr>
        </p:nvSpPr>
        <p:spPr>
          <a:xfrm>
            <a:off x="323528" y="142858"/>
            <a:ext cx="7200800" cy="642942"/>
          </a:xfrm>
        </p:spPr>
        <p:txBody>
          <a:bodyPr/>
          <a:lstStyle/>
          <a:p>
            <a:pPr lvl="0"/>
            <a:r>
              <a:rPr lang="id-ID" sz="2800" b="1" dirty="0"/>
              <a:t>Penggunaan fitur database firebase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987574"/>
            <a:ext cx="8352928" cy="20882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Firebase </a:t>
            </a:r>
            <a:r>
              <a:rPr lang="en-US" dirty="0" err="1">
                <a:solidFill>
                  <a:schemeClr val="tx1"/>
                </a:solidFill>
              </a:rPr>
              <a:t>Realtime</a:t>
            </a:r>
            <a:r>
              <a:rPr lang="en-US" dirty="0">
                <a:solidFill>
                  <a:schemeClr val="tx1"/>
                </a:solidFill>
              </a:rPr>
              <a:t> Database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database yang di-host di cloud. Data </a:t>
            </a:r>
            <a:r>
              <a:rPr lang="en-US" dirty="0" err="1">
                <a:solidFill>
                  <a:schemeClr val="tx1"/>
                </a:solidFill>
              </a:rPr>
              <a:t>disimpan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JSON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disinkronkan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realtime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setiap</a:t>
            </a:r>
            <a:r>
              <a:rPr lang="en-US" dirty="0">
                <a:solidFill>
                  <a:schemeClr val="tx1"/>
                </a:solidFill>
              </a:rPr>
              <a:t> Client </a:t>
            </a:r>
            <a:r>
              <a:rPr lang="en-US" dirty="0" err="1">
                <a:solidFill>
                  <a:schemeClr val="tx1"/>
                </a:solidFill>
              </a:rPr>
              <a:t>yg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terhubung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Ketika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aplikasi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lintas</a:t>
            </a:r>
            <a:r>
              <a:rPr lang="en-US" dirty="0">
                <a:solidFill>
                  <a:schemeClr val="tx1"/>
                </a:solidFill>
              </a:rPr>
              <a:t>-platform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SDK Android, iOS,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JavaScript, </a:t>
            </a: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klien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sebuah</a:t>
            </a:r>
            <a:r>
              <a:rPr lang="en-US" dirty="0">
                <a:solidFill>
                  <a:schemeClr val="tx1"/>
                </a:solidFill>
              </a:rPr>
              <a:t> instance</a:t>
            </a:r>
          </a:p>
          <a:p>
            <a:r>
              <a:rPr lang="en-US" dirty="0" err="1">
                <a:solidFill>
                  <a:schemeClr val="tx1"/>
                </a:solidFill>
              </a:rPr>
              <a:t>Realtime</a:t>
            </a:r>
            <a:r>
              <a:rPr lang="en-US" dirty="0">
                <a:solidFill>
                  <a:schemeClr val="tx1"/>
                </a:solidFill>
              </a:rPr>
              <a:t> Database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menerima</a:t>
            </a:r>
            <a:r>
              <a:rPr lang="en-US" dirty="0">
                <a:solidFill>
                  <a:schemeClr val="tx1"/>
                </a:solidFill>
              </a:rPr>
              <a:t> update data </a:t>
            </a:r>
            <a:r>
              <a:rPr lang="en-US" dirty="0" err="1">
                <a:solidFill>
                  <a:schemeClr val="tx1"/>
                </a:solidFill>
              </a:rPr>
              <a:t>terbaru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otomatis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67337"/>
              </p:ext>
            </p:extLst>
          </p:nvPr>
        </p:nvGraphicFramePr>
        <p:xfrm>
          <a:off x="323528" y="2571750"/>
          <a:ext cx="8496944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Realtime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864" marR="157864" marT="157864" marB="157864" anchor="ctr"/>
                </a:tc>
                <a:tc>
                  <a:txBody>
                    <a:bodyPr/>
                    <a:lstStyle/>
                    <a:p>
                      <a:pPr marL="55245" marR="24892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Sebagai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ganti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permintaan</a:t>
                      </a:r>
                      <a:r>
                        <a:rPr lang="en-US" sz="1800" dirty="0">
                          <a:effectLst/>
                        </a:rPr>
                        <a:t> HTTP </a:t>
                      </a:r>
                      <a:r>
                        <a:rPr lang="en-US" sz="1800" dirty="0" err="1">
                          <a:effectLst/>
                        </a:rPr>
                        <a:t>biasa</a:t>
                      </a:r>
                      <a:r>
                        <a:rPr lang="en-US" sz="1800" dirty="0">
                          <a:effectLst/>
                        </a:rPr>
                        <a:t>, Firebase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Realtime</a:t>
                      </a:r>
                      <a:r>
                        <a:rPr lang="en-US" sz="1800" dirty="0">
                          <a:effectLst/>
                        </a:rPr>
                        <a:t> Database </a:t>
                      </a:r>
                      <a:r>
                        <a:rPr lang="en-US" sz="1800" dirty="0" err="1">
                          <a:effectLst/>
                        </a:rPr>
                        <a:t>menggunakan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sinkronisasi</a:t>
                      </a:r>
                      <a:endParaRPr lang="en-US" sz="1800" dirty="0">
                        <a:effectLst/>
                      </a:endParaRPr>
                    </a:p>
                    <a:p>
                      <a:pPr marL="55245" marR="24892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data—</a:t>
                      </a:r>
                      <a:r>
                        <a:rPr lang="en-US" sz="1800" dirty="0" err="1">
                          <a:effectLst/>
                        </a:rPr>
                        <a:t>setiap</a:t>
                      </a:r>
                      <a:r>
                        <a:rPr lang="en-US" sz="1800" dirty="0">
                          <a:effectLst/>
                        </a:rPr>
                        <a:t> kali data </a:t>
                      </a:r>
                      <a:r>
                        <a:rPr lang="en-US" sz="1800" dirty="0" err="1">
                          <a:effectLst/>
                        </a:rPr>
                        <a:t>berubah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semua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perangkat</a:t>
                      </a:r>
                      <a:r>
                        <a:rPr lang="en-US" sz="1800" dirty="0">
                          <a:effectLst/>
                        </a:rPr>
                        <a:t> yang</a:t>
                      </a:r>
                    </a:p>
                    <a:p>
                      <a:pPr marL="55245" marR="24892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terhubung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menerima</a:t>
                      </a:r>
                      <a:r>
                        <a:rPr lang="en-US" sz="1800" dirty="0">
                          <a:effectLst/>
                        </a:rPr>
                        <a:t> update </a:t>
                      </a:r>
                      <a:r>
                        <a:rPr lang="en-US" sz="1800" dirty="0" err="1">
                          <a:effectLst/>
                        </a:rPr>
                        <a:t>dalam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waktu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milidetik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r>
                        <a:rPr lang="en-US" sz="1800" dirty="0" err="1">
                          <a:effectLst/>
                        </a:rPr>
                        <a:t>Memberikan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pengalaman</a:t>
                      </a:r>
                      <a:r>
                        <a:rPr lang="en-US" sz="1800" dirty="0">
                          <a:effectLst/>
                        </a:rPr>
                        <a:t> yang </a:t>
                      </a:r>
                      <a:r>
                        <a:rPr lang="en-US" sz="1800" dirty="0" err="1">
                          <a:effectLst/>
                        </a:rPr>
                        <a:t>kolaboratif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imersif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55245" marR="24892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tanpa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perlu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memikirkan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kode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jaringan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864" marR="157864" marT="157864" marB="1578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55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491880" y="1635646"/>
            <a:ext cx="55446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 Kelompok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Fahmi</a:t>
            </a:r>
            <a:r>
              <a:rPr lang="en-US" sz="2000" dirty="0"/>
              <a:t> </a:t>
            </a:r>
            <a:r>
              <a:rPr lang="en-US" sz="2000" dirty="0" err="1"/>
              <a:t>Yahya</a:t>
            </a:r>
            <a:r>
              <a:rPr lang="en-US" sz="2000" dirty="0"/>
              <a:t>		(16.11.0001)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Marruna</a:t>
            </a:r>
            <a:r>
              <a:rPr lang="en-US" sz="2000" dirty="0"/>
              <a:t> Excel	(16.11.0010)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Agung</a:t>
            </a:r>
            <a:r>
              <a:rPr lang="en-US" sz="2000" dirty="0"/>
              <a:t> </a:t>
            </a:r>
            <a:r>
              <a:rPr lang="en-US" sz="2000" dirty="0" err="1"/>
              <a:t>Faizal</a:t>
            </a:r>
            <a:r>
              <a:rPr lang="en-US" sz="2000" dirty="0"/>
              <a:t>		(16.11.0016)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Adit</a:t>
            </a:r>
            <a:r>
              <a:rPr lang="en-US" sz="2000" dirty="0"/>
              <a:t> </a:t>
            </a:r>
            <a:r>
              <a:rPr lang="en-US" sz="2000" dirty="0" err="1"/>
              <a:t>Setiawan</a:t>
            </a:r>
            <a:r>
              <a:rPr lang="en-US" sz="2000" dirty="0"/>
              <a:t>	(16.11.0017)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Didit</a:t>
            </a:r>
            <a:r>
              <a:rPr lang="en-US" sz="2000" dirty="0"/>
              <a:t> </a:t>
            </a:r>
            <a:r>
              <a:rPr lang="en-US" sz="2000" dirty="0" err="1"/>
              <a:t>Julianto</a:t>
            </a:r>
            <a:r>
              <a:rPr lang="en-US" sz="2000" dirty="0"/>
              <a:t> I	(16.11.0020)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Grisela</a:t>
            </a:r>
            <a:r>
              <a:rPr lang="en-US" sz="2000" dirty="0"/>
              <a:t> </a:t>
            </a:r>
            <a:r>
              <a:rPr lang="en-US" sz="2000" dirty="0" err="1"/>
              <a:t>Diki</a:t>
            </a:r>
            <a:r>
              <a:rPr lang="en-US" sz="2000" dirty="0"/>
              <a:t> A	(16.11.0028)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Muhamad</a:t>
            </a:r>
            <a:r>
              <a:rPr lang="en-US" sz="2000" dirty="0"/>
              <a:t> </a:t>
            </a:r>
            <a:r>
              <a:rPr lang="en-US" sz="2000" dirty="0" err="1"/>
              <a:t>Irfansyah</a:t>
            </a:r>
            <a:r>
              <a:rPr lang="en-US" sz="2000" dirty="0"/>
              <a:t>	(16.11.0031)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Juniatun</a:t>
            </a:r>
            <a:r>
              <a:rPr lang="en-US" sz="2000" dirty="0"/>
              <a:t> I		(16.11.0037)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Fega</a:t>
            </a:r>
            <a:r>
              <a:rPr lang="en-US" sz="2000" dirty="0"/>
              <a:t> Tri S		(16.11.0038)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dirty="0" err="1"/>
              <a:t>Surati</a:t>
            </a:r>
            <a:r>
              <a:rPr lang="en-US" sz="2000" dirty="0"/>
              <a:t> </a:t>
            </a:r>
            <a:r>
              <a:rPr lang="en-US" sz="2000" dirty="0" err="1"/>
              <a:t>Ningsih</a:t>
            </a:r>
            <a:r>
              <a:rPr lang="en-US" sz="2000" dirty="0"/>
              <a:t>	(16.11.0043)</a:t>
            </a:r>
          </a:p>
        </p:txBody>
      </p:sp>
    </p:spTree>
    <p:extLst>
      <p:ext uri="{BB962C8B-B14F-4D97-AF65-F5344CB8AC3E}">
        <p14:creationId xmlns:p14="http://schemas.microsoft.com/office/powerpoint/2010/main" val="2977470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933813"/>
              </p:ext>
            </p:extLst>
          </p:nvPr>
        </p:nvGraphicFramePr>
        <p:xfrm>
          <a:off x="395536" y="339502"/>
          <a:ext cx="8352928" cy="2881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3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780">
                <a:tc>
                  <a:txBody>
                    <a:bodyPr/>
                    <a:lstStyle/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Dapat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Diakses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dari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Perangkat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c</a:t>
                      </a:r>
                      <a:r>
                        <a:rPr lang="en-US" sz="1200" dirty="0">
                          <a:effectLst/>
                        </a:rPr>
                        <a:t>lient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864" marR="157864" marT="157864" marB="157864" anchor="ctr"/>
                </a:tc>
                <a:tc>
                  <a:txBody>
                    <a:bodyPr/>
                    <a:lstStyle/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Firebase </a:t>
                      </a:r>
                      <a:r>
                        <a:rPr lang="en-US" sz="1200" dirty="0" err="1">
                          <a:effectLst/>
                        </a:rPr>
                        <a:t>Realtime</a:t>
                      </a:r>
                      <a:r>
                        <a:rPr lang="en-US" sz="1200" dirty="0">
                          <a:effectLst/>
                        </a:rPr>
                        <a:t> Database </a:t>
                      </a:r>
                      <a:r>
                        <a:rPr lang="en-US" sz="1200" dirty="0" err="1">
                          <a:effectLst/>
                        </a:rPr>
                        <a:t>dapat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diakses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secara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langsung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dari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perangkat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seluler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atau</a:t>
                      </a:r>
                      <a:r>
                        <a:rPr lang="en-US" sz="1200" dirty="0">
                          <a:effectLst/>
                        </a:rPr>
                        <a:t> browser web; server </a:t>
                      </a:r>
                      <a:r>
                        <a:rPr lang="en-US" sz="1200" dirty="0" err="1">
                          <a:effectLst/>
                        </a:rPr>
                        <a:t>aplikasi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tidak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diperlukan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Keamanan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validasi</a:t>
                      </a:r>
                      <a:r>
                        <a:rPr lang="en-US" sz="1200" dirty="0">
                          <a:effectLst/>
                        </a:rPr>
                        <a:t> data </a:t>
                      </a:r>
                      <a:r>
                        <a:rPr lang="en-US" sz="1200" dirty="0" err="1">
                          <a:effectLst/>
                        </a:rPr>
                        <a:t>dapat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diakses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melalui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Aturan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Keamanan</a:t>
                      </a:r>
                      <a:r>
                        <a:rPr lang="en-US" sz="1200" dirty="0">
                          <a:effectLst/>
                        </a:rPr>
                        <a:t> Firebase </a:t>
                      </a:r>
                      <a:r>
                        <a:rPr lang="en-US" sz="1200" dirty="0" err="1">
                          <a:effectLst/>
                        </a:rPr>
                        <a:t>Realtime</a:t>
                      </a:r>
                      <a:r>
                        <a:rPr lang="en-US" sz="1200" dirty="0">
                          <a:effectLst/>
                        </a:rPr>
                        <a:t> Database yang </a:t>
                      </a:r>
                      <a:r>
                        <a:rPr lang="en-US" sz="1200" dirty="0" err="1">
                          <a:effectLst/>
                        </a:rPr>
                        <a:t>merupakan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kumpulan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aturan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berbasis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ekspresi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dijalankan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ketika</a:t>
                      </a:r>
                      <a:r>
                        <a:rPr lang="en-US" sz="1200" dirty="0">
                          <a:effectLst/>
                        </a:rPr>
                        <a:t> data </a:t>
                      </a:r>
                      <a:r>
                        <a:rPr lang="en-US" sz="1200" dirty="0" err="1">
                          <a:effectLst/>
                        </a:rPr>
                        <a:t>dibaca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atau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ditulis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864" marR="157864" marT="157864" marB="1578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1038">
                <a:tc>
                  <a:txBody>
                    <a:bodyPr/>
                    <a:lstStyle/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Menskalakan</a:t>
                      </a:r>
                      <a:r>
                        <a:rPr lang="en-US" sz="1200" dirty="0">
                          <a:effectLst/>
                        </a:rPr>
                        <a:t> di </a:t>
                      </a:r>
                    </a:p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Beberapa</a:t>
                      </a:r>
                      <a:endParaRPr lang="en-US" sz="1200" dirty="0">
                        <a:effectLst/>
                      </a:endParaRPr>
                    </a:p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database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864" marR="157864" marT="157864" marB="157864" anchor="ctr"/>
                </a:tc>
                <a:tc>
                  <a:txBody>
                    <a:bodyPr/>
                    <a:lstStyle/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Dengan</a:t>
                      </a:r>
                      <a:r>
                        <a:rPr lang="en-US" sz="1200" dirty="0">
                          <a:effectLst/>
                        </a:rPr>
                        <a:t> Firebase </a:t>
                      </a:r>
                      <a:r>
                        <a:rPr lang="en-US" sz="1200" dirty="0" err="1">
                          <a:effectLst/>
                        </a:rPr>
                        <a:t>Realtime</a:t>
                      </a:r>
                      <a:r>
                        <a:rPr lang="en-US" sz="1200" dirty="0">
                          <a:effectLst/>
                        </a:rPr>
                        <a:t> Database </a:t>
                      </a:r>
                      <a:r>
                        <a:rPr lang="en-US" sz="1200" dirty="0" err="1">
                          <a:effectLst/>
                        </a:rPr>
                        <a:t>pada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paket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harga</a:t>
                      </a:r>
                      <a:r>
                        <a:rPr lang="en-US" sz="1200" dirty="0">
                          <a:effectLst/>
                        </a:rPr>
                        <a:t> Blaze, </a:t>
                      </a:r>
                      <a:r>
                        <a:rPr lang="en-US" sz="1200" dirty="0" err="1">
                          <a:effectLst/>
                        </a:rPr>
                        <a:t>Anda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dapat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mendukung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kebutuhan</a:t>
                      </a:r>
                      <a:r>
                        <a:rPr lang="en-US" sz="1200" dirty="0">
                          <a:effectLst/>
                        </a:rPr>
                        <a:t> data </a:t>
                      </a:r>
                      <a:r>
                        <a:rPr lang="en-US" sz="1200" dirty="0" err="1">
                          <a:effectLst/>
                        </a:rPr>
                        <a:t>aplikasi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Anda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pada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skala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tertentu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dengan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membagi</a:t>
                      </a:r>
                      <a:r>
                        <a:rPr lang="en-US" sz="1200" dirty="0">
                          <a:effectLst/>
                        </a:rPr>
                        <a:t> data </a:t>
                      </a:r>
                      <a:r>
                        <a:rPr lang="en-US" sz="1200" dirty="0" err="1">
                          <a:effectLst/>
                        </a:rPr>
                        <a:t>Anda</a:t>
                      </a:r>
                      <a:r>
                        <a:rPr lang="en-US" sz="1200" dirty="0">
                          <a:effectLst/>
                        </a:rPr>
                        <a:t> di </a:t>
                      </a:r>
                      <a:r>
                        <a:rPr lang="en-US" sz="1200" dirty="0" err="1">
                          <a:effectLst/>
                        </a:rPr>
                        <a:t>beberapa</a:t>
                      </a:r>
                      <a:endParaRPr lang="en-US" sz="1200" dirty="0">
                        <a:effectLst/>
                      </a:endParaRPr>
                    </a:p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instance database di project Firebase yang </a:t>
                      </a:r>
                      <a:r>
                        <a:rPr lang="en-US" sz="1200" dirty="0" err="1">
                          <a:effectLst/>
                        </a:rPr>
                        <a:t>sama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Menyederhanakan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autentikasi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dengan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Firebase Authentication </a:t>
                      </a:r>
                      <a:r>
                        <a:rPr lang="en-US" sz="1200" dirty="0" err="1">
                          <a:effectLst/>
                        </a:rPr>
                        <a:t>pada</a:t>
                      </a:r>
                      <a:r>
                        <a:rPr lang="en-US" sz="1200" dirty="0">
                          <a:effectLst/>
                        </a:rPr>
                        <a:t> project </a:t>
                      </a:r>
                      <a:r>
                        <a:rPr lang="en-US" sz="1200" dirty="0" err="1">
                          <a:effectLst/>
                        </a:rPr>
                        <a:t>Anda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mengautentikasi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pengguna</a:t>
                      </a:r>
                      <a:r>
                        <a:rPr lang="en-US" sz="1200" dirty="0">
                          <a:effectLst/>
                        </a:rPr>
                        <a:t> di instance</a:t>
                      </a:r>
                    </a:p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database </a:t>
                      </a:r>
                      <a:r>
                        <a:rPr lang="en-US" sz="1200" dirty="0" err="1">
                          <a:effectLst/>
                        </a:rPr>
                        <a:t>Anda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Mengontrol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akses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</a:t>
                      </a:r>
                      <a:r>
                        <a:rPr lang="en-US" sz="1200" dirty="0">
                          <a:effectLst/>
                        </a:rPr>
                        <a:t> data di </a:t>
                      </a:r>
                      <a:r>
                        <a:rPr lang="en-US" sz="1200" dirty="0" err="1">
                          <a:effectLst/>
                        </a:rPr>
                        <a:t>tiap</a:t>
                      </a:r>
                      <a:r>
                        <a:rPr lang="en-US" sz="1200" dirty="0">
                          <a:effectLst/>
                        </a:rPr>
                        <a:t> database </a:t>
                      </a:r>
                      <a:r>
                        <a:rPr lang="en-US" sz="1200" dirty="0" err="1">
                          <a:effectLst/>
                        </a:rPr>
                        <a:t>dengan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Aturan</a:t>
                      </a:r>
                      <a:r>
                        <a:rPr lang="en-US" sz="1200" dirty="0">
                          <a:effectLst/>
                        </a:rPr>
                        <a:t> Firebase </a:t>
                      </a:r>
                      <a:r>
                        <a:rPr lang="en-US" sz="1200" dirty="0" err="1">
                          <a:effectLst/>
                        </a:rPr>
                        <a:t>Realtime</a:t>
                      </a:r>
                      <a:r>
                        <a:rPr lang="en-US" sz="1200" dirty="0">
                          <a:effectLst/>
                        </a:rPr>
                        <a:t> Database </a:t>
                      </a:r>
                      <a:r>
                        <a:rPr lang="en-US" sz="1200" dirty="0" err="1">
                          <a:effectLst/>
                        </a:rPr>
                        <a:t>khusus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untuk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tiap</a:t>
                      </a:r>
                      <a:r>
                        <a:rPr lang="en-US" sz="1200" dirty="0">
                          <a:effectLst/>
                        </a:rPr>
                        <a:t> instance database.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864" marR="157864" marT="157864" marB="1578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885813"/>
              </p:ext>
            </p:extLst>
          </p:nvPr>
        </p:nvGraphicFramePr>
        <p:xfrm>
          <a:off x="395536" y="3219822"/>
          <a:ext cx="8352928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3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Offline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864" marR="157864" marT="157864" marB="157864" anchor="ctr"/>
                </a:tc>
                <a:tc>
                  <a:txBody>
                    <a:bodyPr/>
                    <a:lstStyle/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Aplikasi</a:t>
                      </a:r>
                      <a:r>
                        <a:rPr lang="en-US" sz="1400" dirty="0">
                          <a:effectLst/>
                        </a:rPr>
                        <a:t> Firebase </a:t>
                      </a:r>
                      <a:r>
                        <a:rPr lang="en-US" sz="1400" dirty="0" err="1">
                          <a:effectLst/>
                        </a:rPr>
                        <a:t>tetap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responsif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bahkan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saat</a:t>
                      </a:r>
                      <a:r>
                        <a:rPr lang="en-US" sz="1400" dirty="0">
                          <a:effectLst/>
                        </a:rPr>
                        <a:t> offline </a:t>
                      </a:r>
                      <a:r>
                        <a:rPr lang="en-US" sz="1400" dirty="0" err="1">
                          <a:effectLst/>
                        </a:rPr>
                        <a:t>karena</a:t>
                      </a:r>
                      <a:r>
                        <a:rPr lang="en-US" sz="1400" dirty="0">
                          <a:effectLst/>
                        </a:rPr>
                        <a:t> SDK Firebase </a:t>
                      </a:r>
                      <a:r>
                        <a:rPr lang="en-US" sz="1400" dirty="0" err="1">
                          <a:effectLst/>
                        </a:rPr>
                        <a:t>Realtime</a:t>
                      </a:r>
                      <a:r>
                        <a:rPr lang="en-US" sz="1400" dirty="0">
                          <a:effectLst/>
                        </a:rPr>
                        <a:t> Database </a:t>
                      </a:r>
                      <a:r>
                        <a:rPr lang="en-US" sz="1400" dirty="0" err="1">
                          <a:effectLst/>
                        </a:rPr>
                        <a:t>menyimpan</a:t>
                      </a:r>
                      <a:r>
                        <a:rPr lang="en-US" sz="1400" dirty="0">
                          <a:effectLst/>
                        </a:rPr>
                        <a:t> data </a:t>
                      </a:r>
                      <a:r>
                        <a:rPr lang="en-US" sz="1400" dirty="0" err="1">
                          <a:effectLst/>
                        </a:rPr>
                        <a:t>ke</a:t>
                      </a:r>
                      <a:r>
                        <a:rPr lang="en-US" sz="1400" dirty="0">
                          <a:effectLst/>
                        </a:rPr>
                        <a:t> disk. </a:t>
                      </a:r>
                      <a:r>
                        <a:rPr lang="en-US" sz="1400" dirty="0" err="1">
                          <a:effectLst/>
                        </a:rPr>
                        <a:t>Setelah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konektivitas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pulih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</a:p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perangkat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klien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akan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menerima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setiap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perubahan</a:t>
                      </a:r>
                      <a:r>
                        <a:rPr lang="en-US" sz="1400" dirty="0">
                          <a:effectLst/>
                        </a:rPr>
                        <a:t> yang </a:t>
                      </a:r>
                      <a:r>
                        <a:rPr lang="en-US" sz="1400" dirty="0" err="1">
                          <a:effectLst/>
                        </a:rPr>
                        <a:t>terlewat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marL="552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melakukan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sinkronisasi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status server </a:t>
                      </a:r>
                      <a:r>
                        <a:rPr lang="en-US" sz="1400" dirty="0" err="1">
                          <a:effectLst/>
                        </a:rPr>
                        <a:t>saat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ini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864" marR="157864" marT="157864" marB="1578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37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851670"/>
            <a:ext cx="4572000" cy="1188518"/>
          </a:xfrm>
        </p:spPr>
        <p:txBody>
          <a:bodyPr/>
          <a:lstStyle/>
          <a:p>
            <a:pPr lvl="0"/>
            <a:r>
              <a:rPr lang="id-ID" b="1" dirty="0"/>
              <a:t>Penggunaan fitur </a:t>
            </a:r>
            <a:endParaRPr lang="en-ID" b="1" dirty="0"/>
          </a:p>
          <a:p>
            <a:pPr lvl="0"/>
            <a:r>
              <a:rPr lang="id-ID" b="1" dirty="0"/>
              <a:t>notification firebase</a:t>
            </a:r>
            <a:endParaRPr lang="en-US" b="1" dirty="0"/>
          </a:p>
        </p:txBody>
      </p:sp>
      <p:sp>
        <p:nvSpPr>
          <p:cNvPr id="4" name="Freeform 3"/>
          <p:cNvSpPr/>
          <p:nvPr/>
        </p:nvSpPr>
        <p:spPr>
          <a:xfrm>
            <a:off x="5025036" y="2152650"/>
            <a:ext cx="343094" cy="84069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72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eks 1"/>
          <p:cNvSpPr>
            <a:spLocks noGrp="1"/>
          </p:cNvSpPr>
          <p:nvPr>
            <p:ph type="body" sz="quarter" idx="10"/>
          </p:nvPr>
        </p:nvSpPr>
        <p:spPr>
          <a:xfrm>
            <a:off x="323528" y="285734"/>
            <a:ext cx="7200800" cy="571504"/>
          </a:xfrm>
        </p:spPr>
        <p:txBody>
          <a:bodyPr/>
          <a:lstStyle/>
          <a:p>
            <a:pPr lvl="0"/>
            <a:r>
              <a:rPr lang="id-ID" sz="2800" b="1" dirty="0"/>
              <a:t>Penggunaan fitur notification firebase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9875" y="1059582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/>
              <a:t>Firebase Notification </a:t>
            </a:r>
            <a:r>
              <a:rPr lang="en-US" sz="2000" dirty="0" err="1"/>
              <a:t>adalah</a:t>
            </a:r>
            <a:r>
              <a:rPr lang="en-US" sz="2000" dirty="0"/>
              <a:t> service gratis yang </a:t>
            </a:r>
            <a:r>
              <a:rPr lang="en-US" sz="2000" dirty="0" err="1"/>
              <a:t>disediakan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Google </a:t>
            </a:r>
          </a:p>
          <a:p>
            <a:pPr fontAlgn="base"/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mengirimkan</a:t>
            </a:r>
            <a:r>
              <a:rPr lang="en-US" sz="2000" dirty="0"/>
              <a:t> notification </a:t>
            </a:r>
            <a:r>
              <a:rPr lang="en-US" sz="2000" dirty="0" err="1"/>
              <a:t>ke</a:t>
            </a:r>
            <a:r>
              <a:rPr lang="en-US" sz="2000" dirty="0"/>
              <a:t> mobile application.</a:t>
            </a:r>
          </a:p>
          <a:p>
            <a:pPr fontAlgn="base"/>
            <a:endParaRPr lang="en-US" sz="2400" dirty="0"/>
          </a:p>
          <a:p>
            <a:pPr lvl="0" fontAlgn="base"/>
            <a:r>
              <a:rPr lang="en-US" u="sng" dirty="0">
                <a:hlinkClick r:id="rId2"/>
              </a:rPr>
              <a:t>Firebase Instance ID</a:t>
            </a:r>
            <a:r>
              <a:rPr lang="en-US" dirty="0"/>
              <a:t> 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indentifier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FCM messages.</a:t>
            </a:r>
            <a:endParaRPr lang="en-US" sz="1400" dirty="0"/>
          </a:p>
          <a:p>
            <a:pPr lvl="0" fontAlgn="base"/>
            <a:r>
              <a:rPr lang="en-US" dirty="0"/>
              <a:t>Nah, Firebase Instance Id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:</a:t>
            </a:r>
            <a:endParaRPr lang="en-US" sz="14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menghapus</a:t>
            </a:r>
            <a:r>
              <a:rPr lang="en-US" dirty="0"/>
              <a:t> instance ID </a:t>
            </a:r>
            <a:r>
              <a:rPr lang="en-US" dirty="0" err="1"/>
              <a:t>nya</a:t>
            </a:r>
            <a:endParaRPr lang="en-US" sz="14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di device </a:t>
            </a:r>
            <a:r>
              <a:rPr lang="en-US" dirty="0" err="1"/>
              <a:t>baru</a:t>
            </a:r>
            <a:endParaRPr lang="en-US" sz="14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User </a:t>
            </a:r>
            <a:r>
              <a:rPr lang="en-US" dirty="0" err="1"/>
              <a:t>menghapus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menginstal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aplikasi</a:t>
            </a:r>
            <a:endParaRPr lang="en-US" sz="14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User </a:t>
            </a:r>
            <a:r>
              <a:rPr lang="en-US" dirty="0" err="1"/>
              <a:t>membersihkan</a:t>
            </a:r>
            <a:r>
              <a:rPr lang="en-US" dirty="0"/>
              <a:t> data </a:t>
            </a:r>
            <a:r>
              <a:rPr lang="en-US" dirty="0" err="1"/>
              <a:t>aplikasi</a:t>
            </a:r>
            <a:endParaRPr lang="en-US" sz="1400" dirty="0"/>
          </a:p>
          <a:p>
            <a:pPr fontAlgn="base"/>
            <a:r>
              <a:rPr lang="en-US" dirty="0"/>
              <a:t> </a:t>
            </a:r>
            <a:endParaRPr lang="en-US" sz="1400" dirty="0"/>
          </a:p>
          <a:p>
            <a:pPr fontAlgn="base"/>
            <a:r>
              <a:rPr lang="en-US" dirty="0"/>
              <a:t>4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mengupdate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Instance ID </a:t>
            </a:r>
            <a:r>
              <a:rPr lang="en-US" dirty="0" err="1"/>
              <a:t>ke</a:t>
            </a:r>
            <a:r>
              <a:rPr lang="en-US" dirty="0"/>
              <a:t> server, agar server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Id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device.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3915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08520" y="1995686"/>
            <a:ext cx="4860032" cy="1152128"/>
          </a:xfrm>
        </p:spPr>
        <p:txBody>
          <a:bodyPr/>
          <a:lstStyle/>
          <a:p>
            <a:pPr algn="ctr"/>
            <a:r>
              <a:rPr lang="id-ID" sz="2000" b="1" dirty="0"/>
              <a:t>Proyek menggunakan fitur noti</a:t>
            </a:r>
            <a:r>
              <a:rPr lang="en-US" sz="2000" b="1" dirty="0"/>
              <a:t>f</a:t>
            </a:r>
            <a:r>
              <a:rPr lang="id-ID" sz="2000" b="1" dirty="0"/>
              <a:t>ication dan realtime database</a:t>
            </a:r>
            <a:endParaRPr lang="ko-KR" altLang="en-US" sz="2000" b="1" dirty="0"/>
          </a:p>
        </p:txBody>
      </p:sp>
      <p:sp>
        <p:nvSpPr>
          <p:cNvPr id="4" name="Freeform 3"/>
          <p:cNvSpPr/>
          <p:nvPr/>
        </p:nvSpPr>
        <p:spPr>
          <a:xfrm>
            <a:off x="5025036" y="2152650"/>
            <a:ext cx="343094" cy="84069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315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eks 1"/>
          <p:cNvSpPr>
            <a:spLocks noGrp="1"/>
          </p:cNvSpPr>
          <p:nvPr>
            <p:ph type="body" sz="quarter" idx="10"/>
          </p:nvPr>
        </p:nvSpPr>
        <p:spPr>
          <a:xfrm>
            <a:off x="323528" y="85378"/>
            <a:ext cx="6840760" cy="858684"/>
          </a:xfrm>
        </p:spPr>
        <p:txBody>
          <a:bodyPr/>
          <a:lstStyle/>
          <a:p>
            <a:r>
              <a:rPr lang="id-ID" sz="2800" b="1" dirty="0"/>
              <a:t>Proyek menggunakan fitur noti</a:t>
            </a:r>
            <a:r>
              <a:rPr lang="en-US" sz="2800" b="1" dirty="0"/>
              <a:t>f</a:t>
            </a:r>
            <a:r>
              <a:rPr lang="id-ID" sz="2800" b="1" dirty="0"/>
              <a:t>ication dan realtime database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0DFFC8-30DC-4A08-B80A-D002CCE24E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8" y="1563638"/>
            <a:ext cx="1872208" cy="576064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Masukan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artis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ingin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ditambah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484B1-C8D3-452F-A0AC-31414E990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260552"/>
            <a:ext cx="1512168" cy="2688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EE54B-1992-48E9-997E-4318F4242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99" y="2260552"/>
            <a:ext cx="1662634" cy="2688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37A51B-8859-4F3F-94C2-5CA2ECFD6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60552"/>
            <a:ext cx="1662635" cy="2668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8BE277-65CE-4A0B-978E-A155910EFF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40906"/>
            <a:ext cx="1662634" cy="26882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96185B-82D7-426B-ADEF-0CD1AE6D6FCB}"/>
              </a:ext>
            </a:extLst>
          </p:cNvPr>
          <p:cNvSpPr/>
          <p:nvPr/>
        </p:nvSpPr>
        <p:spPr>
          <a:xfrm>
            <a:off x="2555776" y="1590392"/>
            <a:ext cx="223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Misalkan</a:t>
            </a:r>
            <a:r>
              <a:rPr lang="en-US" sz="1400" dirty="0"/>
              <a:t> Bruno Mars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8E4427-7E0A-4E1A-A857-856BCA382057}"/>
              </a:ext>
            </a:extLst>
          </p:cNvPr>
          <p:cNvSpPr/>
          <p:nvPr/>
        </p:nvSpPr>
        <p:spPr>
          <a:xfrm>
            <a:off x="4572000" y="1590392"/>
            <a:ext cx="223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Pilih</a:t>
            </a:r>
            <a:r>
              <a:rPr lang="en-US" sz="1400" dirty="0"/>
              <a:t> Genre </a:t>
            </a:r>
            <a:r>
              <a:rPr lang="en-US" sz="1400" dirty="0" err="1"/>
              <a:t>musiknya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F92054-6FC9-49DD-8A73-8BFE4CC35507}"/>
              </a:ext>
            </a:extLst>
          </p:cNvPr>
          <p:cNvSpPr/>
          <p:nvPr/>
        </p:nvSpPr>
        <p:spPr>
          <a:xfrm>
            <a:off x="6789578" y="1191736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Kalau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tekan</a:t>
            </a:r>
            <a:r>
              <a:rPr lang="en-US" sz="1400" dirty="0"/>
              <a:t> button</a:t>
            </a:r>
          </a:p>
          <a:p>
            <a:r>
              <a:rPr lang="en-US" sz="1400" dirty="0"/>
              <a:t>Add artist dan </a:t>
            </a:r>
            <a:r>
              <a:rPr lang="en-US" sz="1400" dirty="0" err="1"/>
              <a:t>otomatis</a:t>
            </a:r>
            <a:r>
              <a:rPr lang="en-US" sz="1400" dirty="0"/>
              <a:t> </a:t>
            </a:r>
          </a:p>
          <a:p>
            <a:r>
              <a:rPr lang="en-US" sz="1400" dirty="0"/>
              <a:t>Akan </a:t>
            </a:r>
            <a:r>
              <a:rPr lang="en-US" sz="1400" dirty="0" err="1"/>
              <a:t>bertambah</a:t>
            </a:r>
            <a:r>
              <a:rPr lang="en-US" sz="1400" dirty="0"/>
              <a:t> pada list view </a:t>
            </a:r>
            <a:r>
              <a:rPr lang="en-US" sz="1400" dirty="0" err="1"/>
              <a:t>bawah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049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0E00B-C7B8-492C-8965-130F3A579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06576"/>
            <a:ext cx="5976664" cy="29945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5D7B7E-BC88-484B-9DB7-794E9FDD218E}"/>
              </a:ext>
            </a:extLst>
          </p:cNvPr>
          <p:cNvSpPr/>
          <p:nvPr/>
        </p:nvSpPr>
        <p:spPr>
          <a:xfrm>
            <a:off x="683568" y="1131590"/>
            <a:ext cx="3943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Pada </a:t>
            </a:r>
            <a:r>
              <a:rPr lang="en-US" sz="1400" dirty="0" err="1"/>
              <a:t>bagian</a:t>
            </a:r>
            <a:r>
              <a:rPr lang="en-US" sz="1400" dirty="0"/>
              <a:t> Database Realtime firebase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otomatis</a:t>
            </a:r>
            <a:r>
              <a:rPr lang="en-US" sz="1400" dirty="0"/>
              <a:t> </a:t>
            </a:r>
            <a:r>
              <a:rPr lang="en-US" sz="1400" dirty="0" err="1"/>
              <a:t>bertambah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yang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inputkan</a:t>
            </a:r>
            <a:r>
              <a:rPr lang="en-US" sz="1400" dirty="0"/>
              <a:t> </a:t>
            </a:r>
            <a:r>
              <a:rPr lang="en-US" sz="1400" dirty="0" err="1"/>
              <a:t>tadi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4160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DD0F96-2970-411D-84AE-375245062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80914"/>
            <a:ext cx="3096344" cy="2441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39AFBE-BF5E-4939-80AB-5CC632F1B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180914"/>
            <a:ext cx="3816528" cy="1721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CE7D02-9E34-43E4-BDCF-623B83F26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232" y="3723878"/>
            <a:ext cx="2376264" cy="123705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31AD7-FC95-44FA-AD2B-0A488A482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3818569"/>
            <a:ext cx="3240360" cy="114236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Pilih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cloudMessaging,pilih</a:t>
            </a:r>
            <a:r>
              <a:rPr lang="en-US" dirty="0">
                <a:solidFill>
                  <a:schemeClr val="tx1"/>
                </a:solidFill>
              </a:rPr>
              <a:t> Notification</a:t>
            </a:r>
          </a:p>
          <a:p>
            <a:r>
              <a:rPr lang="en-US" dirty="0" err="1">
                <a:solidFill>
                  <a:schemeClr val="tx1"/>
                </a:solidFill>
              </a:rPr>
              <a:t>Lalu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pesan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kirim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gambar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diatas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2988C-D203-4B08-9782-407EE4F28992}"/>
              </a:ext>
            </a:extLst>
          </p:cNvPr>
          <p:cNvSpPr/>
          <p:nvPr/>
        </p:nvSpPr>
        <p:spPr>
          <a:xfrm>
            <a:off x="4263217" y="312840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Pilih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projek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di </a:t>
            </a:r>
            <a:r>
              <a:rPr lang="en-US" sz="1400" dirty="0" err="1"/>
              <a:t>kirim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8DB3B8-9E4D-420D-8FEB-0A85E956D71C}"/>
              </a:ext>
            </a:extLst>
          </p:cNvPr>
          <p:cNvSpPr/>
          <p:nvPr/>
        </p:nvSpPr>
        <p:spPr>
          <a:xfrm>
            <a:off x="6300192" y="4034628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klik</a:t>
            </a:r>
            <a:r>
              <a:rPr lang="en-US" sz="1400" dirty="0"/>
              <a:t> </a:t>
            </a:r>
            <a:r>
              <a:rPr lang="en-US" sz="1400" dirty="0" err="1"/>
              <a:t>tinjau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9622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83B1AF-B254-4E13-8EFC-7AB6F6C1E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3598"/>
            <a:ext cx="2088232" cy="38035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26B67B-0796-4602-A1A5-3C3A83405C42}"/>
              </a:ext>
            </a:extLst>
          </p:cNvPr>
          <p:cNvSpPr/>
          <p:nvPr/>
        </p:nvSpPr>
        <p:spPr>
          <a:xfrm>
            <a:off x="1907704" y="2355726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Lalu</a:t>
            </a:r>
            <a:r>
              <a:rPr lang="en-US" sz="1400" dirty="0"/>
              <a:t> pada </a:t>
            </a:r>
            <a:r>
              <a:rPr lang="en-US" sz="1400" dirty="0" err="1"/>
              <a:t>projek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muncul</a:t>
            </a:r>
            <a:r>
              <a:rPr lang="en-US" sz="1400" dirty="0"/>
              <a:t> </a:t>
            </a:r>
            <a:r>
              <a:rPr lang="en-US" sz="1400" dirty="0" err="1"/>
              <a:t>Notifikasi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3261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eks 1"/>
          <p:cNvSpPr>
            <a:spLocks noGrp="1"/>
          </p:cNvSpPr>
          <p:nvPr>
            <p:ph type="body" sz="quarter" idx="10"/>
          </p:nvPr>
        </p:nvSpPr>
        <p:spPr>
          <a:xfrm>
            <a:off x="323528" y="285734"/>
            <a:ext cx="7200800" cy="571504"/>
          </a:xfrm>
        </p:spPr>
        <p:txBody>
          <a:bodyPr/>
          <a:lstStyle/>
          <a:p>
            <a:pPr lvl="0"/>
            <a:r>
              <a:rPr lang="en-ID" sz="2800" b="1" dirty="0" err="1"/>
              <a:t>Daftar</a:t>
            </a:r>
            <a:r>
              <a:rPr lang="en-ID" sz="2800" b="1" dirty="0"/>
              <a:t> </a:t>
            </a:r>
            <a:r>
              <a:rPr lang="en-ID" sz="2800" b="1" dirty="0" err="1"/>
              <a:t>pustaka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3750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id-ID" sz="2400" dirty="0"/>
              <a:t> </a:t>
            </a:r>
            <a:endParaRPr lang="en-US" sz="2400" dirty="0"/>
          </a:p>
          <a:p>
            <a:pPr algn="just"/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142844" y="1279089"/>
            <a:ext cx="885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https://blog.javan.co.id/firebase-realtime-database-dengan-android-e8ac94dc18c8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https://www.muhaaz.com/2017/02/apa-itu-firebase-manfaatkan-alat-dan-infrakstuktur-dari-google-untuk-developer-kelebihan-kekurangan/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https://komputasistat.blogspot.com/2016/09/mendaftar-akun-project-di-firebase_25.html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5"/>
              </a:rPr>
              <a:t>https://medium.com/@namakulinux/belajar-menyambungkan-aplikasi-android-ke-firebase-7d4ebf8fc6c9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6"/>
              </a:rPr>
              <a:t>https://hackernoon.com/how-to-build-a-product-loved-by-millions-and-get-acquired-by-google-the-firebase-story-82dab4e3e80c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7"/>
              </a:rPr>
              <a:t>https://firebase.google.com/docs/database/?hl=ID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15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19400" y="2190750"/>
            <a:ext cx="3470076" cy="5760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Buxton Sketch" pitchFamily="66" charset="0"/>
              </a:rPr>
              <a:t>THANKS</a:t>
            </a:r>
          </a:p>
          <a:p>
            <a:pPr marL="0" indent="0" algn="ctr">
              <a:buNone/>
            </a:pPr>
            <a:r>
              <a:rPr lang="en-US" sz="2800" dirty="0">
                <a:latin typeface="Buxton Sketch" pitchFamily="66" charset="0"/>
              </a:rPr>
              <a:t> FOR YOUR </a:t>
            </a:r>
            <a:br>
              <a:rPr lang="en-US" sz="2800" dirty="0">
                <a:latin typeface="Buxton Sketch" pitchFamily="66" charset="0"/>
              </a:rPr>
            </a:br>
            <a:r>
              <a:rPr lang="en-US" sz="2800" dirty="0">
                <a:latin typeface="Buxton Sketch" pitchFamily="66" charset="0"/>
              </a:rPr>
              <a:t>ATTENTION</a:t>
            </a:r>
            <a:endParaRPr lang="ko-KR" altLang="en-US" sz="2800" dirty="0">
              <a:latin typeface="Buxton Sketch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780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11760" y="317356"/>
            <a:ext cx="6732240" cy="701030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97898" y="339502"/>
            <a:ext cx="634610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dirty="0">
                <a:solidFill>
                  <a:schemeClr val="bg1"/>
                </a:solidFill>
              </a:rPr>
              <a:t>Pengenalan </a:t>
            </a:r>
            <a:r>
              <a:rPr lang="id-ID" sz="3600" i="1" dirty="0">
                <a:solidFill>
                  <a:schemeClr val="bg1"/>
                </a:solidFill>
              </a:rPr>
              <a:t>Firebase</a:t>
            </a:r>
            <a:r>
              <a:rPr lang="id-ID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73624" y="1018386"/>
            <a:ext cx="571942" cy="560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45566" y="1185641"/>
            <a:ext cx="46085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id-ID" sz="1600" b="1" dirty="0"/>
              <a:t>Pemahaman tentang </a:t>
            </a:r>
            <a:r>
              <a:rPr lang="id-ID" sz="1600" b="1" i="1" dirty="0"/>
              <a:t>firebase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08511" y="1039552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1"/>
          <p:cNvSpPr txBox="1"/>
          <p:nvPr/>
        </p:nvSpPr>
        <p:spPr>
          <a:xfrm flipH="1">
            <a:off x="1101952" y="333620"/>
            <a:ext cx="11614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62838" y="1595214"/>
            <a:ext cx="571942" cy="560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58433" y="2111929"/>
            <a:ext cx="571942" cy="560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11927" y="2627295"/>
            <a:ext cx="571942" cy="560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98286" y="3186081"/>
            <a:ext cx="571942" cy="560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03117" y="3746144"/>
            <a:ext cx="571942" cy="560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11"/>
          <p:cNvSpPr txBox="1"/>
          <p:nvPr/>
        </p:nvSpPr>
        <p:spPr>
          <a:xfrm>
            <a:off x="3734780" y="1738893"/>
            <a:ext cx="49091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1600" b="1" dirty="0"/>
              <a:t>Cara mendaftarkan akun ke</a:t>
            </a:r>
            <a:r>
              <a:rPr lang="en-ID" sz="1600" b="1" dirty="0"/>
              <a:t> </a:t>
            </a:r>
            <a:r>
              <a:rPr lang="id-ID" sz="1600" b="1" i="1" dirty="0"/>
              <a:t>google firebase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3473624" y="2251117"/>
            <a:ext cx="467027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id-ID" sz="1600" b="1" dirty="0"/>
              <a:t>Mendaftarkan SHA1 proyek ke </a:t>
            </a:r>
            <a:r>
              <a:rPr lang="id-ID" sz="1600" b="1" i="1" dirty="0"/>
              <a:t>google firebase</a:t>
            </a:r>
            <a:endParaRPr lang="en-US" sz="1600" b="1" dirty="0"/>
          </a:p>
        </p:txBody>
      </p:sp>
      <p:sp>
        <p:nvSpPr>
          <p:cNvPr id="36" name="TextBox 11"/>
          <p:cNvSpPr txBox="1"/>
          <p:nvPr/>
        </p:nvSpPr>
        <p:spPr>
          <a:xfrm>
            <a:off x="3162838" y="2820898"/>
            <a:ext cx="46085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id-ID" sz="1600" b="1" dirty="0"/>
              <a:t>Penggunaan fitur database firebase</a:t>
            </a:r>
            <a:endParaRPr lang="en-US" sz="1600" b="1" dirty="0"/>
          </a:p>
        </p:txBody>
      </p:sp>
      <p:sp>
        <p:nvSpPr>
          <p:cNvPr id="37" name="TextBox 11"/>
          <p:cNvSpPr txBox="1"/>
          <p:nvPr/>
        </p:nvSpPr>
        <p:spPr>
          <a:xfrm>
            <a:off x="2858433" y="3367252"/>
            <a:ext cx="46085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id-ID" sz="1600" b="1" dirty="0"/>
              <a:t>Penggunaan fitur notification firebase</a:t>
            </a:r>
            <a:endParaRPr lang="en-US" sz="1600" b="1" dirty="0"/>
          </a:p>
        </p:txBody>
      </p:sp>
      <p:sp>
        <p:nvSpPr>
          <p:cNvPr id="38" name="TextBox 11"/>
          <p:cNvSpPr txBox="1"/>
          <p:nvPr/>
        </p:nvSpPr>
        <p:spPr>
          <a:xfrm>
            <a:off x="2534395" y="3912963"/>
            <a:ext cx="61689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1600" b="1" dirty="0"/>
              <a:t>Proyek menggunakan fitur noti</a:t>
            </a:r>
            <a:r>
              <a:rPr lang="en-US" sz="1600" b="1" dirty="0"/>
              <a:t>f</a:t>
            </a:r>
            <a:r>
              <a:rPr lang="id-ID" sz="1600" b="1" dirty="0"/>
              <a:t>ication dan realtime database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21"/>
          <p:cNvSpPr txBox="1"/>
          <p:nvPr/>
        </p:nvSpPr>
        <p:spPr>
          <a:xfrm>
            <a:off x="3091998" y="1634310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21"/>
          <p:cNvSpPr txBox="1"/>
          <p:nvPr/>
        </p:nvSpPr>
        <p:spPr>
          <a:xfrm>
            <a:off x="2784363" y="2144535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21"/>
          <p:cNvSpPr txBox="1"/>
          <p:nvPr/>
        </p:nvSpPr>
        <p:spPr>
          <a:xfrm>
            <a:off x="2442756" y="2658259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21"/>
          <p:cNvSpPr txBox="1"/>
          <p:nvPr/>
        </p:nvSpPr>
        <p:spPr>
          <a:xfrm>
            <a:off x="2124216" y="3234263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21"/>
          <p:cNvSpPr txBox="1"/>
          <p:nvPr/>
        </p:nvSpPr>
        <p:spPr>
          <a:xfrm>
            <a:off x="1838245" y="3789852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08520" y="2019144"/>
            <a:ext cx="4786314" cy="974204"/>
          </a:xfrm>
        </p:spPr>
        <p:txBody>
          <a:bodyPr/>
          <a:lstStyle/>
          <a:p>
            <a:pPr lvl="0" algn="ctr"/>
            <a:r>
              <a:rPr lang="id-ID" b="1" dirty="0"/>
              <a:t>Pemahaman tentang </a:t>
            </a:r>
            <a:r>
              <a:rPr lang="id-ID" b="1" i="1" dirty="0"/>
              <a:t>firebase</a:t>
            </a:r>
            <a:endParaRPr lang="en-US" b="1" dirty="0"/>
          </a:p>
        </p:txBody>
      </p:sp>
      <p:sp>
        <p:nvSpPr>
          <p:cNvPr id="4" name="Freeform 3"/>
          <p:cNvSpPr/>
          <p:nvPr/>
        </p:nvSpPr>
        <p:spPr>
          <a:xfrm>
            <a:off x="5025036" y="2152650"/>
            <a:ext cx="343094" cy="84069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eks 1"/>
          <p:cNvSpPr>
            <a:spLocks noGrp="1"/>
          </p:cNvSpPr>
          <p:nvPr>
            <p:ph type="body" sz="quarter" idx="10"/>
          </p:nvPr>
        </p:nvSpPr>
        <p:spPr>
          <a:xfrm>
            <a:off x="357158" y="285734"/>
            <a:ext cx="7200800" cy="500066"/>
          </a:xfrm>
        </p:spPr>
        <p:txBody>
          <a:bodyPr/>
          <a:lstStyle/>
          <a:p>
            <a:pPr lvl="0"/>
            <a:r>
              <a:rPr lang="id-ID" sz="2800" b="1" dirty="0"/>
              <a:t>Pemahaman tentang </a:t>
            </a:r>
            <a:r>
              <a:rPr lang="id-ID" sz="2800" b="1" i="1" dirty="0"/>
              <a:t>firebase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237506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Firebase </a:t>
            </a:r>
            <a:r>
              <a:rPr lang="en-US" dirty="0" err="1"/>
              <a:t>adalah</a:t>
            </a:r>
            <a:r>
              <a:rPr lang="en-US" dirty="0"/>
              <a:t> </a:t>
            </a:r>
            <a:r>
              <a:rPr lang="en-US" i="1" dirty="0"/>
              <a:t>Cloud Service Provider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i="1" dirty="0"/>
              <a:t> Backend as a Service</a:t>
            </a:r>
            <a:r>
              <a:rPr lang="en-US" dirty="0"/>
              <a:t> yang </a:t>
            </a:r>
            <a:r>
              <a:rPr lang="en-US" dirty="0" err="1"/>
              <a:t>dimiliki</a:t>
            </a:r>
            <a:r>
              <a:rPr lang="en-US" dirty="0"/>
              <a:t> </a:t>
            </a:r>
          </a:p>
          <a:p>
            <a:r>
              <a:rPr lang="en-US" dirty="0" err="1"/>
              <a:t>oleh</a:t>
            </a:r>
            <a:r>
              <a:rPr lang="en-US" dirty="0"/>
              <a:t> Google. Firebase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Google </a:t>
            </a:r>
            <a:r>
              <a:rPr lang="en-US" dirty="0" err="1"/>
              <a:t>untuk</a:t>
            </a:r>
            <a:r>
              <a:rPr lang="en-US" dirty="0"/>
              <a:t> </a:t>
            </a:r>
          </a:p>
          <a:p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mobile </a:t>
            </a:r>
            <a:r>
              <a:rPr lang="en-US" dirty="0" err="1"/>
              <a:t>maupun</a:t>
            </a:r>
            <a:r>
              <a:rPr lang="en-US" dirty="0"/>
              <a:t> web. Kita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fitur-fitur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backend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</a:p>
          <a:p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</a:p>
          <a:p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 </a:t>
            </a:r>
            <a:r>
              <a:rPr lang="en-US" i="1" dirty="0"/>
              <a:t>effort</a:t>
            </a:r>
            <a:r>
              <a:rPr lang="en-US" dirty="0"/>
              <a:t> yang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r>
              <a:rPr lang="en-US" dirty="0"/>
              <a:t>Firebase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SDK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mengintegrasikan</a:t>
            </a:r>
            <a:r>
              <a:rPr lang="en-US" dirty="0"/>
              <a:t> </a:t>
            </a:r>
          </a:p>
          <a:p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Android, </a:t>
            </a:r>
            <a:r>
              <a:rPr lang="en-US" dirty="0" err="1"/>
              <a:t>iOS</a:t>
            </a:r>
            <a:r>
              <a:rPr lang="en-US" dirty="0"/>
              <a:t>, </a:t>
            </a:r>
            <a:r>
              <a:rPr lang="en-US" dirty="0" err="1"/>
              <a:t>Javascript</a:t>
            </a:r>
            <a:r>
              <a:rPr lang="en-US" dirty="0"/>
              <a:t>, C++ </a:t>
            </a:r>
            <a:r>
              <a:rPr lang="en-US" dirty="0" err="1"/>
              <a:t>hingga</a:t>
            </a:r>
            <a:r>
              <a:rPr lang="en-US" dirty="0"/>
              <a:t> Unity.</a:t>
            </a:r>
          </a:p>
          <a:p>
            <a:pPr algn="just"/>
            <a:endParaRPr lang="id-ID" sz="2400" dirty="0"/>
          </a:p>
          <a:p>
            <a:pPr algn="just"/>
            <a:endParaRPr lang="id-ID" sz="2400" dirty="0"/>
          </a:p>
          <a:p>
            <a:pPr algn="just"/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6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7158" y="285734"/>
            <a:ext cx="7167170" cy="500066"/>
          </a:xfrm>
        </p:spPr>
        <p:txBody>
          <a:bodyPr/>
          <a:lstStyle/>
          <a:p>
            <a:r>
              <a:rPr lang="en-ID" sz="2800" dirty="0" err="1"/>
              <a:t>Fitur</a:t>
            </a:r>
            <a:r>
              <a:rPr lang="en-ID" sz="2800" dirty="0"/>
              <a:t> – </a:t>
            </a:r>
            <a:r>
              <a:rPr lang="en-ID" sz="2800" dirty="0" err="1"/>
              <a:t>fitur</a:t>
            </a:r>
            <a:r>
              <a:rPr lang="en-ID" sz="2800" dirty="0"/>
              <a:t> firebase</a:t>
            </a:r>
            <a:endParaRPr lang="en-US" sz="2800" dirty="0"/>
          </a:p>
        </p:txBody>
      </p:sp>
      <p:pic>
        <p:nvPicPr>
          <p:cNvPr id="1026" name="Picture 2" descr="E:\Kuliah\1_LDMn8owZFm36Dnep01b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1428742"/>
            <a:ext cx="6167454" cy="3338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214296"/>
            <a:ext cx="7200800" cy="571504"/>
          </a:xfrm>
        </p:spPr>
        <p:txBody>
          <a:bodyPr/>
          <a:lstStyle/>
          <a:p>
            <a:r>
              <a:rPr lang="en-ID" sz="2800" dirty="0" err="1"/>
              <a:t>Kelebihan</a:t>
            </a:r>
            <a:r>
              <a:rPr lang="en-ID" sz="2800" dirty="0"/>
              <a:t> Firebase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14282" y="1214427"/>
            <a:ext cx="87868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/>
            <a:r>
              <a:rPr lang="en-US" dirty="0"/>
              <a:t>1.Tersedia </a:t>
            </a:r>
            <a:r>
              <a:rPr lang="en-US" dirty="0" err="1"/>
              <a:t>versi</a:t>
            </a:r>
            <a:r>
              <a:rPr lang="en-US" dirty="0"/>
              <a:t> Free,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developer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Firebase </a:t>
            </a:r>
          </a:p>
          <a:p>
            <a:pPr marL="342900" indent="-342900" fontAlgn="base"/>
            <a:r>
              <a:rPr lang="en-US" dirty="0"/>
              <a:t>   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2.Cepat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responsif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3.Tanpa SQL, Firebase </a:t>
            </a:r>
            <a:r>
              <a:rPr lang="en-US" dirty="0" err="1"/>
              <a:t>menggunakan</a:t>
            </a:r>
            <a:r>
              <a:rPr lang="en-US" dirty="0"/>
              <a:t> JSON.</a:t>
            </a:r>
          </a:p>
          <a:p>
            <a:pPr fontAlgn="base"/>
            <a:r>
              <a:rPr lang="en-US" dirty="0"/>
              <a:t>4.SDK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Android, </a:t>
            </a:r>
            <a:r>
              <a:rPr lang="en-US" dirty="0" err="1"/>
              <a:t>iOS</a:t>
            </a:r>
            <a:r>
              <a:rPr lang="en-US" dirty="0"/>
              <a:t>, JavaScript, Java, Objective-C, swift </a:t>
            </a:r>
            <a:r>
              <a:rPr lang="en-US" dirty="0" err="1"/>
              <a:t>dan</a:t>
            </a:r>
            <a:r>
              <a:rPr lang="en-US" dirty="0"/>
              <a:t> Node.js.</a:t>
            </a:r>
          </a:p>
          <a:p>
            <a:pPr fontAlgn="base"/>
            <a:r>
              <a:rPr lang="en-US" dirty="0"/>
              <a:t>5.User friendly.</a:t>
            </a:r>
          </a:p>
          <a:p>
            <a:pPr fontAlgn="base"/>
            <a:r>
              <a:rPr lang="en-US" dirty="0"/>
              <a:t>6.Event-oriented.</a:t>
            </a:r>
          </a:p>
          <a:p>
            <a:pPr fontAlgn="base"/>
            <a:r>
              <a:rPr lang="en-US" dirty="0"/>
              <a:t>7.Build-in graphic editor.</a:t>
            </a:r>
          </a:p>
          <a:p>
            <a:pPr fontAlgn="base"/>
            <a:r>
              <a:rPr lang="en-US" dirty="0"/>
              <a:t>8.Powerful API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sinkronasi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9.API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dimengerti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10.Realtime backend.</a:t>
            </a:r>
          </a:p>
          <a:p>
            <a:pPr fontAlgn="base"/>
            <a:r>
              <a:rPr lang="en-US" dirty="0"/>
              <a:t>11.Memudahkan </a:t>
            </a:r>
            <a:r>
              <a:rPr lang="en-US" dirty="0" err="1"/>
              <a:t>bagi</a:t>
            </a:r>
            <a:r>
              <a:rPr lang="en-US" dirty="0"/>
              <a:t> front-end developer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back-end.</a:t>
            </a:r>
          </a:p>
          <a:p>
            <a:pPr fontAlgn="base"/>
            <a:r>
              <a:rPr lang="en-US" dirty="0"/>
              <a:t>12.Dokumentasi &amp; Costumer Support.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5720" y="214296"/>
            <a:ext cx="7200800" cy="571504"/>
          </a:xfrm>
        </p:spPr>
        <p:txBody>
          <a:bodyPr/>
          <a:lstStyle/>
          <a:p>
            <a:r>
              <a:rPr lang="en-ID" sz="2800" dirty="0" err="1"/>
              <a:t>Kekurangan</a:t>
            </a:r>
            <a:r>
              <a:rPr lang="en-ID" sz="2800" dirty="0"/>
              <a:t> firebase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42844" y="1071552"/>
            <a:ext cx="87868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1.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node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(yang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Free </a:t>
            </a:r>
            <a:r>
              <a:rPr lang="en-US" dirty="0" err="1"/>
              <a:t>dibatasi</a:t>
            </a:r>
            <a:r>
              <a:rPr lang="en-US" dirty="0"/>
              <a:t> 100)</a:t>
            </a:r>
          </a:p>
          <a:p>
            <a:pPr fontAlgn="base"/>
            <a:r>
              <a:rPr lang="en-US" dirty="0"/>
              <a:t>2. Format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SQL, </a:t>
            </a:r>
            <a:r>
              <a:rPr lang="en-US" dirty="0" err="1"/>
              <a:t>melainkan</a:t>
            </a:r>
            <a:r>
              <a:rPr lang="en-US" dirty="0"/>
              <a:t> JSON yang </a:t>
            </a:r>
            <a:r>
              <a:rPr lang="en-US" dirty="0" err="1"/>
              <a:t>mana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   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menyulitkan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migrasi</a:t>
            </a:r>
            <a:endParaRPr lang="en-US" dirty="0"/>
          </a:p>
          <a:p>
            <a:pPr fontAlgn="base"/>
            <a:r>
              <a:rPr lang="en-US" dirty="0"/>
              <a:t>3. </a:t>
            </a:r>
            <a:r>
              <a:rPr lang="en-US" dirty="0" err="1"/>
              <a:t>Karena</a:t>
            </a:r>
            <a:r>
              <a:rPr lang="en-US" dirty="0"/>
              <a:t> Firebase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memberatkan</a:t>
            </a:r>
            <a:r>
              <a:rPr lang="en-US" dirty="0"/>
              <a:t> developer </a:t>
            </a:r>
            <a:r>
              <a:rPr lang="en-US" dirty="0" err="1"/>
              <a:t>pada</a:t>
            </a:r>
            <a:r>
              <a:rPr lang="en-US" dirty="0"/>
              <a:t> server-side, </a:t>
            </a:r>
            <a:r>
              <a:rPr lang="en-US" dirty="0" err="1"/>
              <a:t>maka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    </a:t>
            </a:r>
            <a:r>
              <a:rPr lang="en-US" dirty="0" err="1"/>
              <a:t>konsekuensinya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API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    front-end/ client-side</a:t>
            </a:r>
          </a:p>
          <a:p>
            <a:pPr fontAlgn="base"/>
            <a:r>
              <a:rPr lang="en-US" dirty="0"/>
              <a:t>4.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database </a:t>
            </a:r>
            <a:r>
              <a:rPr lang="en-US" dirty="0" err="1"/>
              <a:t>terpusat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update </a:t>
            </a:r>
          </a:p>
          <a:p>
            <a:pPr fontAlgn="base"/>
            <a:r>
              <a:rPr lang="en-US" dirty="0"/>
              <a:t>    (write)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overkill</a:t>
            </a:r>
          </a:p>
          <a:p>
            <a:pPr fontAlgn="base"/>
            <a:r>
              <a:rPr lang="en-US" dirty="0"/>
              <a:t>5.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 </a:t>
            </a:r>
            <a:r>
              <a:rPr lang="en-US" i="1" dirty="0"/>
              <a:t>reference</a:t>
            </a:r>
            <a:r>
              <a:rPr lang="en-US" dirty="0"/>
              <a:t> </a:t>
            </a:r>
            <a:r>
              <a:rPr lang="en-US" dirty="0" err="1"/>
              <a:t>ataupun</a:t>
            </a:r>
            <a:r>
              <a:rPr lang="en-US" dirty="0"/>
              <a:t> </a:t>
            </a:r>
            <a:r>
              <a:rPr lang="en-US" i="1" dirty="0"/>
              <a:t>join</a:t>
            </a:r>
            <a:endParaRPr lang="en-US" dirty="0"/>
          </a:p>
          <a:p>
            <a:pPr fontAlgn="base"/>
            <a:r>
              <a:rPr lang="en-US" dirty="0"/>
              <a:t>6. </a:t>
            </a:r>
            <a:r>
              <a:rPr lang="en-US" dirty="0" err="1"/>
              <a:t>Versi</a:t>
            </a:r>
            <a:r>
              <a:rPr lang="en-US" dirty="0"/>
              <a:t> Free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100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 GB storage, yang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</a:p>
          <a:p>
            <a:pPr fontAlgn="base"/>
            <a:r>
              <a:rPr lang="en-US" dirty="0"/>
              <a:t>   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upgrade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bertambah</a:t>
            </a:r>
            <a:endParaRPr lang="en-US" dirty="0"/>
          </a:p>
          <a:p>
            <a:pPr fontAlgn="base"/>
            <a:r>
              <a:rPr lang="en-US" dirty="0"/>
              <a:t>7. Kita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host data </a:t>
            </a:r>
            <a:r>
              <a:rPr lang="en-US" dirty="0" err="1"/>
              <a:t>kita</a:t>
            </a:r>
            <a:endParaRPr lang="en-US" dirty="0"/>
          </a:p>
          <a:p>
            <a:pPr fontAlgn="base"/>
            <a:r>
              <a:rPr lang="en-US" i="1" dirty="0"/>
              <a:t>8.You don’t own your data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data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host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, </a:t>
            </a:r>
          </a:p>
          <a:p>
            <a:pPr fontAlgn="base"/>
            <a:r>
              <a:rPr lang="en-US" dirty="0"/>
              <a:t>   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mustahil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merecovery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user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08520" y="1851670"/>
            <a:ext cx="4932040" cy="1208431"/>
          </a:xfrm>
        </p:spPr>
        <p:txBody>
          <a:bodyPr/>
          <a:lstStyle/>
          <a:p>
            <a:pPr algn="ctr"/>
            <a:r>
              <a:rPr lang="id-ID" sz="3200" b="1" dirty="0"/>
              <a:t>Cara mendaftarkan akun ke</a:t>
            </a:r>
            <a:r>
              <a:rPr lang="en-ID" sz="3200" b="1" dirty="0"/>
              <a:t> </a:t>
            </a:r>
            <a:r>
              <a:rPr lang="id-ID" sz="3200" b="1" i="1" dirty="0"/>
              <a:t>google firebase</a:t>
            </a:r>
            <a:endParaRPr lang="ko-KR" altLang="en-US" sz="3200" b="1" dirty="0"/>
          </a:p>
        </p:txBody>
      </p:sp>
      <p:sp>
        <p:nvSpPr>
          <p:cNvPr id="4" name="Freeform 3"/>
          <p:cNvSpPr/>
          <p:nvPr/>
        </p:nvSpPr>
        <p:spPr>
          <a:xfrm>
            <a:off x="5025036" y="2152650"/>
            <a:ext cx="343094" cy="84069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0771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800</Words>
  <Application>Microsoft Office PowerPoint</Application>
  <PresentationFormat>On-screen Show (16:9)</PresentationFormat>
  <Paragraphs>167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Buxton Sketch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Master</cp:lastModifiedBy>
  <cp:revision>173</cp:revision>
  <dcterms:created xsi:type="dcterms:W3CDTF">2016-12-05T23:26:54Z</dcterms:created>
  <dcterms:modified xsi:type="dcterms:W3CDTF">2018-12-17T10:57:27Z</dcterms:modified>
</cp:coreProperties>
</file>