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8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9" r:id="rId31"/>
    <p:sldId id="313" r:id="rId32"/>
    <p:sldId id="322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3" r:id="rId42"/>
    <p:sldId id="324" r:id="rId43"/>
    <p:sldId id="325" r:id="rId44"/>
    <p:sldId id="326" r:id="rId45"/>
    <p:sldId id="327" r:id="rId46"/>
    <p:sldId id="330" r:id="rId47"/>
    <p:sldId id="331" r:id="rId48"/>
    <p:sldId id="332" r:id="rId49"/>
    <p:sldId id="337" r:id="rId50"/>
    <p:sldId id="338" r:id="rId51"/>
    <p:sldId id="333" r:id="rId52"/>
    <p:sldId id="334" r:id="rId53"/>
    <p:sldId id="335" r:id="rId54"/>
    <p:sldId id="336" r:id="rId55"/>
    <p:sldId id="312" r:id="rId56"/>
    <p:sldId id="279" r:id="rId57"/>
  </p:sldIdLst>
  <p:sldSz cx="9144000" cy="6858000" type="screen4x3"/>
  <p:notesSz cx="6858000" cy="9144000"/>
  <p:embeddedFontLst>
    <p:embeddedFont>
      <p:font typeface="Lato" panose="020B0604020202020204" charset="0"/>
      <p:regular r:id="rId59"/>
      <p:bold r:id="rId60"/>
      <p:italic r:id="rId61"/>
      <p:boldItalic r:id="rId62"/>
    </p:embeddedFont>
    <p:embeddedFont>
      <p:font typeface="Raleway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11776D-79EC-4EC0-A3CB-DFD2A064B64C}">
  <a:tblStyle styleId="{CE11776D-79EC-4EC0-A3CB-DFD2A064B6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6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ommons.wikimedia.org/wiki/File:Color-blue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ole.firebase.google.co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FIREBASE</a:t>
            </a:r>
            <a:br>
              <a:rPr lang="en-ID" dirty="0"/>
            </a:br>
            <a:r>
              <a:rPr lang="en-ID" sz="3000" dirty="0" err="1"/>
              <a:t>Pemrograman</a:t>
            </a:r>
            <a:r>
              <a:rPr lang="en-ID" sz="3000" dirty="0"/>
              <a:t> Mobile 2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AC64-9149-4643-A18E-B09D78F7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FIREBASE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5E727-7CC4-4287-9EBC-E62D9487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831450"/>
            <a:ext cx="7696508" cy="4736400"/>
          </a:xfrm>
        </p:spPr>
        <p:txBody>
          <a:bodyPr/>
          <a:lstStyle/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Firebase authentication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layanan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fungsi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user membership.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Fitur-fitur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register / login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beberapa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metode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:</a:t>
            </a:r>
          </a:p>
          <a:p>
            <a:pPr marL="38100" indent="0" algn="just" fontAlgn="base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Alamat email dan password.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Google.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Facebook.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Twitter.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GitHub.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Anonymous</a:t>
            </a:r>
          </a:p>
          <a:p>
            <a:pPr marL="38100" indent="0" algn="just" fontAlgn="base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77C6B-86E8-4C4E-AC3F-1FEE865AD6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790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6202-50D4-4015-9C2C-04EFC376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FIREBASE REMOTE CONFIG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23473-5A29-4E8A-ABD9-E1CCB43F3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831450"/>
            <a:ext cx="7954086" cy="4736400"/>
          </a:xfrm>
        </p:spPr>
        <p:txBody>
          <a:bodyPr/>
          <a:lstStyle/>
          <a:p>
            <a:pPr algn="just" fontAlgn="base"/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Remote Config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fitur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memungkinkan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perubahan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konfigurasi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di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Android / iOS,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tanpa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harus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update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di Play Store / App Store. Salah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satu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contohnya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hari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Natal,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mengganti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tema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warna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merah-putih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Atau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hari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tahun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baru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mengganti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tema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warna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hijau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-silver,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dll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algn="just" fontAlgn="base"/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dari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Remote Config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menyimpan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terlebih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dahulu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file XML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berisi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parameter-parameter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nilainya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diganti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melalui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console Firebase.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Kemudian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objek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firebase di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request data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dari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server,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kemudian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me’load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data-data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tersebut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Secara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default,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objek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firebase di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request 12 jam / 1x,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tetapi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mengubahnya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bila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inginkan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algn="just" fontAlgn="base"/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Salah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satu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catatan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dari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Google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boleh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Remote Config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perubahan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krusial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seperti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mengubah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permission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dibutuhkan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oleh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38100" indent="0" algn="just">
              <a:buNone/>
            </a:pP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BFB50-2EEA-4B75-8B8F-9294E44DC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136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F8C1-209D-461F-88C1-B8343A9B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7387415" cy="1143000"/>
          </a:xfrm>
        </p:spPr>
        <p:txBody>
          <a:bodyPr/>
          <a:lstStyle/>
          <a:p>
            <a:r>
              <a:rPr lang="en-ID" dirty="0"/>
              <a:t>FIREBASE REAL TIME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3AA1-A0D2-496A-B33B-62845474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831450"/>
            <a:ext cx="7825297" cy="4736400"/>
          </a:xfrm>
        </p:spPr>
        <p:txBody>
          <a:bodyPr/>
          <a:lstStyle/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Real Time Database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sebuah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NoSQL database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disediakan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Firebase. NoSQL database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database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sistem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relasi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layaknya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pada database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tradisional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(MySQL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dll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.).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Metode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penyimpanan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 di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NoSQL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objek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format JSON (JavaScript Object Notation).</a:t>
            </a:r>
          </a:p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memungkinkan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NoSQL database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di’share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kepada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semua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user, dan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terjadi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perubahan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 pada database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tersebut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user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segera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mendapatkan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update data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secara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real time.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Tetapi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bukan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berarti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mempunyai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unsur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keamanan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karena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mengatur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hak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akses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berbeda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setiap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user</a:t>
            </a:r>
          </a:p>
          <a:p>
            <a:pPr marL="38100" indent="0" algn="just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6BAC-BC45-43A9-9824-D782C228E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77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1D47-4652-4213-A710-DABD8669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274650"/>
            <a:ext cx="7426052" cy="1143000"/>
          </a:xfrm>
        </p:spPr>
        <p:txBody>
          <a:bodyPr/>
          <a:lstStyle/>
          <a:p>
            <a:r>
              <a:rPr lang="en-ID" dirty="0"/>
              <a:t>FIREBASE CRASH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DA5CD-765F-4907-ACEE-3447012E8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831450"/>
            <a:ext cx="7709387" cy="4736400"/>
          </a:xfrm>
        </p:spPr>
        <p:txBody>
          <a:bodyPr/>
          <a:lstStyle/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Crash Reporting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layanan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keperluan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merekam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setiap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exception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terjadi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pada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 Report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cukup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detail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beberapa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filter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seperti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pada Analytics. Crash reporting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juga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dibagi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menjadi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dua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bagian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:</a:t>
            </a:r>
          </a:p>
          <a:p>
            <a:pPr marL="38100" indent="0" algn="just" fontAlgn="base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Non Fatal exception,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exception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berdampak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fatal (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membuat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custom exception).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Fatal exception,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exception yang fatal (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crash).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F6A95-ACE3-44A9-9781-520773300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118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EF77-B6A1-43BF-A009-C6F0DB7A8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MENDAFTARKAN AKUN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3A528-A02F-4B3B-BE5B-BA2C6F00A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GOOGLE FIREBASE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91E9C-8C8B-413E-89BD-5327CF1919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327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9224-7129-4CFD-B61C-8687F4B2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064" y="221591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/>
              <a:t>1. </a:t>
            </a:r>
            <a:r>
              <a:rPr lang="en-ID" sz="1600" dirty="0" err="1"/>
              <a:t>buka</a:t>
            </a:r>
            <a:r>
              <a:rPr lang="en-ID" sz="1600" dirty="0"/>
              <a:t> link </a:t>
            </a:r>
            <a:r>
              <a:rPr lang="en-ID" sz="1600" b="1" dirty="0"/>
              <a:t>https://console.firebase.google.com/ </a:t>
            </a:r>
            <a:r>
              <a:rPr lang="en-ID" sz="1600" dirty="0" err="1"/>
              <a:t>sebelumya</a:t>
            </a:r>
            <a:r>
              <a:rPr lang="en-ID" sz="1600" dirty="0"/>
              <a:t> </a:t>
            </a:r>
            <a:r>
              <a:rPr lang="en-ID" sz="1600" dirty="0" err="1"/>
              <a:t>pastikan</a:t>
            </a:r>
            <a:r>
              <a:rPr lang="en-ID" sz="1600" dirty="0"/>
              <a:t> </a:t>
            </a:r>
            <a:r>
              <a:rPr lang="en-ID" sz="1600" dirty="0" err="1"/>
              <a:t>anda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terdaftar</a:t>
            </a:r>
            <a:r>
              <a:rPr lang="en-ID" sz="1600" dirty="0"/>
              <a:t> di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gmail</a:t>
            </a:r>
            <a:r>
              <a:rPr lang="en-ID" sz="1600" dirty="0"/>
              <a:t>/</a:t>
            </a:r>
            <a:r>
              <a:rPr lang="en-ID" sz="1600" dirty="0" err="1"/>
              <a:t>akun</a:t>
            </a:r>
            <a:r>
              <a:rPr lang="en-ID" sz="1600" dirty="0"/>
              <a:t> google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A8074-815B-4525-A4F8-BEEC9E661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7453D-1CC3-4182-80CF-9F9E1C5F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357260"/>
            <a:ext cx="8281116" cy="41434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CB571-D8D4-4E59-9797-8893D37BEE33}"/>
              </a:ext>
            </a:extLst>
          </p:cNvPr>
          <p:cNvSpPr txBox="1"/>
          <p:nvPr/>
        </p:nvSpPr>
        <p:spPr>
          <a:xfrm>
            <a:off x="3520845" y="5624681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Tampilan</a:t>
            </a:r>
            <a:r>
              <a:rPr lang="en-ID" dirty="0"/>
              <a:t> Firebase Console</a:t>
            </a:r>
          </a:p>
        </p:txBody>
      </p:sp>
    </p:spTree>
    <p:extLst>
      <p:ext uri="{BB962C8B-B14F-4D97-AF65-F5344CB8AC3E}">
        <p14:creationId xmlns:p14="http://schemas.microsoft.com/office/powerpoint/2010/main" val="20818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60B2-D615-4AC0-8E96-B10E1BD6D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58" y="247349"/>
            <a:ext cx="7709387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/>
              <a:t>2. </a:t>
            </a:r>
            <a:r>
              <a:rPr lang="en-ID" sz="1600" dirty="0" err="1"/>
              <a:t>Pilih</a:t>
            </a:r>
            <a:r>
              <a:rPr lang="en-ID" sz="1600" dirty="0"/>
              <a:t> </a:t>
            </a:r>
            <a:r>
              <a:rPr lang="en-ID" sz="1600" b="1" dirty="0"/>
              <a:t>Create New Project </a:t>
            </a:r>
            <a:r>
              <a:rPr lang="en-ID" sz="1600" dirty="0" err="1"/>
              <a:t>kemudian</a:t>
            </a:r>
            <a:r>
              <a:rPr lang="en-ID" sz="1600" dirty="0"/>
              <a:t> </a:t>
            </a:r>
            <a:r>
              <a:rPr lang="en-ID" sz="1600" dirty="0" err="1"/>
              <a:t>isikan</a:t>
            </a:r>
            <a:r>
              <a:rPr lang="en-ID" sz="1600" dirty="0"/>
              <a:t> </a:t>
            </a:r>
            <a:r>
              <a:rPr lang="en-ID" sz="1600" b="1" dirty="0"/>
              <a:t>Project name</a:t>
            </a:r>
            <a:r>
              <a:rPr lang="en-ID" sz="1600" dirty="0"/>
              <a:t> dan </a:t>
            </a:r>
            <a:r>
              <a:rPr lang="en-ID" sz="1600" b="1" dirty="0"/>
              <a:t>Country/region</a:t>
            </a:r>
            <a:endParaRPr lang="en-ID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3523E-6AE7-4E9D-81F8-2D557EF98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4CC1E-344E-4641-96FE-89E0CC83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07" y="837126"/>
            <a:ext cx="5096586" cy="56429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630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4C08E-7A82-4F78-A40F-07E79A5C1F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051F9-C3AF-4363-8732-C866747E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86" y="338750"/>
            <a:ext cx="5039428" cy="56395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9907AB-4966-4D85-8A60-E31CF3045D91}"/>
              </a:ext>
            </a:extLst>
          </p:cNvPr>
          <p:cNvSpPr txBox="1"/>
          <p:nvPr/>
        </p:nvSpPr>
        <p:spPr>
          <a:xfrm>
            <a:off x="3440921" y="6210288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Tampilan</a:t>
            </a:r>
            <a:r>
              <a:rPr lang="en-GB" dirty="0"/>
              <a:t> </a:t>
            </a:r>
            <a:r>
              <a:rPr lang="en-GB" dirty="0" err="1"/>
              <a:t>buat</a:t>
            </a:r>
            <a:r>
              <a:rPr lang="en-GB" dirty="0"/>
              <a:t> </a:t>
            </a:r>
            <a:r>
              <a:rPr lang="en-GB" dirty="0" err="1"/>
              <a:t>projek</a:t>
            </a:r>
            <a:r>
              <a:rPr lang="en-GB" dirty="0"/>
              <a:t> </a:t>
            </a:r>
            <a:r>
              <a:rPr lang="en-GB" dirty="0" err="1"/>
              <a:t>baru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729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A5702-23A3-4E72-9FBA-017E6694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396" y="195834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/>
              <a:t>3. </a:t>
            </a:r>
            <a:r>
              <a:rPr lang="en-ID" sz="1600" dirty="0" err="1"/>
              <a:t>Tunggu</a:t>
            </a:r>
            <a:r>
              <a:rPr lang="en-ID" sz="1600" dirty="0"/>
              <a:t> </a:t>
            </a:r>
            <a:r>
              <a:rPr lang="en-ID" sz="1600" dirty="0" err="1"/>
              <a:t>beberapa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hingga</a:t>
            </a:r>
            <a:r>
              <a:rPr lang="en-ID" sz="1600" dirty="0"/>
              <a:t> </a:t>
            </a:r>
            <a:r>
              <a:rPr lang="en-ID" sz="1600" dirty="0" err="1"/>
              <a:t>muncul</a:t>
            </a:r>
            <a:r>
              <a:rPr lang="en-ID" sz="1600" dirty="0"/>
              <a:t> dashboard project</a:t>
            </a:r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7E1C8-5CFB-4279-A403-43358424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22B5F-B221-4674-9A47-864B66E8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7" y="1010461"/>
            <a:ext cx="8787938" cy="41664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91E72-4CF2-4B9E-B4D7-16A70DF34692}"/>
              </a:ext>
            </a:extLst>
          </p:cNvPr>
          <p:cNvSpPr txBox="1"/>
          <p:nvPr/>
        </p:nvSpPr>
        <p:spPr>
          <a:xfrm>
            <a:off x="3727846" y="5371968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Tampilan</a:t>
            </a:r>
            <a:r>
              <a:rPr lang="en-GB" dirty="0"/>
              <a:t> dashboard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686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F421-4F76-4FA4-89AA-B95179719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Mendaftarkan SHA</a:t>
            </a:r>
            <a:r>
              <a:rPr lang="en-GB" dirty="0"/>
              <a:t>-1</a:t>
            </a:r>
            <a:r>
              <a:rPr lang="id-ID" dirty="0"/>
              <a:t> proyek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45A39-5786-43D4-8A53-D90E7343C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GOOGLE FIREBASE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0028B-1302-42A2-85D7-229B9B2F8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51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916025" y="20456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7ECEFD"/>
                </a:solidFill>
              </a:rPr>
              <a:t>Kelompok</a:t>
            </a:r>
            <a:r>
              <a:rPr lang="en-GB" sz="6000" dirty="0">
                <a:solidFill>
                  <a:srgbClr val="7ECEFD"/>
                </a:solidFill>
              </a:rPr>
              <a:t> 1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916025" y="1712957"/>
            <a:ext cx="5561100" cy="4210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Syamsul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falah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	16.11.0029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Muhammad Aris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nur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Aziz 		16.11.0046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Linatun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Masrohah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16.11.0055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ZaenurRochman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	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	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16.11.0068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Yahya Dani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Lisharyanto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16.11.0070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Muhammad Ali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Hasani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16.11.0071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Muhammad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Yunus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16.11.0076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Sofyan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Fathur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Rohim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16.11.0082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Hamid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Ashari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	16.11.0086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Asep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Tri </a:t>
            </a: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Wibowo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			16.11.0091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ID" sz="1800" b="1" dirty="0" err="1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Firmansah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 Putra 	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	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	</a:t>
            </a:r>
            <a:r>
              <a:rPr lang="en-ID" sz="1800" b="1" dirty="0">
                <a:solidFill>
                  <a:schemeClr val="tx2">
                    <a:lumMod val="50000"/>
                  </a:schemeClr>
                </a:solidFill>
                <a:latin typeface="Lato" panose="020B0604020202020204" charset="0"/>
                <a:ea typeface="Roboto Condensed" panose="020B0604020202020204" charset="0"/>
              </a:rPr>
              <a:t>16.11.0093</a:t>
            </a:r>
          </a:p>
          <a:p>
            <a:endParaRPr lang="id-ID" sz="1800" dirty="0">
              <a:solidFill>
                <a:schemeClr val="tx2">
                  <a:lumMod val="50000"/>
                </a:schemeClr>
              </a:solidFill>
              <a:latin typeface="Lato" panose="020B0604020202020204" charset="0"/>
              <a:ea typeface="Roboto Condensed" panose="020B0604020202020204" charset="0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52500" y="0"/>
            <a:ext cx="1791500" cy="668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5CD2A-26EC-4918-8B8F-49EA6F20D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ID" sz="1800" b="1" i="1" dirty="0">
                <a:solidFill>
                  <a:schemeClr val="tx2">
                    <a:lumMod val="25000"/>
                  </a:schemeClr>
                </a:solidFill>
              </a:rPr>
              <a:t>1. </a:t>
            </a:r>
            <a:r>
              <a:rPr lang="en-ID" sz="1800" b="1" i="1" dirty="0" err="1">
                <a:solidFill>
                  <a:schemeClr val="tx2">
                    <a:lumMod val="25000"/>
                  </a:schemeClr>
                </a:solidFill>
              </a:rPr>
              <a:t>Masuk</a:t>
            </a:r>
            <a:r>
              <a:rPr lang="en-ID" sz="1800" b="1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b="1" i="1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ID" sz="1800" b="1" i="1" dirty="0">
                <a:solidFill>
                  <a:schemeClr val="tx2">
                    <a:lumMod val="25000"/>
                  </a:schemeClr>
                </a:solidFill>
              </a:rPr>
              <a:t> </a:t>
            </a:r>
            <a:r>
              <a:rPr lang="en-ID" sz="1800" b="1" i="1" u="sng" dirty="0">
                <a:solidFill>
                  <a:schemeClr val="tx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console.firebase.google.com</a:t>
            </a:r>
            <a:endParaRPr lang="en-ID" sz="1800" b="1" i="1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Disini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create project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baru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tutorialnya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dijelaskan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di slide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sebelumnya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38100" indent="0">
              <a:buNone/>
            </a:pP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Saat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create project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pertama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kali di project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tersebut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terdapat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beberapa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lagi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jadi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1 project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terdapat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1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B8CB5-3BC5-42D3-B03B-DB7D88DE2A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6601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FE-95B5-4732-94F0-52868916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8135575" cy="1143000"/>
          </a:xfrm>
        </p:spPr>
        <p:txBody>
          <a:bodyPr/>
          <a:lstStyle/>
          <a:p>
            <a:r>
              <a:rPr lang="fi-FI" sz="2500" b="1" dirty="0"/>
              <a:t>2. Pilih Aplikasi Android dan daftarkan Aplikasi kita</a:t>
            </a:r>
            <a:br>
              <a:rPr lang="fi-FI" sz="2500" b="1" dirty="0"/>
            </a:br>
            <a:endParaRPr lang="en-ID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72BD-8C9D-4B48-80DB-5D334D22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883" y="1213264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fi-FI" sz="1600" dirty="0"/>
              <a:t>Buka Android Studio, dan kita masuk ke sini</a:t>
            </a:r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5150-8ADD-42F3-B7DD-8E251C3D1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026" name="Picture 2" descr="https://cdn-images-1.medium.com/max/800/1*z_IynLtXuaearKOjSfUENw.png">
            <a:extLst>
              <a:ext uri="{FF2B5EF4-FFF2-40B4-BE49-F238E27FC236}">
                <a16:creationId xmlns:a16="http://schemas.microsoft.com/office/drawing/2014/main" id="{EF9D8D39-70D7-4E9F-9F29-18B5B5B2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17" y="1816757"/>
            <a:ext cx="4352925" cy="3733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7C62D-431C-41DA-A3D4-09D470DC6D8B}"/>
              </a:ext>
            </a:extLst>
          </p:cNvPr>
          <p:cNvSpPr txBox="1"/>
          <p:nvPr/>
        </p:nvSpPr>
        <p:spPr>
          <a:xfrm>
            <a:off x="2705099" y="5841440"/>
            <a:ext cx="4512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>
                <a:latin typeface="Lato" panose="020B0604020202020204" charset="0"/>
              </a:rPr>
              <a:t>Letaknya</a:t>
            </a:r>
            <a:r>
              <a:rPr lang="en-ID" dirty="0">
                <a:latin typeface="Lato" panose="020B0604020202020204" charset="0"/>
              </a:rPr>
              <a:t> di </a:t>
            </a:r>
            <a:r>
              <a:rPr lang="en-ID" dirty="0" err="1">
                <a:latin typeface="Lato" panose="020B0604020202020204" charset="0"/>
              </a:rPr>
              <a:t>sebelah</a:t>
            </a:r>
            <a:r>
              <a:rPr lang="en-ID" dirty="0">
                <a:latin typeface="Lato" panose="020B0604020202020204" charset="0"/>
              </a:rPr>
              <a:t> </a:t>
            </a:r>
            <a:r>
              <a:rPr lang="en-ID" dirty="0" err="1">
                <a:latin typeface="Lato" panose="020B0604020202020204" charset="0"/>
              </a:rPr>
              <a:t>kanan</a:t>
            </a:r>
            <a:r>
              <a:rPr lang="en-ID" dirty="0">
                <a:latin typeface="Lato" panose="020B0604020202020204" charset="0"/>
              </a:rPr>
              <a:t> </a:t>
            </a:r>
            <a:r>
              <a:rPr lang="en-ID" dirty="0" err="1">
                <a:latin typeface="Lato" panose="020B0604020202020204" charset="0"/>
              </a:rPr>
              <a:t>pojok</a:t>
            </a:r>
            <a:r>
              <a:rPr lang="en-ID" dirty="0">
                <a:latin typeface="Lato" panose="020B0604020202020204" charset="0"/>
              </a:rPr>
              <a:t> editor Android Studio</a:t>
            </a:r>
          </a:p>
        </p:txBody>
      </p:sp>
    </p:spTree>
    <p:extLst>
      <p:ext uri="{BB962C8B-B14F-4D97-AF65-F5344CB8AC3E}">
        <p14:creationId xmlns:p14="http://schemas.microsoft.com/office/powerpoint/2010/main" val="343513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FA45-4B18-4E7B-B1FA-BAA9AF07F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01" y="1220626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fi-FI" sz="1600" dirty="0">
                <a:solidFill>
                  <a:schemeClr val="tx2">
                    <a:lumMod val="25000"/>
                  </a:schemeClr>
                </a:solidFill>
              </a:rPr>
              <a:t>Setelah itu akan muncul tampilan seperti ini</a:t>
            </a:r>
          </a:p>
          <a:p>
            <a:pPr marL="38100" indent="0">
              <a:buNone/>
            </a:pP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Klik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tombol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ditunjuk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anak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panah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maka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….</a:t>
            </a: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endParaRPr lang="en-GB" sz="1600" dirty="0">
              <a:solidFill>
                <a:schemeClr val="tx2">
                  <a:lumMod val="25000"/>
                </a:schemeClr>
              </a:solidFill>
              <a:latin typeface="medium-content-serif-font"/>
            </a:endParaRPr>
          </a:p>
          <a:p>
            <a:pPr marL="38100" indent="0">
              <a:buNone/>
            </a:pPr>
            <a:r>
              <a:rPr lang="en-GB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A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muncul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 SHA-1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  <a:latin typeface="medium-content-serif-font"/>
              </a:rPr>
              <a:t>nya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>
              <a:buNone/>
            </a:pP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64C63-4F87-47B3-B35B-19C530B4F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2050" name="Picture 2" descr="https://cdn-images-1.medium.com/max/1000/1*OOV7mmY42kYKIQouhUWc1g.png">
            <a:extLst>
              <a:ext uri="{FF2B5EF4-FFF2-40B4-BE49-F238E27FC236}">
                <a16:creationId xmlns:a16="http://schemas.microsoft.com/office/drawing/2014/main" id="{8308458E-31E8-459C-BDD9-1551E150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670899"/>
            <a:ext cx="8926244" cy="15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mages-1.medium.com/max/1400/1*1Q3tP0gU4WZJSwZuwLfFow.png">
            <a:extLst>
              <a:ext uri="{FF2B5EF4-FFF2-40B4-BE49-F238E27FC236}">
                <a16:creationId xmlns:a16="http://schemas.microsoft.com/office/drawing/2014/main" id="{B8A49FAB-9B80-4298-8EF5-AAB85C5E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738660"/>
            <a:ext cx="8926244" cy="16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0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87EB5-8995-47F2-9513-92BB6BCD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155" y="273106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en-GB" sz="1600" dirty="0" err="1"/>
              <a:t>Tambahkan</a:t>
            </a:r>
            <a:r>
              <a:rPr lang="en-GB" sz="1600" dirty="0"/>
              <a:t> SHA-1 yang </a:t>
            </a:r>
            <a:r>
              <a:rPr lang="en-GB" sz="1600" dirty="0" err="1"/>
              <a:t>ada</a:t>
            </a:r>
            <a:r>
              <a:rPr lang="en-GB" sz="1600" dirty="0"/>
              <a:t> di </a:t>
            </a:r>
            <a:r>
              <a:rPr lang="en-GB" sz="1600" dirty="0" err="1"/>
              <a:t>aplikasi</a:t>
            </a:r>
            <a:r>
              <a:rPr lang="en-GB" sz="1600" dirty="0"/>
              <a:t> </a:t>
            </a:r>
            <a:r>
              <a:rPr lang="en-GB" sz="1600" dirty="0" err="1"/>
              <a:t>tadi</a:t>
            </a:r>
            <a:r>
              <a:rPr lang="en-GB" sz="1600" dirty="0"/>
              <a:t> </a:t>
            </a:r>
            <a:r>
              <a:rPr lang="en-GB" sz="1600" dirty="0" err="1"/>
              <a:t>untuk</a:t>
            </a:r>
            <a:r>
              <a:rPr lang="en-GB" sz="1600" dirty="0"/>
              <a:t> </a:t>
            </a:r>
            <a:r>
              <a:rPr lang="en-GB" sz="1600" dirty="0" err="1"/>
              <a:t>disambungkan</a:t>
            </a:r>
            <a:r>
              <a:rPr lang="en-GB" sz="1600" dirty="0"/>
              <a:t> </a:t>
            </a:r>
            <a:r>
              <a:rPr lang="en-GB" sz="1600" dirty="0" err="1"/>
              <a:t>ke</a:t>
            </a:r>
            <a:r>
              <a:rPr lang="en-GB" sz="1600" dirty="0"/>
              <a:t> firebase</a:t>
            </a:r>
            <a:endParaRPr lang="en-ID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4419-E329-4567-8DFA-2C4401AC03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 descr="https://cdn-images-1.medium.com/max/1600/1*Iki6uuAdG6fhiqybbRsYiQ.png">
            <a:extLst>
              <a:ext uri="{FF2B5EF4-FFF2-40B4-BE49-F238E27FC236}">
                <a16:creationId xmlns:a16="http://schemas.microsoft.com/office/drawing/2014/main" id="{B9FD8AE9-43A9-4A5D-977C-41DDB2109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1276296"/>
            <a:ext cx="5731510" cy="4846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56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5B0CB-6797-4F69-ADD7-0FE4B54A8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486" y="285985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Kemudian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nanti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mendownload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file .json, json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inilah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berfungsi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menggabungkan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Firebase.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BF6A8-AFB6-40B9-B4A6-95DBF4C5DB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074" name="Picture 2" descr="https://cdn-images-1.medium.com/max/800/1*Rgv0tE9sA8zqrSqsjwwuzQ.png">
            <a:extLst>
              <a:ext uri="{FF2B5EF4-FFF2-40B4-BE49-F238E27FC236}">
                <a16:creationId xmlns:a16="http://schemas.microsoft.com/office/drawing/2014/main" id="{0DA7B41B-C2A6-4411-B51A-9F592A55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66" y="1193192"/>
            <a:ext cx="6146643" cy="517098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49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65A5-4406-4615-94A6-38B28E99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00" y="713070"/>
            <a:ext cx="6462600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 err="1"/>
              <a:t>Kemudian</a:t>
            </a:r>
            <a:r>
              <a:rPr lang="en-ID" sz="1600" dirty="0"/>
              <a:t> copy file google-</a:t>
            </a:r>
            <a:r>
              <a:rPr lang="en-ID" sz="1600" dirty="0" err="1"/>
              <a:t>services.json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kedalam</a:t>
            </a:r>
            <a:r>
              <a:rPr lang="en-ID" sz="1600" dirty="0"/>
              <a:t> directory yang </a:t>
            </a:r>
            <a:r>
              <a:rPr lang="en-ID" sz="1600" dirty="0" err="1"/>
              <a:t>sudah</a:t>
            </a:r>
            <a:r>
              <a:rPr lang="en-ID" sz="1600" dirty="0"/>
              <a:t> </a:t>
            </a:r>
            <a:r>
              <a:rPr lang="en-ID" sz="1600" dirty="0" err="1"/>
              <a:t>disebutkan</a:t>
            </a:r>
            <a:r>
              <a:rPr lang="en-ID" sz="1600" dirty="0"/>
              <a:t> pada </a:t>
            </a:r>
            <a:r>
              <a:rPr lang="en-ID" sz="1600" dirty="0" err="1"/>
              <a:t>gambar</a:t>
            </a:r>
            <a:r>
              <a:rPr lang="en-ID" sz="1600" dirty="0"/>
              <a:t> </a:t>
            </a:r>
            <a:r>
              <a:rPr lang="en-ID" sz="1600" dirty="0" err="1"/>
              <a:t>sebelumnya</a:t>
            </a:r>
            <a:r>
              <a:rPr lang="en-ID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2EE93-5323-485E-B38E-6952A9AA0D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4098" name="Picture 2" descr="https://cdn-images-1.medium.com/max/800/1*vIQMI-QEUhnpMp5zNMOyjA.png">
            <a:extLst>
              <a:ext uri="{FF2B5EF4-FFF2-40B4-BE49-F238E27FC236}">
                <a16:creationId xmlns:a16="http://schemas.microsoft.com/office/drawing/2014/main" id="{FD29579F-E952-466D-AB7B-F10A5FB7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8" y="2019232"/>
            <a:ext cx="51816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5290A-DA9D-4DEE-BFED-D9F199A7FCF4}"/>
              </a:ext>
            </a:extLst>
          </p:cNvPr>
          <p:cNvSpPr txBox="1"/>
          <p:nvPr/>
        </p:nvSpPr>
        <p:spPr>
          <a:xfrm>
            <a:off x="1076435" y="4334723"/>
            <a:ext cx="367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Lato" panose="020B0604020202020204" charset="0"/>
              </a:rPr>
              <a:t>Penamaan</a:t>
            </a:r>
            <a:r>
              <a:rPr lang="en-GB" dirty="0">
                <a:latin typeface="Lato" panose="020B0604020202020204" charset="0"/>
              </a:rPr>
              <a:t> </a:t>
            </a:r>
            <a:r>
              <a:rPr lang="en-GB" dirty="0" err="1">
                <a:latin typeface="Lato" panose="020B0604020202020204" charset="0"/>
              </a:rPr>
              <a:t>harus</a:t>
            </a:r>
            <a:r>
              <a:rPr lang="en-GB" dirty="0">
                <a:latin typeface="Lato" panose="020B0604020202020204" charset="0"/>
              </a:rPr>
              <a:t> </a:t>
            </a:r>
            <a:r>
              <a:rPr lang="en-GB" dirty="0" err="1">
                <a:latin typeface="Lato" panose="020B0604020202020204" charset="0"/>
              </a:rPr>
              <a:t>tepat</a:t>
            </a:r>
            <a:r>
              <a:rPr lang="en-GB" dirty="0">
                <a:latin typeface="Lato" panose="020B0604020202020204" charset="0"/>
              </a:rPr>
              <a:t> google-</a:t>
            </a:r>
            <a:r>
              <a:rPr lang="en-GB" dirty="0" err="1">
                <a:latin typeface="Lato" panose="020B0604020202020204" charset="0"/>
              </a:rPr>
              <a:t>services.json</a:t>
            </a:r>
            <a:endParaRPr lang="en-ID" dirty="0">
              <a:latin typeface="Lato" panose="020B0604020202020204" charset="0"/>
            </a:endParaRPr>
          </a:p>
        </p:txBody>
      </p:sp>
      <p:pic>
        <p:nvPicPr>
          <p:cNvPr id="4100" name="Picture 4" descr="https://cdn-images-1.medium.com/max/800/1*NJ-jsbjve5LhKqNdqxzI7A.png">
            <a:extLst>
              <a:ext uri="{FF2B5EF4-FFF2-40B4-BE49-F238E27FC236}">
                <a16:creationId xmlns:a16="http://schemas.microsoft.com/office/drawing/2014/main" id="{31504CC6-634B-4C47-A50A-7E8EA64C2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8"/>
          <a:stretch/>
        </p:blipFill>
        <p:spPr bwMode="auto">
          <a:xfrm>
            <a:off x="5676475" y="1425456"/>
            <a:ext cx="3352800" cy="47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5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A961-2CBC-43EE-93DC-F21F93DE2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152" y="285985"/>
            <a:ext cx="8404847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b="1" dirty="0"/>
              <a:t>3. Masukkan dependencies </a:t>
            </a:r>
            <a:r>
              <a:rPr lang="en-ID" sz="1600" b="1" dirty="0" err="1"/>
              <a:t>sesuai</a:t>
            </a:r>
            <a:r>
              <a:rPr lang="en-ID" sz="1600" b="1" dirty="0"/>
              <a:t> </a:t>
            </a:r>
            <a:r>
              <a:rPr lang="en-ID" sz="1600" b="1" dirty="0" err="1"/>
              <a:t>dengan</a:t>
            </a:r>
            <a:r>
              <a:rPr lang="en-ID" sz="1600" b="1" dirty="0"/>
              <a:t> platform Firebase yang </a:t>
            </a:r>
            <a:r>
              <a:rPr lang="en-ID" sz="1600" b="1" dirty="0" err="1"/>
              <a:t>akan</a:t>
            </a:r>
            <a:r>
              <a:rPr lang="en-ID" sz="1600" b="1" dirty="0"/>
              <a:t> </a:t>
            </a:r>
            <a:r>
              <a:rPr lang="en-ID" sz="1600" b="1" dirty="0" err="1"/>
              <a:t>kita</a:t>
            </a:r>
            <a:r>
              <a:rPr lang="en-ID" sz="1600" b="1" dirty="0"/>
              <a:t> </a:t>
            </a:r>
            <a:r>
              <a:rPr lang="en-ID" sz="1600" b="1" dirty="0" err="1"/>
              <a:t>gunakan</a:t>
            </a:r>
            <a:endParaRPr lang="en-ID" sz="1600" b="1" dirty="0"/>
          </a:p>
          <a:p>
            <a:pPr marL="38100" indent="0">
              <a:buNone/>
            </a:pPr>
            <a:endParaRPr lang="en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 err="1"/>
              <a:t>Pertama</a:t>
            </a:r>
            <a:r>
              <a:rPr lang="en-ID" sz="1600" dirty="0"/>
              <a:t> </a:t>
            </a:r>
            <a:r>
              <a:rPr lang="en-ID" sz="1600" dirty="0" err="1"/>
              <a:t>masukkan</a:t>
            </a:r>
            <a:r>
              <a:rPr lang="en-ID" sz="1600" dirty="0"/>
              <a:t> </a:t>
            </a:r>
            <a:r>
              <a:rPr lang="en-ID" sz="1600" dirty="0" err="1"/>
              <a:t>kode</a:t>
            </a:r>
            <a:r>
              <a:rPr lang="en-ID" sz="1600" dirty="0"/>
              <a:t> </a:t>
            </a:r>
            <a:r>
              <a:rPr lang="en-ID" sz="1600" dirty="0" err="1"/>
              <a:t>classpath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folder </a:t>
            </a:r>
            <a:r>
              <a:rPr lang="en-ID" sz="1600" b="1" dirty="0" err="1"/>
              <a:t>build.gradle</a:t>
            </a:r>
            <a:endParaRPr lang="en-ID" sz="1600" b="1" dirty="0"/>
          </a:p>
          <a:p>
            <a:pPr marL="38100" indent="0">
              <a:buNone/>
            </a:pPr>
            <a:endParaRPr lang="en-ID" sz="1600" b="1" dirty="0"/>
          </a:p>
          <a:p>
            <a:pPr marL="952500" lvl="2" indent="0"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inherit"/>
              </a:rPr>
              <a:t>buildscript</a:t>
            </a: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 {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// ...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dependencies {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	// ...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	</a:t>
            </a:r>
            <a:r>
              <a:rPr lang="en-US" altLang="en-US" sz="1600" b="1" dirty="0" err="1">
                <a:solidFill>
                  <a:schemeClr val="tx1"/>
                </a:solidFill>
                <a:latin typeface="inherit"/>
              </a:rPr>
              <a:t>classpath</a:t>
            </a:r>
            <a:r>
              <a:rPr lang="en-US" altLang="en-US" sz="1600" b="1" dirty="0">
                <a:solidFill>
                  <a:schemeClr val="tx1"/>
                </a:solidFill>
                <a:latin typeface="inherit"/>
              </a:rPr>
              <a:t> 'com.google.gms:google-services:3.0.0’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}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}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 marL="952500" lvl="2" indent="0"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Setelah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kita</a:t>
            </a:r>
            <a:r>
              <a:rPr lang="en-ID" sz="1600" dirty="0"/>
              <a:t> juga </a:t>
            </a:r>
            <a:r>
              <a:rPr lang="en-ID" sz="1600" dirty="0" err="1"/>
              <a:t>memasukkan</a:t>
            </a:r>
            <a:r>
              <a:rPr lang="en-ID" sz="1600" dirty="0"/>
              <a:t> apply plugin </a:t>
            </a:r>
            <a:r>
              <a:rPr lang="en-ID" sz="1600" dirty="0" err="1"/>
              <a:t>ke</a:t>
            </a:r>
            <a:r>
              <a:rPr lang="en-ID" sz="1600" dirty="0"/>
              <a:t> folder </a:t>
            </a:r>
            <a:r>
              <a:rPr lang="en-ID" sz="1600" b="1" dirty="0"/>
              <a:t>app/</a:t>
            </a:r>
            <a:r>
              <a:rPr lang="en-ID" sz="1600" b="1" dirty="0" err="1"/>
              <a:t>build.gradle</a:t>
            </a:r>
            <a:endParaRPr lang="en-ID" sz="1600" b="1" dirty="0"/>
          </a:p>
          <a:p>
            <a:pPr marL="38100" indent="0">
              <a:buNone/>
            </a:pPr>
            <a:endParaRPr lang="en-ID" sz="1600" b="1" dirty="0"/>
          </a:p>
          <a:p>
            <a:pPr marL="952500" lvl="2" indent="0">
              <a:buNone/>
            </a:pP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apply plugin: '</a:t>
            </a:r>
            <a:r>
              <a:rPr lang="en-US" altLang="en-US" sz="1600" dirty="0" err="1">
                <a:solidFill>
                  <a:schemeClr val="tx1"/>
                </a:solidFill>
                <a:latin typeface="inherit"/>
              </a:rPr>
              <a:t>com.android.application</a:t>
            </a: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'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android {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// ...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}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dependencies {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	// ...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}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// Masukkan di </a:t>
            </a:r>
            <a:r>
              <a:rPr lang="en-US" altLang="en-US" sz="1600" dirty="0" err="1">
                <a:solidFill>
                  <a:schemeClr val="tx1"/>
                </a:solidFill>
                <a:latin typeface="inherit"/>
              </a:rPr>
              <a:t>bagian</a:t>
            </a:r>
            <a:r>
              <a:rPr lang="en-US" altLang="en-US" sz="1600" dirty="0">
                <a:solidFill>
                  <a:schemeClr val="tx1"/>
                </a:solidFill>
                <a:latin typeface="inherit"/>
              </a:rPr>
              <a:t> paling </a:t>
            </a:r>
            <a:r>
              <a:rPr lang="en-US" altLang="en-US" sz="1600" dirty="0" err="1">
                <a:solidFill>
                  <a:schemeClr val="tx1"/>
                </a:solidFill>
                <a:latin typeface="inherit"/>
              </a:rPr>
              <a:t>bawah</a:t>
            </a:r>
            <a:br>
              <a:rPr lang="en-US" altLang="en-US" sz="1600" dirty="0">
                <a:solidFill>
                  <a:schemeClr val="tx1"/>
                </a:solidFill>
                <a:latin typeface="inherit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inherit"/>
              </a:rPr>
              <a:t>apply plugin: '</a:t>
            </a:r>
            <a:r>
              <a:rPr lang="en-US" altLang="en-US" sz="1600" b="1" dirty="0" err="1">
                <a:solidFill>
                  <a:schemeClr val="tx1"/>
                </a:solidFill>
                <a:latin typeface="inherit"/>
              </a:rPr>
              <a:t>com.google.gms.google</a:t>
            </a:r>
            <a:r>
              <a:rPr lang="en-US" altLang="en-US" sz="1600" b="1" dirty="0">
                <a:solidFill>
                  <a:schemeClr val="tx1"/>
                </a:solidFill>
                <a:latin typeface="inherit"/>
              </a:rPr>
              <a:t>-services'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8100" indent="0">
              <a:buNone/>
            </a:pPr>
            <a:endParaRPr lang="en-GB" sz="1600" b="1" dirty="0"/>
          </a:p>
          <a:p>
            <a:pPr marL="38100" indent="0">
              <a:buNone/>
            </a:pPr>
            <a:endParaRPr lang="en-GB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FFB0-196E-4435-A411-F11413104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921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D4226-0100-4DD7-8148-9C64A8B5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63" y="260227"/>
            <a:ext cx="8823212" cy="4736400"/>
          </a:xfrm>
        </p:spPr>
        <p:txBody>
          <a:bodyPr/>
          <a:lstStyle/>
          <a:p>
            <a:pPr marL="38100" indent="0" fontAlgn="t">
              <a:buNone/>
            </a:pP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Dan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terakhir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tinggal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memasukkan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dependencies library firebase yang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gunakan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dan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keseluruhan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kode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di app/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build.gradle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jadi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seperti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ini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  <a:p>
            <a:pPr marL="38100" indent="0" fontAlgn="t">
              <a:buNone/>
            </a:pP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EF2BC-D81C-4385-8901-DB3B2B6BD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FEB4E-7511-4ACC-8F1D-800C4FC8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3" y="1299865"/>
            <a:ext cx="7559898" cy="4258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430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1512-81FE-404D-85E7-FCFE82A3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lanjutan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8FCF-FA19-49F6-920E-102A319950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1B245-A01C-4CD6-B521-ADD154DC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8" y="1831450"/>
            <a:ext cx="6658904" cy="29245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90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426B9-DF4F-4F17-AD8C-E6D6A6AB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41" y="75923"/>
            <a:ext cx="7863934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Jika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mengalami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error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maka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dapat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menginstall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SDK Google Play Services dan Google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Repostory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terlebih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dahulu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(Tools &gt;Android&gt;SDK Manager)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atau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jika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ada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di update..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tapi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kalo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misal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lagi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gak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mau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update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turunkan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saja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versi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firebase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dependecies</a:t>
            </a: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2">
                    <a:lumMod val="25000"/>
                  </a:schemeClr>
                </a:solidFill>
              </a:rPr>
              <a:t>nya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B036-213B-426A-A234-ABA8A1811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7170" name="Picture 2" descr="https://cdn-images-1.medium.com/max/800/1*4KlJ4wfZjbVRDDA1CNxf1Q.png">
            <a:extLst>
              <a:ext uri="{FF2B5EF4-FFF2-40B4-BE49-F238E27FC236}">
                <a16:creationId xmlns:a16="http://schemas.microsoft.com/office/drawing/2014/main" id="{95F12B02-ABBA-4946-AF06-E71B1365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8" y="1320889"/>
            <a:ext cx="762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FIREBASE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22C4-453E-4D79-94F5-A35B3FEED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PROJEK PENGGUNAAN FITUR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85797-8EC1-4C2A-A0CE-AFFB272ED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FIREBASE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FF62B-30CF-4522-A56F-AED5727A8C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0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3C48-C968-4401-BEC0-C412DCBA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7001049" cy="1143000"/>
          </a:xfrm>
        </p:spPr>
        <p:txBody>
          <a:bodyPr/>
          <a:lstStyle/>
          <a:p>
            <a:r>
              <a:rPr lang="en-GB" sz="3000" dirty="0" err="1">
                <a:solidFill>
                  <a:schemeClr val="tx2">
                    <a:lumMod val="25000"/>
                  </a:schemeClr>
                </a:solidFill>
              </a:rPr>
              <a:t>Membuat</a:t>
            </a:r>
            <a:r>
              <a:rPr lang="en-GB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tx2">
                    <a:lumMod val="25000"/>
                  </a:schemeClr>
                </a:solidFill>
              </a:rPr>
              <a:t>contoh</a:t>
            </a:r>
            <a:r>
              <a:rPr lang="en-GB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GB" sz="3000" dirty="0">
                <a:solidFill>
                  <a:schemeClr val="tx2">
                    <a:lumMod val="25000"/>
                  </a:schemeClr>
                </a:solidFill>
              </a:rPr>
              <a:t> chat </a:t>
            </a:r>
            <a:r>
              <a:rPr lang="en-GB" sz="30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GB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tx2">
                    <a:lumMod val="25000"/>
                  </a:schemeClr>
                </a:solidFill>
              </a:rPr>
              <a:t>realtime</a:t>
            </a:r>
            <a:r>
              <a:rPr lang="en-GB" sz="3000" dirty="0">
                <a:solidFill>
                  <a:schemeClr val="tx2">
                    <a:lumMod val="25000"/>
                  </a:schemeClr>
                </a:solidFill>
              </a:rPr>
              <a:t> database</a:t>
            </a:r>
            <a:endParaRPr lang="en-ID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AAF3-BE0B-411E-8CC6-C321F73F3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Buat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New Project Pada Android Studio</a:t>
            </a:r>
          </a:p>
          <a:p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Jika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buat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project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baru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akan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sambungkan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projectnya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firebase. </a:t>
            </a:r>
          </a:p>
          <a:p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Caranya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seperti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pada slide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mendaftarkan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SHA-1 project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firebase</a:t>
            </a:r>
          </a:p>
          <a:p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Ambil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file .json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nya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“google-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services.json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”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lalu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copykan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> project-app pada android studio</a:t>
            </a:r>
            <a:endParaRPr lang="en-ID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F0830-7256-4F85-B190-DCAE36FF27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639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6A2E-F80A-43B4-9658-FADAEFA8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-38992"/>
            <a:ext cx="7284385" cy="1143000"/>
          </a:xfrm>
        </p:spPr>
        <p:txBody>
          <a:bodyPr/>
          <a:lstStyle/>
          <a:p>
            <a:r>
              <a:rPr lang="en-GB" sz="2500" dirty="0" err="1"/>
              <a:t>Menambah</a:t>
            </a:r>
            <a:r>
              <a:rPr lang="en-GB" sz="2500" dirty="0"/>
              <a:t> </a:t>
            </a:r>
            <a:r>
              <a:rPr lang="en-GB" sz="2500" dirty="0" err="1"/>
              <a:t>konfigurasi</a:t>
            </a:r>
            <a:r>
              <a:rPr lang="en-GB" sz="2500" dirty="0"/>
              <a:t> firebase pada build </a:t>
            </a:r>
            <a:r>
              <a:rPr lang="en-GB" sz="2500" dirty="0" err="1"/>
              <a:t>gradle</a:t>
            </a:r>
            <a:r>
              <a:rPr lang="en-GB" sz="2500" dirty="0"/>
              <a:t> di project</a:t>
            </a:r>
            <a:endParaRPr lang="en-ID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6E338-D689-4DAA-BCED-58FB8DAF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303" y="1016970"/>
            <a:ext cx="6462600" cy="531609"/>
          </a:xfrm>
        </p:spPr>
        <p:txBody>
          <a:bodyPr/>
          <a:lstStyle/>
          <a:p>
            <a:r>
              <a:rPr lang="en-GB" sz="1300" dirty="0">
                <a:solidFill>
                  <a:schemeClr val="tx2">
                    <a:lumMod val="25000"/>
                  </a:schemeClr>
                </a:solidFill>
              </a:rPr>
              <a:t>Project-&gt;app-&gt;</a:t>
            </a:r>
            <a:r>
              <a:rPr lang="en-GB" sz="1300" dirty="0" err="1">
                <a:solidFill>
                  <a:schemeClr val="tx2">
                    <a:lumMod val="25000"/>
                  </a:schemeClr>
                </a:solidFill>
              </a:rPr>
              <a:t>build.gradle</a:t>
            </a:r>
            <a:endParaRPr lang="en-ID" sz="13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A8F1D-70CD-4D32-9F65-CFCA62B2B7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A037F-7E6F-4BF3-A379-EFDB2BCD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8"/>
          <a:stretch/>
        </p:blipFill>
        <p:spPr>
          <a:xfrm>
            <a:off x="1554150" y="1459196"/>
            <a:ext cx="5963482" cy="27432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BF207A-5793-4B03-B209-5A4F7D8A775F}"/>
              </a:ext>
            </a:extLst>
          </p:cNvPr>
          <p:cNvSpPr txBox="1">
            <a:spLocks/>
          </p:cNvSpPr>
          <p:nvPr/>
        </p:nvSpPr>
        <p:spPr>
          <a:xfrm>
            <a:off x="893699" y="4291780"/>
            <a:ext cx="6462600" cy="53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300" dirty="0">
                <a:solidFill>
                  <a:schemeClr val="tx2">
                    <a:lumMod val="25000"/>
                  </a:schemeClr>
                </a:solidFill>
              </a:rPr>
              <a:t>Project-&gt;</a:t>
            </a:r>
            <a:r>
              <a:rPr lang="en-GB" sz="1300" dirty="0" err="1">
                <a:solidFill>
                  <a:schemeClr val="tx2">
                    <a:lumMod val="25000"/>
                  </a:schemeClr>
                </a:solidFill>
              </a:rPr>
              <a:t>build.gradle</a:t>
            </a:r>
            <a:endParaRPr lang="en-ID" sz="13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81AFD-47F4-4631-A4C7-64AFB16B9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46" r="11932" b="7615"/>
          <a:stretch/>
        </p:blipFill>
        <p:spPr>
          <a:xfrm>
            <a:off x="1521068" y="4677598"/>
            <a:ext cx="5317613" cy="20065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58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3C57-694A-422E-AC93-1530CAE1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Buat</a:t>
            </a:r>
            <a:r>
              <a:rPr lang="en-GB" dirty="0"/>
              <a:t> layout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C5FC9-D2E7-4B97-9DD4-344F20DCD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417650"/>
            <a:ext cx="6462600" cy="667051"/>
          </a:xfrm>
        </p:spPr>
        <p:txBody>
          <a:bodyPr/>
          <a:lstStyle/>
          <a:p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Activity_main.xml</a:t>
            </a:r>
          </a:p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awal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0AC-3F58-4975-8F84-57EEF739C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F8910-21A6-4300-BEA1-C18E7804C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0" t="5092" r="18904" b="4793"/>
          <a:stretch/>
        </p:blipFill>
        <p:spPr>
          <a:xfrm>
            <a:off x="2701884" y="2279898"/>
            <a:ext cx="2846231" cy="4187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64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548D-49AE-49D8-B3BE-E2798DFD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5491" y="922164"/>
            <a:ext cx="2927416" cy="628415"/>
          </a:xfrm>
        </p:spPr>
        <p:txBody>
          <a:bodyPr/>
          <a:lstStyle/>
          <a:p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activity_dashboard.xml</a:t>
            </a:r>
          </a:p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login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EAC93-6EA4-4B40-BE37-EDF6571634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E8C91-5C70-4DF1-BD4F-92C405F15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2" t="9098" r="24261" b="5649"/>
          <a:stretch/>
        </p:blipFill>
        <p:spPr>
          <a:xfrm>
            <a:off x="5795491" y="2021983"/>
            <a:ext cx="2588655" cy="3979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5CF346-0805-4C5D-8D40-2FA1EDF46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5" t="9087" r="19444" b="6006"/>
          <a:stretch/>
        </p:blipFill>
        <p:spPr>
          <a:xfrm>
            <a:off x="369000" y="1918953"/>
            <a:ext cx="2588655" cy="397957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3411C0-F8CF-4A54-9611-FBBBE3F40D03}"/>
              </a:ext>
            </a:extLst>
          </p:cNvPr>
          <p:cNvSpPr txBox="1">
            <a:spLocks/>
          </p:cNvSpPr>
          <p:nvPr/>
        </p:nvSpPr>
        <p:spPr>
          <a:xfrm>
            <a:off x="421090" y="607957"/>
            <a:ext cx="3519845" cy="62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activity_register.xml</a:t>
            </a:r>
          </a:p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belum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punya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,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mendaftar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dahulu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04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E6702-8E82-47AB-B06E-133BA01779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92F0C-81DD-4745-875E-7817CC668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8" t="5937" r="18820" b="6819"/>
          <a:stretch/>
        </p:blipFill>
        <p:spPr>
          <a:xfrm>
            <a:off x="494345" y="1831450"/>
            <a:ext cx="2640169" cy="4105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26871-EA7C-4ED3-8C55-614D9B892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0" t="6955" r="24727" b="6438"/>
          <a:stretch/>
        </p:blipFill>
        <p:spPr>
          <a:xfrm>
            <a:off x="5512158" y="1831450"/>
            <a:ext cx="2757570" cy="422427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67E3A5-EA07-413B-B1A0-274D2C500F94}"/>
              </a:ext>
            </a:extLst>
          </p:cNvPr>
          <p:cNvSpPr txBox="1">
            <a:spLocks/>
          </p:cNvSpPr>
          <p:nvPr/>
        </p:nvSpPr>
        <p:spPr>
          <a:xfrm>
            <a:off x="421090" y="607957"/>
            <a:ext cx="3519845" cy="62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600" dirty="0"/>
              <a:t>chat_row.xml</a:t>
            </a:r>
          </a:p>
          <a:p>
            <a:pPr marL="38100" indent="0">
              <a:buNone/>
            </a:pPr>
            <a:r>
              <a:rPr lang="en-GB" sz="1600" dirty="0"/>
              <a:t>List </a:t>
            </a:r>
            <a:r>
              <a:rPr lang="en-GB" sz="1600" dirty="0" err="1"/>
              <a:t>akun</a:t>
            </a:r>
            <a:r>
              <a:rPr lang="en-GB" sz="1600" dirty="0"/>
              <a:t> yang </a:t>
            </a:r>
            <a:r>
              <a:rPr lang="en-GB" sz="1600" dirty="0" err="1"/>
              <a:t>sudah</a:t>
            </a:r>
            <a:r>
              <a:rPr lang="en-GB" sz="1600" dirty="0"/>
              <a:t> </a:t>
            </a:r>
            <a:r>
              <a:rPr lang="en-GB" sz="1600" dirty="0" err="1"/>
              <a:t>terdaftar</a:t>
            </a:r>
            <a:endParaRPr lang="en-ID" sz="1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B2C205-C7EC-4E37-B40C-8D77A5789EE2}"/>
              </a:ext>
            </a:extLst>
          </p:cNvPr>
          <p:cNvSpPr txBox="1">
            <a:spLocks/>
          </p:cNvSpPr>
          <p:nvPr/>
        </p:nvSpPr>
        <p:spPr>
          <a:xfrm>
            <a:off x="5390189" y="607956"/>
            <a:ext cx="3519845" cy="62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600" dirty="0"/>
              <a:t>activity_chat.xml</a:t>
            </a:r>
          </a:p>
          <a:p>
            <a:pPr marL="38100" indent="0">
              <a:buNone/>
            </a:pPr>
            <a:r>
              <a:rPr lang="en-GB" sz="1600" dirty="0" err="1"/>
              <a:t>Tampilan</a:t>
            </a:r>
            <a:r>
              <a:rPr lang="en-GB" sz="1600" dirty="0"/>
              <a:t> </a:t>
            </a:r>
            <a:r>
              <a:rPr lang="en-GB" sz="1600" dirty="0" err="1"/>
              <a:t>chattingnya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075095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CB95-C547-4D77-9D3C-942E36B3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6872261" cy="1143000"/>
          </a:xfrm>
        </p:spPr>
        <p:txBody>
          <a:bodyPr/>
          <a:lstStyle/>
          <a:p>
            <a:r>
              <a:rPr lang="en-GB" dirty="0"/>
              <a:t>Pada file AndroidManifest.xml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11CC-38ED-46AF-A810-6C9B208FF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2A439-F338-4BFE-A42F-AC465011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3" y="1458185"/>
            <a:ext cx="5906324" cy="51251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3332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F8EB-EF22-497B-B034-93093587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 pada MainActivity.java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C5BFC-70C1-497F-967A-A9270DF12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FEE81-D400-47BB-8BFD-77380B39E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7F5CE-C9EC-47F6-AE1F-170D88FA3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0" y="1459629"/>
            <a:ext cx="6447174" cy="49045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729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A35F-DB32-4734-9587-DCC76988A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5D1BE-B7CB-450F-9BCE-7312FE90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10" y="161396"/>
            <a:ext cx="6004300" cy="40100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BBF20-04EA-49CE-A748-D11A2A27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0" y="4139915"/>
            <a:ext cx="6843890" cy="24332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679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8697-672F-41A5-A517-F16281DF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Buat</a:t>
            </a:r>
            <a:r>
              <a:rPr lang="en-GB" dirty="0"/>
              <a:t> class Bantuan.java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73D9-410A-498A-B425-51594F5B3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Berfungsi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mempermudah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saat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penggunaan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memanggil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toast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CE33C-E50F-40C0-88B9-BEA078EE6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F9F0A-6991-4A4A-AF32-DC560E016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24"/>
          <a:stretch/>
        </p:blipFill>
        <p:spPr>
          <a:xfrm>
            <a:off x="893700" y="2733474"/>
            <a:ext cx="6462600" cy="22653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58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120462" y="2882400"/>
            <a:ext cx="6941713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Firebase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BaaS (Backend as a Service) yang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saat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ini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dimiliki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oleh Google. Firebase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ini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merupakan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solusi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ditawarkan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oleh Google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mempermudah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pekerjaan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Mobile Apps Developer.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adanya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Firebase, apps developer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fokus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mengembangkan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tanpa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harus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memberikan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effort yang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besar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500" dirty="0" err="1">
                <a:solidFill>
                  <a:schemeClr val="tx2">
                    <a:lumMod val="25000"/>
                  </a:schemeClr>
                </a:solidFill>
              </a:rPr>
              <a:t>urusan</a:t>
            </a:r>
            <a:r>
              <a:rPr lang="en-ID" sz="2500" dirty="0">
                <a:solidFill>
                  <a:schemeClr val="tx2">
                    <a:lumMod val="25000"/>
                  </a:schemeClr>
                </a:solidFill>
              </a:rPr>
              <a:t> backend.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5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6E5C-D80D-4C1C-8A35-0C35AE0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00" y="-150353"/>
            <a:ext cx="6462600" cy="1143000"/>
          </a:xfrm>
        </p:spPr>
        <p:txBody>
          <a:bodyPr/>
          <a:lstStyle/>
          <a:p>
            <a:r>
              <a:rPr lang="en-GB" sz="2500" dirty="0" err="1"/>
              <a:t>Buat</a:t>
            </a:r>
            <a:r>
              <a:rPr lang="en-GB" sz="2500" dirty="0"/>
              <a:t> file ChatActivity.java</a:t>
            </a:r>
            <a:endParaRPr lang="en-ID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5185D-B03A-4FE6-9003-7E576E6191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963E7-0323-49EB-A8C6-5F42F6F4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9" y="1134315"/>
            <a:ext cx="7538733" cy="4983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63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664B-6088-4AFE-A4ED-9F33A5F15D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3991C-236F-4575-A212-ECAC01D8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0" y="860135"/>
            <a:ext cx="6924646" cy="51377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7E291-F08D-4B89-BC9D-0EF6D5E0F103}"/>
              </a:ext>
            </a:extLst>
          </p:cNvPr>
          <p:cNvSpPr txBox="1"/>
          <p:nvPr/>
        </p:nvSpPr>
        <p:spPr>
          <a:xfrm>
            <a:off x="442070" y="36060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68704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CC2AD-2F0C-4466-8D60-EB6C1E24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04F4E-94F0-4409-8F93-1411CF7C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8" y="676328"/>
            <a:ext cx="7925478" cy="5505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8E18A-9F28-499B-AFA0-45F7F82EF8D7}"/>
              </a:ext>
            </a:extLst>
          </p:cNvPr>
          <p:cNvSpPr txBox="1"/>
          <p:nvPr/>
        </p:nvSpPr>
        <p:spPr>
          <a:xfrm>
            <a:off x="439668" y="27045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4704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9BC0-4C73-426B-B2B6-2E54318F2D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70C70-2CF0-4B93-84C9-F2C398C7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4" y="934067"/>
            <a:ext cx="6750993" cy="498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3D6BB-3035-4231-8A4B-0776249D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880"/>
          <a:stretch/>
        </p:blipFill>
        <p:spPr>
          <a:xfrm>
            <a:off x="602844" y="5981578"/>
            <a:ext cx="4963218" cy="50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38DBF-178A-4D28-8032-221412243AAB}"/>
              </a:ext>
            </a:extLst>
          </p:cNvPr>
          <p:cNvSpPr txBox="1"/>
          <p:nvPr/>
        </p:nvSpPr>
        <p:spPr>
          <a:xfrm>
            <a:off x="602844" y="562205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7218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7325-8643-4838-80B8-E0B583E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223161"/>
            <a:ext cx="6462600" cy="733977"/>
          </a:xfrm>
        </p:spPr>
        <p:txBody>
          <a:bodyPr/>
          <a:lstStyle/>
          <a:p>
            <a:r>
              <a:rPr lang="en-GB" sz="2500" dirty="0" err="1"/>
              <a:t>Buat</a:t>
            </a:r>
            <a:r>
              <a:rPr lang="en-GB" sz="2500" dirty="0"/>
              <a:t> file ChatAdapter.java</a:t>
            </a:r>
            <a:endParaRPr lang="en-ID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AAE9C-0569-4F8A-B57E-3BE9958D9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DA5AE-13EF-430E-8533-D033B5500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501A3-B980-403C-9D53-CEB3B441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5" y="1098806"/>
            <a:ext cx="7230484" cy="42868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4122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F311-A77B-4906-88F3-C5BE2D9C8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6E457-962C-41C5-9784-17FB8EC5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73" y="875943"/>
            <a:ext cx="7544853" cy="51061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64178-3C00-413E-9CEC-4CC597F53283}"/>
              </a:ext>
            </a:extLst>
          </p:cNvPr>
          <p:cNvSpPr txBox="1"/>
          <p:nvPr/>
        </p:nvSpPr>
        <p:spPr>
          <a:xfrm>
            <a:off x="799573" y="41212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1139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0E1-8CBB-4EC2-A492-EB27CE0E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74" y="0"/>
            <a:ext cx="6462600" cy="1143000"/>
          </a:xfrm>
        </p:spPr>
        <p:txBody>
          <a:bodyPr/>
          <a:lstStyle/>
          <a:p>
            <a:r>
              <a:rPr lang="en-GB" sz="2500" dirty="0" err="1"/>
              <a:t>Buat</a:t>
            </a:r>
            <a:r>
              <a:rPr lang="en-GB" sz="2500" dirty="0"/>
              <a:t> class activity DashboardActivity.java</a:t>
            </a:r>
            <a:endParaRPr lang="en-ID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6144-FDAF-4E82-915D-A88B487018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38FE9-6150-4EEE-8374-D4227CFC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43" y="1143000"/>
            <a:ext cx="7024533" cy="53138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412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CB2D1-31C9-46A7-A4B7-2904A444CB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63583-0454-4428-B918-73E2C22B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7" y="743643"/>
            <a:ext cx="6792273" cy="56205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E045D-7E6A-4159-B474-54511C0B9D00}"/>
              </a:ext>
            </a:extLst>
          </p:cNvPr>
          <p:cNvSpPr txBox="1"/>
          <p:nvPr/>
        </p:nvSpPr>
        <p:spPr>
          <a:xfrm>
            <a:off x="720557" y="33993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6064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8D9FD-900A-4758-A839-D94D9E51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7" y="496495"/>
            <a:ext cx="6129553" cy="45832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D96F3-F714-452D-A3A7-BE42ACD57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8" y="5119920"/>
            <a:ext cx="5898494" cy="1608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2A330-F0F1-449C-A741-10D36B79C7CD}"/>
              </a:ext>
            </a:extLst>
          </p:cNvPr>
          <p:cNvSpPr txBox="1"/>
          <p:nvPr/>
        </p:nvSpPr>
        <p:spPr>
          <a:xfrm>
            <a:off x="366722" y="18871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945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E52D-A7E3-457F-89FA-DF4419BA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-188989"/>
            <a:ext cx="6462600" cy="1143000"/>
          </a:xfrm>
        </p:spPr>
        <p:txBody>
          <a:bodyPr/>
          <a:lstStyle/>
          <a:p>
            <a:r>
              <a:rPr lang="en-GB" sz="2500" dirty="0" err="1"/>
              <a:t>Membuat</a:t>
            </a:r>
            <a:r>
              <a:rPr lang="en-GB" sz="2500" dirty="0"/>
              <a:t> RegisterActivity.java</a:t>
            </a:r>
            <a:endParaRPr lang="en-ID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8AEE7-10C0-4161-B2D8-6C22B087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996218"/>
            <a:ext cx="6462600" cy="615536"/>
          </a:xfrm>
        </p:spPr>
        <p:txBody>
          <a:bodyPr/>
          <a:lstStyle/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Berfungsi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memproses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pendaftaran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agar bias login pada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D8ED-31F3-4553-8C7A-754D5CE0A8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12214-3CC4-49CD-B730-3F240ED9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62" y="1828828"/>
            <a:ext cx="6093628" cy="47026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44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B8D8-494D-43A6-8325-ABC5A2BA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SEJARAH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4880F-17E5-488D-8F5F-9B83CEAE9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Firebase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pertama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kali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didirikan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pada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tahun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2011 oleh Andrew Lee dan James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Tamplin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Produk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pertama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kali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dikembangkan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Realtime Database, di mana developer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dapat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menyimpan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dan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melakukan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sinkronasi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data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banyak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user.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Kemudian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berkembang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menjadi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layanan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penyedia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pengembangan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. Pada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Oktober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2014,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perusahaan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tersebut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diakusisi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oleh Google.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Berbagai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fitur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terus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dikembangkan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hingga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lumMod val="25000"/>
                  </a:schemeClr>
                </a:solidFill>
              </a:rPr>
              <a:t>diperkenalkan</a:t>
            </a:r>
            <a:r>
              <a:rPr lang="en-ID" sz="2000" dirty="0">
                <a:solidFill>
                  <a:schemeClr val="tx2">
                    <a:lumMod val="25000"/>
                  </a:schemeClr>
                </a:solidFill>
              </a:rPr>
              <a:t> pada Mei 2016 di Google I/O.</a:t>
            </a:r>
          </a:p>
          <a:p>
            <a:endParaRPr lang="en-ID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EDD5B-B945-4EAC-9A44-380609252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6900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590CE-7E94-4267-8A6A-1AF0E49AF4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48006-CF68-4E91-9A35-EB48335AD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3" y="783956"/>
            <a:ext cx="6388079" cy="41486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FC1D8-0BC9-459D-86B1-3DBA3218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3" y="4932608"/>
            <a:ext cx="6388079" cy="16405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1FC7A-EB85-4E07-9ECA-7135F5E1B74A}"/>
              </a:ext>
            </a:extLst>
          </p:cNvPr>
          <p:cNvSpPr txBox="1"/>
          <p:nvPr/>
        </p:nvSpPr>
        <p:spPr>
          <a:xfrm>
            <a:off x="694863" y="28487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Lanjutan</a:t>
            </a:r>
            <a:r>
              <a:rPr lang="en-GB" dirty="0"/>
              <a:t> 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63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AC6D-9CBA-4ECF-B3B5-04E1F78B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7966965" cy="1143000"/>
          </a:xfrm>
        </p:spPr>
        <p:txBody>
          <a:bodyPr/>
          <a:lstStyle/>
          <a:p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project </a:t>
            </a:r>
            <a:r>
              <a:rPr lang="en-GB" dirty="0" err="1"/>
              <a:t>diandroid</a:t>
            </a:r>
            <a:r>
              <a:rPr lang="en-GB" dirty="0"/>
              <a:t> studio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selesai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101C7-8C5E-419E-A8CF-72C2E0A1C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Setelah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itu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masuk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firebasenya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di console. firebase google.com</a:t>
            </a:r>
          </a:p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Nyalakan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databasenya</a:t>
            </a:r>
            <a:endParaRPr lang="en-GB" sz="1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Lalu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pada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pilih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menu Authentication pada Dashboard</a:t>
            </a:r>
          </a:p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Lalu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pilih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menu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Metode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Login</a:t>
            </a:r>
          </a:p>
          <a:p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Aktifkan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email,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karena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mendaftarkan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email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25A30-3C8C-433A-B204-361F1E5E3F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BC661-DA4D-4346-835D-42555774D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t="1" r="1205" b="23297"/>
          <a:stretch/>
        </p:blipFill>
        <p:spPr>
          <a:xfrm>
            <a:off x="244699" y="3865007"/>
            <a:ext cx="8615965" cy="26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0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E463-BC5B-4F05-AA03-9E21FCA6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284873"/>
            <a:ext cx="6462600" cy="606281"/>
          </a:xfrm>
        </p:spPr>
        <p:txBody>
          <a:bodyPr/>
          <a:lstStyle/>
          <a:p>
            <a:r>
              <a:rPr lang="en-GB" sz="2500" dirty="0"/>
              <a:t>Output</a:t>
            </a:r>
            <a:endParaRPr lang="en-ID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D08B-3717-4CE9-91A6-8D6BD4D53E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28076-C6CB-4D15-9267-636E6553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81" y="1036368"/>
            <a:ext cx="2667372" cy="5163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DE050-5C97-4C2C-9FA1-4AF3C96D9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39" y="1079236"/>
            <a:ext cx="2534004" cy="507753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7E25FA-F081-4875-BD90-5CAAF26BEA64}"/>
              </a:ext>
            </a:extLst>
          </p:cNvPr>
          <p:cNvCxnSpPr>
            <a:cxnSpLocks/>
          </p:cNvCxnSpPr>
          <p:nvPr/>
        </p:nvCxnSpPr>
        <p:spPr>
          <a:xfrm>
            <a:off x="3554569" y="3618003"/>
            <a:ext cx="2524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A2C626-3B47-4CD8-ADB2-FDE489B6B5CC}"/>
              </a:ext>
            </a:extLst>
          </p:cNvPr>
          <p:cNvSpPr txBox="1">
            <a:spLocks/>
          </p:cNvSpPr>
          <p:nvPr/>
        </p:nvSpPr>
        <p:spPr>
          <a:xfrm>
            <a:off x="3728372" y="2113423"/>
            <a:ext cx="2086377" cy="150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1400" dirty="0" err="1">
                <a:solidFill>
                  <a:schemeClr val="tx2">
                    <a:lumMod val="25000"/>
                  </a:schemeClr>
                </a:solidFill>
              </a:rPr>
              <a:t>Ketika</a:t>
            </a:r>
            <a:r>
              <a:rPr lang="en-GB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25000"/>
                  </a:schemeClr>
                </a:solidFill>
              </a:rPr>
              <a:t>belum</a:t>
            </a:r>
            <a:r>
              <a:rPr lang="en-GB" sz="1400" dirty="0">
                <a:solidFill>
                  <a:schemeClr val="tx2">
                    <a:lumMod val="25000"/>
                  </a:schemeClr>
                </a:solidFill>
              </a:rPr>
              <a:t> punya </a:t>
            </a:r>
            <a:r>
              <a:rPr lang="en-GB" sz="14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25000"/>
                  </a:schemeClr>
                </a:solidFill>
              </a:rPr>
              <a:t>maka</a:t>
            </a:r>
            <a:r>
              <a:rPr lang="en-GB" sz="1400" dirty="0">
                <a:solidFill>
                  <a:schemeClr val="tx2">
                    <a:lumMod val="25000"/>
                  </a:schemeClr>
                </a:solidFill>
              </a:rPr>
              <a:t> register </a:t>
            </a:r>
            <a:r>
              <a:rPr lang="en-GB" sz="1400" dirty="0" err="1">
                <a:solidFill>
                  <a:schemeClr val="tx2">
                    <a:lumMod val="25000"/>
                  </a:schemeClr>
                </a:solidFill>
              </a:rPr>
              <a:t>dahulu</a:t>
            </a:r>
            <a:endParaRPr lang="en-ID" sz="1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18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FF2D5-CBD5-4A52-9B07-AF219A8B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02" y="212709"/>
            <a:ext cx="6462600" cy="589778"/>
          </a:xfrm>
        </p:spPr>
        <p:txBody>
          <a:bodyPr/>
          <a:lstStyle/>
          <a:p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Sudah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terdaftar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login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kembali</a:t>
            </a:r>
            <a:endParaRPr lang="en-ID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4F8FD-C7D5-465F-9097-0ED3A9938C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91326-A12A-40EB-B188-2EF22556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2" y="1914752"/>
            <a:ext cx="2486372" cy="465837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D268A8-61A9-41BE-8925-0E241BDF124B}"/>
              </a:ext>
            </a:extLst>
          </p:cNvPr>
          <p:cNvSpPr txBox="1">
            <a:spLocks/>
          </p:cNvSpPr>
          <p:nvPr/>
        </p:nvSpPr>
        <p:spPr>
          <a:xfrm>
            <a:off x="559223" y="802487"/>
            <a:ext cx="2946350" cy="58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Masuk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dashboard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menampilkan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list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terdaftar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80C79-652F-480F-BC56-6141ECC7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28" y="1667067"/>
            <a:ext cx="2543530" cy="49060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DDF4FB-4D74-41C8-B9BA-409819F87035}"/>
              </a:ext>
            </a:extLst>
          </p:cNvPr>
          <p:cNvCxnSpPr/>
          <p:nvPr/>
        </p:nvCxnSpPr>
        <p:spPr>
          <a:xfrm>
            <a:off x="3284113" y="4031087"/>
            <a:ext cx="2588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68F3CC-4BE2-4F96-A59F-6EFFB726C97B}"/>
              </a:ext>
            </a:extLst>
          </p:cNvPr>
          <p:cNvSpPr txBox="1">
            <a:spLocks/>
          </p:cNvSpPr>
          <p:nvPr/>
        </p:nvSpPr>
        <p:spPr>
          <a:xfrm>
            <a:off x="3386394" y="3264796"/>
            <a:ext cx="2486372" cy="153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Contoh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chat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salah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satu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3A98E8-756A-47B5-829D-ECA3C66E08BA}"/>
              </a:ext>
            </a:extLst>
          </p:cNvPr>
          <p:cNvSpPr txBox="1">
            <a:spLocks/>
          </p:cNvSpPr>
          <p:nvPr/>
        </p:nvSpPr>
        <p:spPr>
          <a:xfrm>
            <a:off x="5994203" y="900776"/>
            <a:ext cx="2486372" cy="153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Chat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07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A0611-7A94-4715-959F-0351CAB9E0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1DBD1-80CA-4C9C-BFF9-56DF4ECF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3" y="924643"/>
            <a:ext cx="8869013" cy="54395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1E30D0-28D5-41F6-B92E-5B0A970C5B00}"/>
              </a:ext>
            </a:extLst>
          </p:cNvPr>
          <p:cNvSpPr txBox="1">
            <a:spLocks/>
          </p:cNvSpPr>
          <p:nvPr/>
        </p:nvSpPr>
        <p:spPr>
          <a:xfrm>
            <a:off x="420118" y="158352"/>
            <a:ext cx="7925391" cy="153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8100" indent="0">
              <a:buNone/>
            </a:pP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Inilah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tampilan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Realtime Database pada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firebasenya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Menampilkan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–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akun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sudah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terdaftar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Beserta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5000"/>
                  </a:schemeClr>
                </a:solidFill>
              </a:rPr>
              <a:t>Chatnya</a:t>
            </a:r>
            <a:endParaRPr lang="en-ID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70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0E5E-44C2-4AFA-8372-AFA21789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C6F0-F219-4E86-8CFF-7AA9B4670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883" y="1831450"/>
            <a:ext cx="8591392" cy="47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https://www.muhaaz.com/2017/02/apa-itu-firebase-manfaatkan-alat-dan-infrakstuktur-dari-google-untuk-developer-kelebihan-kekurangan/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https://alpukoding.blogspot.com/2018/07/cara-membuat-akun-firebase.html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https://medium.com/@namakulinux/belajar-menyambungkan-aplikasi-android-ke-firebase-7d4ebf8fc6c9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https://medium.com/@ahmadariffaizin/cara-gampang-mendapatkan-sha1-key-di-android-studio-311e6950af91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/>
              <a:t>https://coolnetkid.wordpress.com/2016/09/08/android-apa-itu-firebase/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696E0-2D8A-4215-B36E-A1C33894F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9901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ctrTitle" idx="4294967295"/>
          </p:nvPr>
        </p:nvSpPr>
        <p:spPr>
          <a:xfrm>
            <a:off x="890267" y="1908282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ECEFD"/>
                </a:solidFill>
              </a:rPr>
              <a:t>Thanks!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890267" y="3279107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</a:rPr>
              <a:t>Any questions?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54817" y="7304334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19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4297-34EC-4B1F-8289-B8BAFBF5C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Fitur</a:t>
            </a:r>
            <a:r>
              <a:rPr lang="en-GB" dirty="0"/>
              <a:t> - </a:t>
            </a:r>
            <a:r>
              <a:rPr lang="en-GB" dirty="0" err="1"/>
              <a:t>Fitur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1155-914F-404B-9842-87B472A49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FIREBASE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AEF54-B20B-4F9B-B65D-2883AB3397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4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C0FA5-11C9-4AC2-82CB-E2EA5139C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216" y="290150"/>
            <a:ext cx="6846502" cy="4736400"/>
          </a:xfrm>
        </p:spPr>
        <p:txBody>
          <a:bodyPr/>
          <a:lstStyle/>
          <a:p>
            <a:pPr marL="38100" indent="0">
              <a:buNone/>
            </a:pP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1. Firebase Analytics.</a:t>
            </a: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2. Firebase Cloud Messaging dan Notifications.</a:t>
            </a: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3. Firebase Authentication.</a:t>
            </a: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4. Firebase Remote Config.</a:t>
            </a: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5. Firebase Real Time Database.</a:t>
            </a:r>
            <a:br>
              <a:rPr lang="en-ID" sz="1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6. Firebase Crash Reporting.</a:t>
            </a:r>
          </a:p>
          <a:p>
            <a:pPr marL="38100" indent="0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F52A7-E68D-4B85-A7BE-848BF52D35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 descr="fitur firebase">
            <a:extLst>
              <a:ext uri="{FF2B5EF4-FFF2-40B4-BE49-F238E27FC236}">
                <a16:creationId xmlns:a16="http://schemas.microsoft.com/office/drawing/2014/main" id="{816D76DC-1ACD-42EB-9355-F0189BA5D3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81" y="2368174"/>
            <a:ext cx="7129837" cy="38523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64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5E18-6A77-46E8-96A4-ED53B171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FITUR ANALYTICS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8C3E-3CA3-4C68-AA59-A84C65DC3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831450"/>
            <a:ext cx="7464689" cy="4736400"/>
          </a:xfrm>
        </p:spPr>
        <p:txBody>
          <a:bodyPr/>
          <a:lstStyle/>
          <a:p>
            <a:pPr algn="just" fontAlgn="base"/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Sebenarnya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Analytics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jauh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berbeda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Analytics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Google Analytics.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Hanya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saja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menyediakan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dashboard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dirasa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sederhana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dibandingkan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dashboard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Google Analytics.</a:t>
            </a:r>
          </a:p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menawarkan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fitur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Analytics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keperluan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koleksi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 dan reporting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Android / iOS.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Koleksi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data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pun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bervariasi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Beberapa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contohnya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membuat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report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pengguna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di negara Indonesia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saja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negara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Jepang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saja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dll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38100" indent="0" algn="just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58CF9-41E7-4F22-B6AE-8CD4FABA68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490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57-0C89-4E17-9149-3981CBCC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274650"/>
            <a:ext cx="7586875" cy="1143000"/>
          </a:xfrm>
        </p:spPr>
        <p:txBody>
          <a:bodyPr/>
          <a:lstStyle/>
          <a:p>
            <a:r>
              <a:rPr lang="en-ID" dirty="0"/>
              <a:t>FIREBASE CLOUD MESSAGING DAN NOTIFICATIONS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0257-48F8-4BA1-83CB-260F13A2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831450"/>
            <a:ext cx="7586874" cy="4736400"/>
          </a:xfrm>
        </p:spPr>
        <p:txBody>
          <a:bodyPr/>
          <a:lstStyle/>
          <a:p>
            <a:pPr algn="just" fontAlgn="base"/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Firebase Cloud Messaging / FCM,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layanan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Firebase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menggantikan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Google Cloud Messaging (GCM).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Pihak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Google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menyarankan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masih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menggunakan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GCM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segera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migrasi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ke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FCM.</a:t>
            </a:r>
          </a:p>
          <a:p>
            <a:pPr algn="just" fontAlgn="base"/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Fitur-fitur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oleh GCM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sebenarnya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terlalu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jauh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berbeda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GCM.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FCM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kita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memberikan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push notification dan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membuat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komunikasi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dua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arah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antara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device.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Teknologi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terbagi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menjadi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2">
                    <a:lumMod val="25000"/>
                  </a:schemeClr>
                </a:solidFill>
              </a:rPr>
              <a:t>dua</a:t>
            </a:r>
            <a:r>
              <a:rPr lang="en-ID" sz="1800" dirty="0">
                <a:solidFill>
                  <a:schemeClr val="tx2">
                    <a:lumMod val="25000"/>
                  </a:schemeClr>
                </a:solidFill>
              </a:rPr>
              <a:t> :</a:t>
            </a:r>
          </a:p>
          <a:p>
            <a:pPr marL="38100" indent="0" algn="just" fontAlgn="base">
              <a:buNone/>
            </a:pPr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XMPP (Extensible Messaging and Presence Protocol)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tx2">
                    <a:lumMod val="25000"/>
                  </a:schemeClr>
                </a:solidFill>
              </a:rPr>
              <a:t>HTTP (Hypertext Transfer Protocol).</a:t>
            </a:r>
          </a:p>
          <a:p>
            <a:pPr algn="just"/>
            <a:endParaRPr lang="en-ID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78359-04FA-4555-B759-DACD542E26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7748036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1284</Words>
  <Application>Microsoft Office PowerPoint</Application>
  <PresentationFormat>On-screen Show (4:3)</PresentationFormat>
  <Paragraphs>208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Raleway</vt:lpstr>
      <vt:lpstr>medium-content-serif-font</vt:lpstr>
      <vt:lpstr>Lato</vt:lpstr>
      <vt:lpstr>Arial</vt:lpstr>
      <vt:lpstr>inherit</vt:lpstr>
      <vt:lpstr>Antonio template</vt:lpstr>
      <vt:lpstr>FIREBASE Pemrograman Mobile 2</vt:lpstr>
      <vt:lpstr>Kelompok 1</vt:lpstr>
      <vt:lpstr>Pemahaman tentang FIREBASE</vt:lpstr>
      <vt:lpstr>PowerPoint Presentation</vt:lpstr>
      <vt:lpstr>SEJARAH</vt:lpstr>
      <vt:lpstr>Fitur - Fitur</vt:lpstr>
      <vt:lpstr>PowerPoint Presentation</vt:lpstr>
      <vt:lpstr>FITUR ANALYTICS</vt:lpstr>
      <vt:lpstr>FIREBASE CLOUD MESSAGING DAN NOTIFICATIONS</vt:lpstr>
      <vt:lpstr>FIREBASE AUTHENTICATION</vt:lpstr>
      <vt:lpstr>FIREBASE REMOTE CONFIG</vt:lpstr>
      <vt:lpstr>FIREBASE REAL TIME DATABASE</vt:lpstr>
      <vt:lpstr>FIREBASE CRASH REPORTING</vt:lpstr>
      <vt:lpstr>MENDAFTARKAN AKUN</vt:lpstr>
      <vt:lpstr>PowerPoint Presentation</vt:lpstr>
      <vt:lpstr>PowerPoint Presentation</vt:lpstr>
      <vt:lpstr>PowerPoint Presentation</vt:lpstr>
      <vt:lpstr>PowerPoint Presentation</vt:lpstr>
      <vt:lpstr>Mendaftarkan SHA-1 proyek </vt:lpstr>
      <vt:lpstr>PowerPoint Presentation</vt:lpstr>
      <vt:lpstr>2. Pilih Aplikasi Android dan daftarkan Aplikasi kita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lanjutan</vt:lpstr>
      <vt:lpstr>PowerPoint Presentation</vt:lpstr>
      <vt:lpstr>PROJEK PENGGUNAAN FITUR</vt:lpstr>
      <vt:lpstr>Membuat contoh aplikasi chat dengan realtime database</vt:lpstr>
      <vt:lpstr>Menambah konfigurasi firebase pada build gradle di project</vt:lpstr>
      <vt:lpstr>Buat layout</vt:lpstr>
      <vt:lpstr>PowerPoint Presentation</vt:lpstr>
      <vt:lpstr>PowerPoint Presentation</vt:lpstr>
      <vt:lpstr>Pada file AndroidManifest.xml</vt:lpstr>
      <vt:lpstr>Script pada MainActivity.java</vt:lpstr>
      <vt:lpstr>PowerPoint Presentation</vt:lpstr>
      <vt:lpstr>Buat class Bantuan.java</vt:lpstr>
      <vt:lpstr>Buat file ChatActivity.java</vt:lpstr>
      <vt:lpstr>PowerPoint Presentation</vt:lpstr>
      <vt:lpstr>PowerPoint Presentation</vt:lpstr>
      <vt:lpstr>PowerPoint Presentation</vt:lpstr>
      <vt:lpstr>Buat file ChatAdapter.java</vt:lpstr>
      <vt:lpstr>PowerPoint Presentation</vt:lpstr>
      <vt:lpstr>Buat class activity DashboardActivity.java</vt:lpstr>
      <vt:lpstr>PowerPoint Presentation</vt:lpstr>
      <vt:lpstr>PowerPoint Presentation</vt:lpstr>
      <vt:lpstr>Membuat RegisterActivity.java</vt:lpstr>
      <vt:lpstr>PowerPoint Presentation</vt:lpstr>
      <vt:lpstr>Untuk bagian project diandroid studio sudah selesai</vt:lpstr>
      <vt:lpstr>Output</vt:lpstr>
      <vt:lpstr>PowerPoint Presentation</vt:lpstr>
      <vt:lpstr>PowerPoint Presentation</vt:lpstr>
      <vt:lpstr>REFERENSI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FIREBASE</dc:title>
  <dc:creator>sa_ni</dc:creator>
  <cp:lastModifiedBy>sa_ni</cp:lastModifiedBy>
  <cp:revision>39</cp:revision>
  <dcterms:modified xsi:type="dcterms:W3CDTF">2018-12-17T10:49:07Z</dcterms:modified>
</cp:coreProperties>
</file>