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8" r:id="rId3"/>
    <p:sldId id="286" r:id="rId4"/>
    <p:sldId id="285" r:id="rId5"/>
    <p:sldId id="287" r:id="rId6"/>
    <p:sldId id="288" r:id="rId7"/>
    <p:sldId id="290" r:id="rId8"/>
    <p:sldId id="289" r:id="rId9"/>
    <p:sldId id="259" r:id="rId10"/>
    <p:sldId id="323" r:id="rId11"/>
    <p:sldId id="324" r:id="rId12"/>
    <p:sldId id="322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262" r:id="rId22"/>
    <p:sldId id="321" r:id="rId23"/>
    <p:sldId id="300" r:id="rId24"/>
    <p:sldId id="325" r:id="rId25"/>
    <p:sldId id="301" r:id="rId26"/>
    <p:sldId id="265" r:id="rId27"/>
    <p:sldId id="304" r:id="rId28"/>
    <p:sldId id="305" r:id="rId29"/>
    <p:sldId id="306" r:id="rId30"/>
    <p:sldId id="307" r:id="rId31"/>
    <p:sldId id="308" r:id="rId32"/>
    <p:sldId id="309" r:id="rId33"/>
    <p:sldId id="316" r:id="rId34"/>
    <p:sldId id="317" r:id="rId35"/>
    <p:sldId id="318" r:id="rId36"/>
    <p:sldId id="310" r:id="rId37"/>
    <p:sldId id="311" r:id="rId38"/>
    <p:sldId id="312" r:id="rId39"/>
    <p:sldId id="313" r:id="rId40"/>
    <p:sldId id="314" r:id="rId41"/>
    <p:sldId id="315" r:id="rId42"/>
    <p:sldId id="303" r:id="rId43"/>
    <p:sldId id="302" r:id="rId44"/>
    <p:sldId id="319" r:id="rId45"/>
    <p:sldId id="276" r:id="rId46"/>
    <p:sldId id="280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swald" panose="020B0604020202020204" charset="0"/>
      <p:regular r:id="rId53"/>
      <p:bold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6A5775-39FF-483A-885C-68F8EFF157F9}">
  <a:tblStyle styleId="{EA6A5775-39FF-483A-885C-68F8EFF157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44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82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34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88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8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68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70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043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0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149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33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944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502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54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33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3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8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100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03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966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75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27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69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2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07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634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605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08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746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019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2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635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Goog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FIREBASE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100" indent="0">
              <a:buNone/>
            </a:pPr>
            <a:r>
              <a:rPr lang="en-US" sz="1400" i="0" dirty="0"/>
              <a:t>Firebase Cloud Messaging </a:t>
            </a:r>
            <a:r>
              <a:rPr lang="en-US" sz="1400" i="0" dirty="0" err="1"/>
              <a:t>adalah</a:t>
            </a:r>
            <a:r>
              <a:rPr lang="en-US" sz="1400" i="0" dirty="0"/>
              <a:t> </a:t>
            </a:r>
            <a:r>
              <a:rPr lang="en-US" sz="1400" i="0" dirty="0" err="1"/>
              <a:t>suatu</a:t>
            </a:r>
            <a:r>
              <a:rPr lang="en-US" sz="1400" i="0" dirty="0"/>
              <a:t> service yang </a:t>
            </a:r>
            <a:r>
              <a:rPr lang="en-US" sz="1400" i="0" dirty="0" err="1"/>
              <a:t>disediakan</a:t>
            </a:r>
            <a:r>
              <a:rPr lang="en-US" sz="1400" i="0" dirty="0"/>
              <a:t> oleh Firebase </a:t>
            </a:r>
            <a:r>
              <a:rPr lang="en-US" sz="1400" i="0" dirty="0" err="1"/>
              <a:t>untuk</a:t>
            </a:r>
            <a:r>
              <a:rPr lang="en-US" sz="1400" i="0" dirty="0"/>
              <a:t> </a:t>
            </a:r>
            <a:r>
              <a:rPr lang="en-US" sz="1400" i="0" dirty="0" err="1"/>
              <a:t>mendapatkan</a:t>
            </a:r>
            <a:r>
              <a:rPr lang="en-US" sz="1400" i="0" dirty="0"/>
              <a:t> </a:t>
            </a:r>
            <a:r>
              <a:rPr lang="en-US" sz="1400" dirty="0"/>
              <a:t>push notification</a:t>
            </a:r>
            <a:r>
              <a:rPr lang="en-US" sz="1400" i="0" dirty="0"/>
              <a:t> pada </a:t>
            </a:r>
            <a:r>
              <a:rPr lang="en-US" sz="1400" i="0" dirty="0" err="1"/>
              <a:t>perangkat</a:t>
            </a:r>
            <a:r>
              <a:rPr lang="en-US" sz="1400" i="0" dirty="0"/>
              <a:t> Android dan iOS. </a:t>
            </a:r>
            <a:r>
              <a:rPr lang="en-US" sz="1400" i="0" dirty="0" err="1"/>
              <a:t>Mengapa</a:t>
            </a:r>
            <a:r>
              <a:rPr lang="en-US" sz="1400" i="0" dirty="0"/>
              <a:t> </a:t>
            </a:r>
            <a:r>
              <a:rPr lang="en-US" sz="1400" dirty="0"/>
              <a:t>push notification</a:t>
            </a:r>
            <a:r>
              <a:rPr lang="en-US" sz="1400" i="0" dirty="0"/>
              <a:t>? </a:t>
            </a:r>
            <a:r>
              <a:rPr lang="en-US" sz="1400" i="0" dirty="0" err="1"/>
              <a:t>Jika</a:t>
            </a:r>
            <a:r>
              <a:rPr lang="en-US" sz="1400" i="0" dirty="0"/>
              <a:t> </a:t>
            </a:r>
            <a:r>
              <a:rPr lang="en-US" sz="1400" i="0" dirty="0" err="1"/>
              <a:t>sebuah</a:t>
            </a:r>
            <a:r>
              <a:rPr lang="en-US" sz="1400" i="0" dirty="0"/>
              <a:t> </a:t>
            </a:r>
            <a:r>
              <a:rPr lang="en-US" sz="1400" i="0" dirty="0" err="1"/>
              <a:t>perangkat</a:t>
            </a:r>
            <a:r>
              <a:rPr lang="en-US" sz="1400" i="0" dirty="0"/>
              <a:t> </a:t>
            </a:r>
            <a:r>
              <a:rPr lang="en-US" sz="1400" i="0" dirty="0" err="1"/>
              <a:t>melakukan</a:t>
            </a:r>
            <a:r>
              <a:rPr lang="en-US" sz="1400" i="0" dirty="0"/>
              <a:t> </a:t>
            </a:r>
            <a:r>
              <a:rPr lang="en-US" sz="1400" dirty="0"/>
              <a:t>pull </a:t>
            </a:r>
            <a:r>
              <a:rPr lang="en-US" sz="1400" i="0" dirty="0" err="1"/>
              <a:t>setiap</a:t>
            </a:r>
            <a:r>
              <a:rPr lang="en-US" sz="1400" i="0" dirty="0"/>
              <a:t> </a:t>
            </a:r>
            <a:r>
              <a:rPr lang="en-US" sz="1400" i="0" dirty="0" err="1"/>
              <a:t>sekian</a:t>
            </a:r>
            <a:r>
              <a:rPr lang="en-US" sz="1400" i="0" dirty="0"/>
              <a:t> </a:t>
            </a:r>
            <a:r>
              <a:rPr lang="en-US" sz="1400" i="0" dirty="0" err="1"/>
              <a:t>detik</a:t>
            </a:r>
            <a:r>
              <a:rPr lang="en-US" sz="1400" i="0" dirty="0"/>
              <a:t> </a:t>
            </a:r>
            <a:r>
              <a:rPr lang="en-US" sz="1400" i="0" dirty="0" err="1"/>
              <a:t>untuk</a:t>
            </a:r>
            <a:r>
              <a:rPr lang="en-US" sz="1400" i="0" dirty="0"/>
              <a:t> </a:t>
            </a:r>
            <a:r>
              <a:rPr lang="en-US" sz="1400" i="0" dirty="0" err="1"/>
              <a:t>mengecek</a:t>
            </a:r>
            <a:r>
              <a:rPr lang="en-US" sz="1400" i="0" dirty="0"/>
              <a:t> </a:t>
            </a:r>
            <a:r>
              <a:rPr lang="en-US" sz="1400" i="0" dirty="0" err="1"/>
              <a:t>notifikasi</a:t>
            </a:r>
            <a:r>
              <a:rPr lang="en-US" sz="1400" i="0" dirty="0"/>
              <a:t>, </a:t>
            </a:r>
            <a:r>
              <a:rPr lang="en-US" sz="1400" i="0" dirty="0" err="1"/>
              <a:t>aplikasi</a:t>
            </a:r>
            <a:r>
              <a:rPr lang="en-US" sz="1400" i="0" dirty="0"/>
              <a:t> </a:t>
            </a:r>
            <a:r>
              <a:rPr lang="en-US" sz="1400" i="0" dirty="0" err="1"/>
              <a:t>akan</a:t>
            </a:r>
            <a:r>
              <a:rPr lang="en-US" sz="1400" i="0" dirty="0"/>
              <a:t> </a:t>
            </a:r>
            <a:r>
              <a:rPr lang="en-US" sz="1400" i="0" dirty="0" err="1"/>
              <a:t>menjadi</a:t>
            </a:r>
            <a:r>
              <a:rPr lang="en-US" sz="1400" i="0" dirty="0"/>
              <a:t> </a:t>
            </a:r>
            <a:r>
              <a:rPr lang="en-US" sz="1400" i="0" dirty="0" err="1"/>
              <a:t>boros</a:t>
            </a:r>
            <a:r>
              <a:rPr lang="en-US" sz="1400" i="0" dirty="0"/>
              <a:t> </a:t>
            </a:r>
            <a:r>
              <a:rPr lang="en-US" sz="1400" i="0" dirty="0" err="1"/>
              <a:t>daya</a:t>
            </a:r>
            <a:r>
              <a:rPr lang="en-US" sz="1400" i="0" dirty="0"/>
              <a:t>, </a:t>
            </a:r>
            <a:r>
              <a:rPr lang="en-US" sz="1400" dirty="0"/>
              <a:t>server </a:t>
            </a:r>
            <a:r>
              <a:rPr lang="en-US" sz="1400" i="0" dirty="0"/>
              <a:t>yang </a:t>
            </a:r>
            <a:r>
              <a:rPr lang="en-US" sz="1400" i="0" dirty="0" err="1"/>
              <a:t>melayani</a:t>
            </a:r>
            <a:r>
              <a:rPr lang="en-US" sz="1400" i="0" dirty="0"/>
              <a:t> </a:t>
            </a:r>
            <a:r>
              <a:rPr lang="en-US" sz="1400" i="0" dirty="0" err="1"/>
              <a:t>akan</a:t>
            </a:r>
            <a:r>
              <a:rPr lang="en-US" sz="1400" i="0" dirty="0"/>
              <a:t> down </a:t>
            </a:r>
            <a:r>
              <a:rPr lang="en-US" sz="1400" i="0" dirty="0" err="1"/>
              <a:t>jika</a:t>
            </a:r>
            <a:r>
              <a:rPr lang="en-US" sz="1400" i="0" dirty="0"/>
              <a:t> </a:t>
            </a:r>
            <a:r>
              <a:rPr lang="en-US" sz="1400" i="0" dirty="0" err="1"/>
              <a:t>dilakukan</a:t>
            </a:r>
            <a:r>
              <a:rPr lang="en-US" sz="1400" i="0" dirty="0"/>
              <a:t> oleh </a:t>
            </a:r>
            <a:r>
              <a:rPr lang="en-US" sz="1400" i="0" dirty="0" err="1"/>
              <a:t>banyak</a:t>
            </a:r>
            <a:r>
              <a:rPr lang="en-US" sz="1400" i="0" dirty="0"/>
              <a:t> </a:t>
            </a:r>
            <a:r>
              <a:rPr lang="en-US" sz="1400" i="0" dirty="0" err="1"/>
              <a:t>perangkat</a:t>
            </a:r>
            <a:r>
              <a:rPr lang="en-US" sz="1400" i="0" dirty="0"/>
              <a:t> </a:t>
            </a:r>
            <a:r>
              <a:rPr lang="en-US" sz="1400" i="0" dirty="0" err="1"/>
              <a:t>dalam</a:t>
            </a:r>
            <a:r>
              <a:rPr lang="en-US" sz="1400" i="0" dirty="0"/>
              <a:t> </a:t>
            </a:r>
            <a:r>
              <a:rPr lang="en-US" sz="1400" i="0" dirty="0" err="1"/>
              <a:t>waktu</a:t>
            </a:r>
            <a:r>
              <a:rPr lang="en-US" sz="1400" i="0" dirty="0"/>
              <a:t> yang </a:t>
            </a:r>
            <a:r>
              <a:rPr lang="en-US" sz="1400" i="0" dirty="0" err="1"/>
              <a:t>bersamaan</a:t>
            </a:r>
            <a:r>
              <a:rPr lang="en-US" sz="1400" i="0" dirty="0"/>
              <a:t>, dan </a:t>
            </a:r>
            <a:r>
              <a:rPr lang="en-US" sz="1400" i="0" dirty="0" err="1"/>
              <a:t>akan</a:t>
            </a:r>
            <a:r>
              <a:rPr lang="en-US" sz="1400" i="0" dirty="0"/>
              <a:t> </a:t>
            </a:r>
            <a:r>
              <a:rPr lang="en-US" sz="1400" i="0" dirty="0" err="1"/>
              <a:t>ada</a:t>
            </a:r>
            <a:r>
              <a:rPr lang="en-US" sz="1400" i="0" dirty="0"/>
              <a:t> </a:t>
            </a:r>
            <a:r>
              <a:rPr lang="en-US" sz="1400" dirty="0"/>
              <a:t>delay</a:t>
            </a:r>
            <a:r>
              <a:rPr lang="en-US" sz="1400" i="0" dirty="0"/>
              <a:t> </a:t>
            </a:r>
            <a:r>
              <a:rPr lang="en-US" sz="1400" i="0" dirty="0" err="1"/>
              <a:t>untuk</a:t>
            </a:r>
            <a:r>
              <a:rPr lang="en-US" sz="1400" i="0" dirty="0"/>
              <a:t> </a:t>
            </a:r>
            <a:r>
              <a:rPr lang="en-US" sz="1400" i="0" dirty="0" err="1"/>
              <a:t>mendapatkan</a:t>
            </a:r>
            <a:r>
              <a:rPr lang="en-US" sz="1400" i="0" dirty="0"/>
              <a:t> </a:t>
            </a:r>
            <a:r>
              <a:rPr lang="en-US" sz="1400" i="0" dirty="0" err="1"/>
              <a:t>notifikasi</a:t>
            </a:r>
            <a:r>
              <a:rPr lang="en-US" sz="1400" i="0" dirty="0"/>
              <a:t> </a:t>
            </a:r>
            <a:r>
              <a:rPr lang="en-US" sz="1400" i="0" dirty="0" err="1"/>
              <a:t>sehingga</a:t>
            </a:r>
            <a:r>
              <a:rPr lang="en-US" sz="1400" i="0" dirty="0"/>
              <a:t> </a:t>
            </a:r>
            <a:r>
              <a:rPr lang="en-US" sz="1400" i="0" dirty="0" err="1"/>
              <a:t>tidak</a:t>
            </a:r>
            <a:r>
              <a:rPr lang="en-US" sz="1400" i="0" dirty="0"/>
              <a:t> </a:t>
            </a:r>
            <a:r>
              <a:rPr lang="en-US" sz="1400" dirty="0" err="1"/>
              <a:t>realtime</a:t>
            </a:r>
            <a:r>
              <a:rPr lang="en-US" sz="1400" i="0" dirty="0"/>
              <a:t>. Firebase Cloud Messaging </a:t>
            </a:r>
            <a:r>
              <a:rPr lang="en-US" sz="1400" i="0" dirty="0" err="1"/>
              <a:t>sangat</a:t>
            </a:r>
            <a:r>
              <a:rPr lang="en-US" sz="1400" i="0" dirty="0"/>
              <a:t> </a:t>
            </a:r>
            <a:r>
              <a:rPr lang="en-US" sz="1400" i="0" dirty="0" err="1"/>
              <a:t>bermanfaat</a:t>
            </a:r>
            <a:r>
              <a:rPr lang="en-US" sz="1400" i="0" dirty="0"/>
              <a:t> </a:t>
            </a:r>
            <a:r>
              <a:rPr lang="en-US" sz="1400" i="0" dirty="0" err="1"/>
              <a:t>untuk</a:t>
            </a:r>
            <a:r>
              <a:rPr lang="en-US" sz="1400" i="0" dirty="0"/>
              <a:t> </a:t>
            </a:r>
            <a:r>
              <a:rPr lang="en-US" sz="1400" i="0" dirty="0" err="1"/>
              <a:t>sebuah</a:t>
            </a:r>
            <a:r>
              <a:rPr lang="en-US" sz="1400" i="0" dirty="0"/>
              <a:t> </a:t>
            </a:r>
            <a:r>
              <a:rPr lang="en-US" sz="1400" i="0" dirty="0" err="1"/>
              <a:t>aplikasi</a:t>
            </a:r>
            <a:r>
              <a:rPr lang="en-US" sz="1400" i="0" dirty="0"/>
              <a:t> yang </a:t>
            </a:r>
            <a:r>
              <a:rPr lang="en-US" sz="1400" i="0" dirty="0" err="1"/>
              <a:t>membutuhkan</a:t>
            </a:r>
            <a:r>
              <a:rPr lang="en-US" sz="1400" i="0" dirty="0"/>
              <a:t> </a:t>
            </a:r>
            <a:r>
              <a:rPr lang="en-US" sz="1400" dirty="0"/>
              <a:t>push notification</a:t>
            </a:r>
            <a:r>
              <a:rPr lang="en-US" sz="1400" i="0" dirty="0"/>
              <a:t> </a:t>
            </a:r>
            <a:endParaRPr lang="en-US" sz="1400" dirty="0"/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71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100" indent="0">
              <a:buNone/>
            </a:pPr>
            <a:endParaRPr lang="en-US" sz="1400" dirty="0"/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54E2B-AC33-4DAF-9ECE-86969767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42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9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Mendaftar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Firebase dan SHA1 </a:t>
            </a:r>
            <a:r>
              <a:rPr lang="en-US" dirty="0" err="1"/>
              <a:t>Proyek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C78D8"/>
                </a:solidFill>
                <a:latin typeface="Oswald"/>
                <a:sym typeface="Oswald"/>
              </a:rPr>
              <a:t>3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89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4073423" y="1047226"/>
            <a:ext cx="4632560" cy="36065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4267277" y="1238744"/>
            <a:ext cx="4244700" cy="2710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r>
              <a:rPr lang="en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uka Console firebase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r>
              <a:rPr lang="en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 masuk menggunakan akun goo</a:t>
            </a:r>
            <a:r>
              <a:rPr lang="en-US" b="1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gle</a:t>
            </a:r>
            <a:r>
              <a:rPr lang="en-US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kemudian tambah </a:t>
            </a:r>
            <a:r>
              <a:rPr lang="en-US" b="1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proyek</a:t>
            </a:r>
            <a:endParaRPr b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dirty="0"/>
              <a:t>https://console.firebase.google.com/</a:t>
            </a:r>
            <a:endParaRPr dirty="0"/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84BA7-24E8-46FA-BE8B-27030414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00" y="1253866"/>
            <a:ext cx="4214277" cy="26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8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4073423" y="1047226"/>
            <a:ext cx="4632560" cy="36065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4267277" y="1238744"/>
            <a:ext cx="4244700" cy="2710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Masukkan Nama Project </a:t>
            </a:r>
            <a:endParaRPr b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Centang semua checkbox dan klik buat proyek</a:t>
            </a:r>
            <a:endParaRPr dirty="0"/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23E81-BB83-4F21-A10B-BF015EBC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77" y="1238744"/>
            <a:ext cx="4244699" cy="26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4073423" y="1047226"/>
            <a:ext cx="4632560" cy="36065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4267277" y="1238744"/>
            <a:ext cx="4244700" cy="2710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Halaman</a:t>
            </a:r>
            <a:r>
              <a:rPr lang="en-US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Utama </a:t>
            </a:r>
            <a:r>
              <a:rPr lang="en-US" b="1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Projek</a:t>
            </a:r>
            <a:endParaRPr b="1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en-US" dirty="0" err="1"/>
              <a:t>ampai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mendaftarkan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firebase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/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firebase </a:t>
            </a:r>
            <a:r>
              <a:rPr lang="en-US" dirty="0" err="1"/>
              <a:t>ini</a:t>
            </a:r>
            <a:endParaRPr dirty="0"/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550E6-7015-468D-8908-68725EEF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77" y="1238744"/>
            <a:ext cx="4250381" cy="26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ENDAFTARKAN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SHA1 PROYEK</a:t>
            </a:r>
            <a:endParaRPr dirty="0">
              <a:solidFill>
                <a:srgbClr val="3C78D8"/>
              </a:solidFill>
            </a:endParaRPr>
          </a:p>
        </p:txBody>
      </p:sp>
      <p:sp>
        <p:nvSpPr>
          <p:cNvPr id="500" name="Google Shape;500;p18"/>
          <p:cNvSpPr txBox="1">
            <a:spLocks noGrp="1"/>
          </p:cNvSpPr>
          <p:nvPr>
            <p:ph type="body" idx="1"/>
          </p:nvPr>
        </p:nvSpPr>
        <p:spPr>
          <a:xfrm>
            <a:off x="0" y="1540175"/>
            <a:ext cx="807245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/>
              <a:t>Pada </a:t>
            </a:r>
            <a:r>
              <a:rPr lang="en-US" dirty="0" err="1"/>
              <a:t>Projek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endParaRPr lang="en"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Pilih tambahkan aplikasi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B495A-9199-4227-9F14-6324276E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89" y="1349925"/>
            <a:ext cx="3638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ENDAFTARKAN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SHA1 PROYEK</a:t>
            </a:r>
            <a:endParaRPr dirty="0">
              <a:solidFill>
                <a:srgbClr val="3C78D8"/>
              </a:solidFill>
            </a:endParaRPr>
          </a:p>
        </p:txBody>
      </p:sp>
      <p:sp>
        <p:nvSpPr>
          <p:cNvPr id="500" name="Google Shape;500;p18"/>
          <p:cNvSpPr txBox="1">
            <a:spLocks noGrp="1"/>
          </p:cNvSpPr>
          <p:nvPr>
            <p:ph type="body" idx="1"/>
          </p:nvPr>
        </p:nvSpPr>
        <p:spPr>
          <a:xfrm>
            <a:off x="0" y="1540175"/>
            <a:ext cx="807245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/>
              <a:t>Masukkan package name </a:t>
            </a:r>
            <a:r>
              <a:rPr lang="en-US" dirty="0" err="1"/>
              <a:t>proyek</a:t>
            </a:r>
            <a:r>
              <a:rPr lang="en-US" dirty="0"/>
              <a:t> </a:t>
            </a:r>
            <a:endParaRPr lang="en"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Masukkan </a:t>
            </a:r>
            <a:r>
              <a:rPr lang="en-US" dirty="0"/>
              <a:t>Nama </a:t>
            </a:r>
            <a:r>
              <a:rPr lang="en-US" dirty="0" err="1"/>
              <a:t>Aplikasi</a:t>
            </a:r>
            <a:endParaRPr lang="en"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/>
              <a:t>Masukkan </a:t>
            </a:r>
            <a:r>
              <a:rPr lang="en-US" dirty="0" err="1"/>
              <a:t>kode</a:t>
            </a:r>
            <a:r>
              <a:rPr lang="en-US" dirty="0"/>
              <a:t> SHA 1</a:t>
            </a:r>
            <a:endParaRPr lang="en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en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Caran</a:t>
            </a:r>
            <a:r>
              <a:rPr lang="en-US" dirty="0" err="1"/>
              <a:t>ya</a:t>
            </a:r>
            <a:r>
              <a:rPr lang="en-US" dirty="0"/>
              <a:t> ?..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Next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66559-3C8A-4FDD-BBB4-79BA27BA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50" y="1222875"/>
            <a:ext cx="4396717" cy="36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73700" y="168298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ENDAFTARKAN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SHA1 PROYEK</a:t>
            </a:r>
            <a:endParaRPr dirty="0">
              <a:solidFill>
                <a:srgbClr val="3C78D8"/>
              </a:solidFill>
            </a:endParaRPr>
          </a:p>
        </p:txBody>
      </p:sp>
      <p:sp>
        <p:nvSpPr>
          <p:cNvPr id="500" name="Google Shape;500;p18"/>
          <p:cNvSpPr txBox="1">
            <a:spLocks noGrp="1"/>
          </p:cNvSpPr>
          <p:nvPr>
            <p:ph type="body" idx="1"/>
          </p:nvPr>
        </p:nvSpPr>
        <p:spPr>
          <a:xfrm>
            <a:off x="144197" y="1436658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 err="1"/>
              <a:t>Ganti</a:t>
            </a:r>
            <a:r>
              <a:rPr lang="en-US" dirty="0"/>
              <a:t> menu android </a:t>
            </a:r>
            <a:r>
              <a:rPr lang="en-US" dirty="0" err="1"/>
              <a:t>menjadi</a:t>
            </a:r>
            <a:r>
              <a:rPr lang="en-US" dirty="0"/>
              <a:t> project</a:t>
            </a:r>
            <a:endParaRPr lang="en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	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Kemudian Klik Menu gradle</a:t>
            </a: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E3F89-F071-4EFC-808C-3AFED488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20" y="884098"/>
            <a:ext cx="3467584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73700" y="168298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ENDAFTARKAN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SHA1 PROYEK</a:t>
            </a:r>
            <a:endParaRPr dirty="0">
              <a:solidFill>
                <a:srgbClr val="3C78D8"/>
              </a:solidFill>
            </a:endParaRPr>
          </a:p>
        </p:txBody>
      </p:sp>
      <p:sp>
        <p:nvSpPr>
          <p:cNvPr id="500" name="Google Shape;500;p18"/>
          <p:cNvSpPr txBox="1">
            <a:spLocks noGrp="1"/>
          </p:cNvSpPr>
          <p:nvPr>
            <p:ph type="body" idx="1"/>
          </p:nvPr>
        </p:nvSpPr>
        <p:spPr>
          <a:xfrm>
            <a:off x="144197" y="1436657"/>
            <a:ext cx="6996600" cy="2151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/>
              <a:t>Pada </a:t>
            </a:r>
            <a:r>
              <a:rPr lang="en-US" dirty="0" err="1"/>
              <a:t>jendela</a:t>
            </a:r>
            <a:r>
              <a:rPr lang="en-US" dirty="0"/>
              <a:t> Gradle Buka directory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	 App-&gt;Tasks-&gt;android-&gt;</a:t>
            </a:r>
            <a:r>
              <a:rPr lang="en-US" dirty="0" err="1"/>
              <a:t>signingReport</a:t>
            </a:r>
            <a:endParaRPr lang="en-US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    </a:t>
            </a:r>
            <a:endParaRPr lang="en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	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Kemudian kita Run dan ..</a:t>
            </a: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A5884-6DBB-4E43-A2F0-CB70F8B9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470" y="884098"/>
            <a:ext cx="3801005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HELLO!</a:t>
            </a:r>
            <a:endParaRPr sz="10000"/>
          </a:p>
        </p:txBody>
      </p:sp>
      <p:sp>
        <p:nvSpPr>
          <p:cNvPr id="479" name="Google Shape;479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WE ARE TEAM 3</a:t>
            </a:r>
            <a:endParaRPr sz="36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here because I love to give presentations </a:t>
            </a:r>
            <a:endParaRPr dirty="0"/>
          </a:p>
        </p:txBody>
      </p:sp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073700" y="168298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ENDAFTARKAN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SHA1 PROYEK</a:t>
            </a:r>
            <a:endParaRPr dirty="0">
              <a:solidFill>
                <a:srgbClr val="3C78D8"/>
              </a:solidFill>
            </a:endParaRPr>
          </a:p>
        </p:txBody>
      </p:sp>
      <p:sp>
        <p:nvSpPr>
          <p:cNvPr id="500" name="Google Shape;500;p18"/>
          <p:cNvSpPr txBox="1">
            <a:spLocks noGrp="1"/>
          </p:cNvSpPr>
          <p:nvPr>
            <p:ph type="body" idx="1"/>
          </p:nvPr>
        </p:nvSpPr>
        <p:spPr>
          <a:xfrm>
            <a:off x="144197" y="1436657"/>
            <a:ext cx="6996600" cy="2151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SHA 1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    </a:t>
            </a:r>
            <a:endParaRPr lang="en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	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en" dirty="0"/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D5F9F-A03D-42F5-9992-0CBCEBF6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1" y="2121565"/>
            <a:ext cx="7268589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345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dirty="0"/>
              <a:t>P</a:t>
            </a:r>
            <a:r>
              <a:rPr lang="en-US" sz="9000" dirty="0"/>
              <a:t>ROYEK</a:t>
            </a:r>
            <a:endParaRPr sz="9000" dirty="0"/>
          </a:p>
        </p:txBody>
      </p:sp>
      <p:sp>
        <p:nvSpPr>
          <p:cNvPr id="507" name="Google Shape;507;p19"/>
          <p:cNvSpPr txBox="1">
            <a:spLocks noGrp="1"/>
          </p:cNvSpPr>
          <p:nvPr>
            <p:ph type="subTitle" idx="4294967295"/>
          </p:nvPr>
        </p:nvSpPr>
        <p:spPr>
          <a:xfrm>
            <a:off x="2169650" y="3182950"/>
            <a:ext cx="480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Pada </a:t>
            </a:r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3 kami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Chat </a:t>
            </a:r>
            <a:endParaRPr sz="1800" dirty="0"/>
          </a:p>
        </p:txBody>
      </p:sp>
      <p:grpSp>
        <p:nvGrpSpPr>
          <p:cNvPr id="508" name="Google Shape;508;p19"/>
          <p:cNvGrpSpPr/>
          <p:nvPr/>
        </p:nvGrpSpPr>
        <p:grpSpPr>
          <a:xfrm>
            <a:off x="4146170" y="640688"/>
            <a:ext cx="1166508" cy="1166538"/>
            <a:chOff x="6654650" y="3665275"/>
            <a:chExt cx="409100" cy="409125"/>
          </a:xfrm>
        </p:grpSpPr>
        <p:sp>
          <p:nvSpPr>
            <p:cNvPr id="509" name="Google Shape;509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9"/>
          <p:cNvGrpSpPr/>
          <p:nvPr/>
        </p:nvGrpSpPr>
        <p:grpSpPr>
          <a:xfrm rot="1940693">
            <a:off x="3340903" y="1116018"/>
            <a:ext cx="587626" cy="587659"/>
            <a:chOff x="570875" y="4322250"/>
            <a:chExt cx="443300" cy="443325"/>
          </a:xfrm>
        </p:grpSpPr>
        <p:sp>
          <p:nvSpPr>
            <p:cNvPr id="512" name="Google Shape;512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19"/>
          <p:cNvSpPr/>
          <p:nvPr/>
        </p:nvSpPr>
        <p:spPr>
          <a:xfrm>
            <a:off x="3829676" y="64070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9"/>
          <p:cNvSpPr/>
          <p:nvPr/>
        </p:nvSpPr>
        <p:spPr>
          <a:xfrm rot="1793658">
            <a:off x="5318500" y="1302383"/>
            <a:ext cx="225078" cy="2149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6519762" y="3755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768438" y="2152275"/>
            <a:ext cx="3575400" cy="419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Oswald"/>
                <a:sym typeface="Oswald"/>
              </a:rPr>
              <a:t>Preview</a:t>
            </a:r>
            <a:endParaRPr dirty="0"/>
          </a:p>
        </p:txBody>
      </p:sp>
      <p:sp>
        <p:nvSpPr>
          <p:cNvPr id="736" name="Google Shape;736;p33"/>
          <p:cNvSpPr/>
          <p:nvPr/>
        </p:nvSpPr>
        <p:spPr>
          <a:xfrm>
            <a:off x="6613077" y="724700"/>
            <a:ext cx="1888500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6" name="Google Shape;734;p33">
            <a:extLst>
              <a:ext uri="{FF2B5EF4-FFF2-40B4-BE49-F238E27FC236}">
                <a16:creationId xmlns:a16="http://schemas.microsoft.com/office/drawing/2014/main" id="{4C8F2939-E9E8-4441-8C33-43F40FE5B46D}"/>
              </a:ext>
            </a:extLst>
          </p:cNvPr>
          <p:cNvSpPr/>
          <p:nvPr/>
        </p:nvSpPr>
        <p:spPr>
          <a:xfrm>
            <a:off x="3453735" y="4351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36;p33">
            <a:extLst>
              <a:ext uri="{FF2B5EF4-FFF2-40B4-BE49-F238E27FC236}">
                <a16:creationId xmlns:a16="http://schemas.microsoft.com/office/drawing/2014/main" id="{663C973F-4864-4497-A626-BA82247F7BB1}"/>
              </a:ext>
            </a:extLst>
          </p:cNvPr>
          <p:cNvSpPr/>
          <p:nvPr/>
        </p:nvSpPr>
        <p:spPr>
          <a:xfrm>
            <a:off x="3547045" y="797425"/>
            <a:ext cx="1888500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00743-F1B4-401D-A5A2-CC3E6D9A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77" y="724699"/>
            <a:ext cx="1887807" cy="3356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9EF61-71C7-437F-92CC-2C1034473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942" y="797424"/>
            <a:ext cx="1887807" cy="3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1073700" y="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PERSIAPAN</a:t>
            </a:r>
            <a:endParaRPr dirty="0"/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1073700" y="715800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Untuk Membuat sebuah keajaiban </a:t>
            </a:r>
            <a:r>
              <a:rPr lang="en" sz="2400" dirty="0">
                <a:sym typeface="Wingdings" panose="05000000000000000000" pitchFamily="2" charset="2"/>
              </a:rPr>
              <a:t> Kita persiapkan dulu </a:t>
            </a:r>
            <a:r>
              <a:rPr lang="en-US" sz="2400" dirty="0">
                <a:solidFill>
                  <a:srgbClr val="28324A"/>
                </a:solidFill>
              </a:rPr>
              <a:t>: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-US" sz="2400" dirty="0"/>
              <a:t>Android Studio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-US" sz="2400" dirty="0">
                <a:solidFill>
                  <a:srgbClr val="28324A"/>
                </a:solidFill>
              </a:rPr>
              <a:t>Library Butter Knife, </a:t>
            </a:r>
            <a:r>
              <a:rPr lang="en-US" sz="2400" dirty="0" err="1">
                <a:solidFill>
                  <a:srgbClr val="28324A"/>
                </a:solidFill>
              </a:rPr>
              <a:t>Glide,RecyclerView,Firebase</a:t>
            </a:r>
            <a:endParaRPr lang="en-US" sz="2400" dirty="0">
              <a:solidFill>
                <a:srgbClr val="28324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" sz="2400" dirty="0"/>
              <a:t>Pada Firebase</a:t>
            </a:r>
          </a:p>
          <a:p>
            <a:pPr lvl="1" indent="-381000">
              <a:lnSpc>
                <a:spcPct val="115000"/>
              </a:lnSpc>
              <a:buSzPts val="2400"/>
            </a:pPr>
            <a:r>
              <a:rPr lang="en" sz="2200" dirty="0"/>
              <a:t>Firebase functions push notifications</a:t>
            </a:r>
          </a:p>
          <a:p>
            <a:pPr lvl="1" indent="-381000">
              <a:lnSpc>
                <a:spcPct val="115000"/>
              </a:lnSpc>
              <a:buSzPts val="2400"/>
            </a:pPr>
            <a:r>
              <a:rPr lang="en" sz="2200" dirty="0">
                <a:solidFill>
                  <a:srgbClr val="28324A"/>
                </a:solidFill>
              </a:rPr>
              <a:t>Realtime database</a:t>
            </a:r>
          </a:p>
          <a:p>
            <a:pPr lvl="1" indent="-381000">
              <a:lnSpc>
                <a:spcPct val="115000"/>
              </a:lnSpc>
              <a:buSzPts val="2400"/>
            </a:pPr>
            <a:r>
              <a:rPr lang="en" sz="2200" dirty="0"/>
              <a:t>Firebase Functions Node.js</a:t>
            </a:r>
            <a:endParaRPr sz="2200" dirty="0">
              <a:solidFill>
                <a:srgbClr val="28324A"/>
              </a:solidFill>
            </a:endParaRPr>
          </a:p>
        </p:txBody>
      </p:sp>
      <p:sp>
        <p:nvSpPr>
          <p:cNvPr id="775" name="Google Shape;775;p3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Google Shape;773;p38">
            <a:extLst>
              <a:ext uri="{FF2B5EF4-FFF2-40B4-BE49-F238E27FC236}">
                <a16:creationId xmlns:a16="http://schemas.microsoft.com/office/drawing/2014/main" id="{22691F49-1421-44C3-800A-929BADC3D7A8}"/>
              </a:ext>
            </a:extLst>
          </p:cNvPr>
          <p:cNvSpPr txBox="1">
            <a:spLocks/>
          </p:cNvSpPr>
          <p:nvPr/>
        </p:nvSpPr>
        <p:spPr>
          <a:xfrm>
            <a:off x="3150150" y="3711900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Dan </a:t>
            </a:r>
            <a:r>
              <a:rPr lang="en-US" dirty="0" err="1"/>
              <a:t>Kuoota</a:t>
            </a:r>
            <a:r>
              <a:rPr lang="en-US" dirty="0"/>
              <a:t> Internet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1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1047750" y="0"/>
            <a:ext cx="6996600" cy="4085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Firebase Function</a:t>
            </a:r>
            <a:endParaRPr dirty="0"/>
          </a:p>
        </p:txBody>
      </p:sp>
      <p:sp>
        <p:nvSpPr>
          <p:cNvPr id="526" name="Google Shape;526;p2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CB50-C29E-4E8B-9198-83F86C6E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821" y="593388"/>
            <a:ext cx="3339900" cy="715800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Node.js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A95C1-D1EB-43D9-B568-30C4E06E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59" y="408562"/>
            <a:ext cx="5689755" cy="38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1047750" y="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REALTIME DATABASE</a:t>
            </a:r>
            <a:endParaRPr dirty="0"/>
          </a:p>
        </p:txBody>
      </p:sp>
      <p:sp>
        <p:nvSpPr>
          <p:cNvPr id="526" name="Google Shape;526;p2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CB50-C29E-4E8B-9198-83F86C6E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715800"/>
            <a:ext cx="3339900" cy="715800"/>
          </a:xfrm>
        </p:spPr>
        <p:txBody>
          <a:bodyPr/>
          <a:lstStyle/>
          <a:p>
            <a:r>
              <a:rPr lang="en-US" dirty="0"/>
              <a:t>REALTIME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F96C0-54CE-4C68-BD2A-C0AE2C3B1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42" y="1191325"/>
            <a:ext cx="3203716" cy="379357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8FB879-094D-4204-A861-25DD593B9EB4}"/>
              </a:ext>
            </a:extLst>
          </p:cNvPr>
          <p:cNvSpPr txBox="1">
            <a:spLocks/>
          </p:cNvSpPr>
          <p:nvPr/>
        </p:nvSpPr>
        <p:spPr>
          <a:xfrm>
            <a:off x="4756352" y="715800"/>
            <a:ext cx="3339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/>
              <a:t>FIREBASE FUNCTIONS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68D6A-0BB8-4AF9-9872-A43DEC3B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1238250"/>
            <a:ext cx="3339900" cy="35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2150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523AC-EDC5-4B68-81CE-9A031002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87" y="930825"/>
            <a:ext cx="4986826" cy="35891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2150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04924-C8AA-492B-8FC5-16934932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24" y="854625"/>
            <a:ext cx="497535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1650450" y="-143342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8D20A-572B-4746-A1D3-295E1635F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51" y="0"/>
            <a:ext cx="4076598" cy="42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0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1574250" y="0"/>
            <a:ext cx="6996600" cy="470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3985B-2AD9-4C80-8446-A90D0EB3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5387"/>
            <a:ext cx="5088242" cy="38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50" y="-1905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 TEAM</a:t>
            </a:r>
            <a:endParaRPr dirty="0"/>
          </a:p>
        </p:txBody>
      </p:sp>
      <p:sp>
        <p:nvSpPr>
          <p:cNvPr id="470" name="Google Shape;470;p14"/>
          <p:cNvSpPr txBox="1"/>
          <p:nvPr/>
        </p:nvSpPr>
        <p:spPr>
          <a:xfrm>
            <a:off x="1047750" y="816525"/>
            <a:ext cx="2228851" cy="336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Mafrukhin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Muhammad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Syaikhan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Ade Alfianto</a:t>
            </a: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Trian Damai</a:t>
            </a:r>
          </a:p>
          <a:p>
            <a:pPr lvl="0">
              <a:spcBef>
                <a:spcPts val="600"/>
              </a:spcBef>
            </a:pP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Panji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Dwi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Suwarna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Zakhrotul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Lellafrita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Nurizza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Amalia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Larasati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Akhmad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Kamaludin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Teguh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Mardiono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Rifki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Kurniawan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Fauzi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Onang</a:t>
            </a:r>
            <a:r>
              <a:rPr lang="en-US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Wulantoro</a:t>
            </a:r>
            <a:endParaRPr lang="en-US" dirty="0">
              <a:solidFill>
                <a:srgbClr val="00B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19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1250400" y="-223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52AD5-0257-4F97-8445-F1F09A91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492674"/>
            <a:ext cx="5643648" cy="35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9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488400" y="0"/>
            <a:ext cx="6996600" cy="451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73BB4-8430-45E8-984F-74FAA16F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29" y="489825"/>
            <a:ext cx="5977646" cy="37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545550" y="-98456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25B71-015B-4703-9C97-00B525B2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17344"/>
            <a:ext cx="4381264" cy="35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4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545550" y="-98456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Chat_Model.java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F7983-0BBB-4FAF-A2FB-90DC34D2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822616"/>
            <a:ext cx="5538404" cy="34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9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2107650" y="-8715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Chat_Adapter.java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84148-E29D-4454-ACED-0C869A117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70749"/>
            <a:ext cx="5353050" cy="42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39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2126700" y="-65222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Chat_Adapter.java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E238C-70E8-4A36-B58E-D9B01470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75" y="423417"/>
            <a:ext cx="6019800" cy="3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0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-774150" y="0"/>
            <a:ext cx="6996600" cy="676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03BC2-BD91-4E2F-B9F1-A3CD3999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8137"/>
            <a:ext cx="4134381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0"/>
            <a:ext cx="6996600" cy="46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71ADC-27C2-41FB-B325-808EAB28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50" y="463033"/>
            <a:ext cx="4769100" cy="38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7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215025"/>
            <a:ext cx="6996600" cy="470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User_Activity.java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F7A54-AFEB-466E-A9D8-83EBDF34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51" y="685800"/>
            <a:ext cx="50008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215025"/>
            <a:ext cx="6996600" cy="5674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User_Model.java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1E981-ACFD-4F36-BDF6-999CF887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03" y="1130921"/>
            <a:ext cx="3817347" cy="32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FIREBASE ?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458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699" y="82875"/>
            <a:ext cx="6996600" cy="526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User_Adapter.java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C045D-7B80-43D2-9802-936862F2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06" y="685800"/>
            <a:ext cx="525738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5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215025"/>
            <a:ext cx="6996600" cy="50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User_Adapter.java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FDA77-1364-4A6F-8F8D-BC328665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12" y="723900"/>
            <a:ext cx="4219975" cy="37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-1469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Chat_Activity.xml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71A7D-FA14-4043-ABAB-9369E633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00" y="753730"/>
            <a:ext cx="6312992" cy="36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1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73700" y="-1659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User_Activity.xml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5C0CF-B553-4B2A-848B-FB49FBE2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94" y="549824"/>
            <a:ext cx="6414756" cy="36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3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895350" y="-1850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Login_activity.xml</a:t>
            </a:r>
            <a:endParaRPr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7DE24-9A77-46BE-B1B7-1CE706CF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1" y="609600"/>
            <a:ext cx="6325150" cy="37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6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4657305" y="489795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400" cy="950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HASIL</a:t>
            </a:r>
            <a:endParaRPr dirty="0"/>
          </a:p>
        </p:txBody>
      </p:sp>
      <p:sp>
        <p:nvSpPr>
          <p:cNvPr id="736" name="Google Shape;736;p33"/>
          <p:cNvSpPr/>
          <p:nvPr/>
        </p:nvSpPr>
        <p:spPr>
          <a:xfrm>
            <a:off x="4750620" y="838995"/>
            <a:ext cx="1888500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6" name="Google Shape;734;p33">
            <a:extLst>
              <a:ext uri="{FF2B5EF4-FFF2-40B4-BE49-F238E27FC236}">
                <a16:creationId xmlns:a16="http://schemas.microsoft.com/office/drawing/2014/main" id="{93A5909E-B928-495E-899B-486200E83629}"/>
              </a:ext>
            </a:extLst>
          </p:cNvPr>
          <p:cNvSpPr/>
          <p:nvPr/>
        </p:nvSpPr>
        <p:spPr>
          <a:xfrm>
            <a:off x="2119470" y="5445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36;p33">
            <a:extLst>
              <a:ext uri="{FF2B5EF4-FFF2-40B4-BE49-F238E27FC236}">
                <a16:creationId xmlns:a16="http://schemas.microsoft.com/office/drawing/2014/main" id="{C43617AD-FA60-42EA-AD25-07A2AA298463}"/>
              </a:ext>
            </a:extLst>
          </p:cNvPr>
          <p:cNvSpPr/>
          <p:nvPr/>
        </p:nvSpPr>
        <p:spPr>
          <a:xfrm>
            <a:off x="2212785" y="893700"/>
            <a:ext cx="1888500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734;p33">
            <a:extLst>
              <a:ext uri="{FF2B5EF4-FFF2-40B4-BE49-F238E27FC236}">
                <a16:creationId xmlns:a16="http://schemas.microsoft.com/office/drawing/2014/main" id="{7DC2B05B-6D04-4D91-B4F0-C7228204ABF5}"/>
              </a:ext>
            </a:extLst>
          </p:cNvPr>
          <p:cNvSpPr/>
          <p:nvPr/>
        </p:nvSpPr>
        <p:spPr>
          <a:xfrm>
            <a:off x="6931215" y="489795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36;p33">
            <a:extLst>
              <a:ext uri="{FF2B5EF4-FFF2-40B4-BE49-F238E27FC236}">
                <a16:creationId xmlns:a16="http://schemas.microsoft.com/office/drawing/2014/main" id="{AB24B9E1-84A3-4966-A3E8-3B01851AC956}"/>
              </a:ext>
            </a:extLst>
          </p:cNvPr>
          <p:cNvSpPr/>
          <p:nvPr/>
        </p:nvSpPr>
        <p:spPr>
          <a:xfrm>
            <a:off x="7024530" y="838995"/>
            <a:ext cx="1888500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F2F4C-A3FA-44CA-B38C-84838F3FA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85" y="907076"/>
            <a:ext cx="1887807" cy="3356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F2BAF-E874-44E4-A7F6-017FB8EF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31" y="838996"/>
            <a:ext cx="1888500" cy="335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73496E-34DC-4093-A1CF-B077885CF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19" y="838994"/>
            <a:ext cx="1862826" cy="33561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767" name="Google Shape;767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us at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@</a:t>
            </a:r>
            <a:r>
              <a:rPr lang="en-US" dirty="0"/>
              <a:t>TI 16 B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sz="3600" b="1"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100" indent="0">
              <a:buNone/>
            </a:pPr>
            <a:r>
              <a:rPr lang="en-US" sz="1800" b="1" dirty="0"/>
              <a:t>Firebase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  <a:hlinkClick r:id="rId3" tooltip="Google"/>
              </a:rPr>
              <a:t>Google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mempermudah</a:t>
            </a:r>
            <a:r>
              <a:rPr lang="en-US" sz="1800" dirty="0"/>
              <a:t> para </a:t>
            </a:r>
            <a:r>
              <a:rPr lang="en-US" sz="1800" dirty="0" err="1"/>
              <a:t>pengembang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Firebase, </a:t>
            </a:r>
            <a:r>
              <a:rPr lang="en-US" sz="1800" dirty="0" err="1"/>
              <a:t>pengembang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fokus</a:t>
            </a:r>
            <a:r>
              <a:rPr lang="en-US" sz="1800" dirty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yang </a:t>
            </a:r>
            <a:r>
              <a:rPr lang="en-US" sz="1800" dirty="0" err="1"/>
              <a:t>besar</a:t>
            </a:r>
            <a:r>
              <a:rPr lang="en-US" sz="1800" dirty="0"/>
              <a:t>.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fitur</a:t>
            </a:r>
            <a:r>
              <a:rPr lang="en-US" sz="1800" dirty="0"/>
              <a:t> yang </a:t>
            </a:r>
            <a:r>
              <a:rPr lang="en-US" sz="1800" dirty="0" err="1"/>
              <a:t>menarik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Firebase </a:t>
            </a:r>
            <a:r>
              <a:rPr lang="en-US" sz="1800" dirty="0" err="1"/>
              <a:t>yaitu</a:t>
            </a:r>
            <a:r>
              <a:rPr lang="en-US" sz="1800" dirty="0"/>
              <a:t> Firebase Remote Config dan Firebase Realtime Database. </a:t>
            </a: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fitur</a:t>
            </a:r>
            <a:r>
              <a:rPr lang="en-US" sz="1800" dirty="0"/>
              <a:t> </a:t>
            </a:r>
            <a:r>
              <a:rPr lang="en-US" sz="1800" dirty="0" err="1"/>
              <a:t>pendukung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yang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pemberitahuan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Firebase Notification.</a:t>
            </a:r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8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r>
              <a:rPr lang="en-US" dirty="0"/>
              <a:t>EBERAPA</a:t>
            </a:r>
            <a:r>
              <a:rPr lang="en" dirty="0"/>
              <a:t> </a:t>
            </a:r>
            <a:r>
              <a:rPr lang="en-US" dirty="0">
                <a:solidFill>
                  <a:srgbClr val="3C78D8"/>
                </a:solidFill>
              </a:rPr>
              <a:t>FITUR</a:t>
            </a:r>
            <a:r>
              <a:rPr lang="en" dirty="0"/>
              <a:t> </a:t>
            </a:r>
            <a:r>
              <a:rPr lang="en-US" dirty="0"/>
              <a:t>FIREBASE</a:t>
            </a:r>
            <a:endParaRPr dirty="0"/>
          </a:p>
        </p:txBody>
      </p:sp>
      <p:sp>
        <p:nvSpPr>
          <p:cNvPr id="695" name="Google Shape;695;p31"/>
          <p:cNvSpPr txBox="1">
            <a:spLocks noGrp="1"/>
          </p:cNvSpPr>
          <p:nvPr>
            <p:ph type="body" idx="1"/>
          </p:nvPr>
        </p:nvSpPr>
        <p:spPr>
          <a:xfrm>
            <a:off x="3961563" y="1068404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/>
              <a:t>Firebase </a:t>
            </a:r>
            <a:r>
              <a:rPr lang="en" sz="1100" b="1" dirty="0"/>
              <a:t>Analytics</a:t>
            </a:r>
            <a:endParaRPr sz="1100" b="1" dirty="0"/>
          </a:p>
          <a:p>
            <a:pPr marL="0" lvl="0" indent="0">
              <a:buNone/>
            </a:pPr>
            <a:r>
              <a:rPr lang="en-US" sz="1100" dirty="0" err="1"/>
              <a:t>Koleksi</a:t>
            </a:r>
            <a:r>
              <a:rPr lang="en-US" sz="1100" dirty="0"/>
              <a:t> data dan reporting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aplikasi</a:t>
            </a:r>
            <a:r>
              <a:rPr lang="en-US" sz="1100" dirty="0"/>
              <a:t> Android / iOS</a:t>
            </a:r>
            <a:endParaRPr sz="1100" dirty="0"/>
          </a:p>
        </p:txBody>
      </p:sp>
      <p:sp>
        <p:nvSpPr>
          <p:cNvPr id="696" name="Google Shape;696;p31"/>
          <p:cNvSpPr txBox="1">
            <a:spLocks noGrp="1"/>
          </p:cNvSpPr>
          <p:nvPr>
            <p:ph type="body" idx="2"/>
          </p:nvPr>
        </p:nvSpPr>
        <p:spPr>
          <a:xfrm>
            <a:off x="1159553" y="1050055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Cloud Messaging dan Notifications</a:t>
            </a:r>
            <a:endParaRPr sz="1100" b="1" dirty="0"/>
          </a:p>
          <a:p>
            <a:pPr marL="0" lvl="0" indent="0">
              <a:buNone/>
            </a:pPr>
            <a:r>
              <a:rPr lang="en-US" sz="1100" dirty="0" err="1"/>
              <a:t>Memberikan</a:t>
            </a:r>
            <a:r>
              <a:rPr lang="en-US" sz="1100" dirty="0"/>
              <a:t> push notification dan </a:t>
            </a:r>
            <a:r>
              <a:rPr lang="en-US" sz="1100" dirty="0" err="1"/>
              <a:t>membuat</a:t>
            </a:r>
            <a:r>
              <a:rPr lang="en-US" sz="1100" dirty="0"/>
              <a:t> </a:t>
            </a:r>
            <a:r>
              <a:rPr lang="en-US" sz="1100" dirty="0" err="1"/>
              <a:t>komunikasi</a:t>
            </a:r>
            <a:r>
              <a:rPr lang="en-US" sz="1100" dirty="0"/>
              <a:t> </a:t>
            </a:r>
            <a:r>
              <a:rPr lang="en-US" sz="1100" dirty="0" err="1"/>
              <a:t>dua</a:t>
            </a:r>
            <a:r>
              <a:rPr lang="en-US" sz="1100" dirty="0"/>
              <a:t> </a:t>
            </a:r>
            <a:r>
              <a:rPr lang="en-US" sz="1100" dirty="0" err="1"/>
              <a:t>arah</a:t>
            </a:r>
            <a:r>
              <a:rPr lang="en-US" sz="1100" dirty="0"/>
              <a:t> </a:t>
            </a:r>
            <a:r>
              <a:rPr lang="en-US" sz="1100" dirty="0" err="1"/>
              <a:t>antara</a:t>
            </a:r>
            <a:r>
              <a:rPr lang="en-US" sz="1100" dirty="0"/>
              <a:t> device</a:t>
            </a:r>
            <a:endParaRPr sz="1100" dirty="0"/>
          </a:p>
        </p:txBody>
      </p:sp>
      <p:sp>
        <p:nvSpPr>
          <p:cNvPr id="697" name="Google Shape;697;p31"/>
          <p:cNvSpPr txBox="1">
            <a:spLocks noGrp="1"/>
          </p:cNvSpPr>
          <p:nvPr>
            <p:ph type="body" idx="3"/>
          </p:nvPr>
        </p:nvSpPr>
        <p:spPr>
          <a:xfrm>
            <a:off x="6606198" y="1009650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Authentication</a:t>
            </a:r>
            <a:endParaRPr sz="1100" b="1" dirty="0"/>
          </a:p>
          <a:p>
            <a:pPr marL="0" lvl="0" indent="0">
              <a:buNone/>
            </a:pPr>
            <a:r>
              <a:rPr lang="en-US" sz="1100" dirty="0"/>
              <a:t>Login </a:t>
            </a:r>
            <a:r>
              <a:rPr lang="en-US" sz="1100" dirty="0" err="1"/>
              <a:t>dengan</a:t>
            </a:r>
            <a:r>
              <a:rPr lang="en-US" sz="1100" dirty="0"/>
              <a:t> salah </a:t>
            </a:r>
            <a:r>
              <a:rPr lang="en-US" sz="1100" dirty="0" err="1"/>
              <a:t>satu</a:t>
            </a:r>
            <a:r>
              <a:rPr lang="en-US" sz="1100" dirty="0"/>
              <a:t> </a:t>
            </a:r>
            <a:r>
              <a:rPr lang="en-US" sz="1100" dirty="0" err="1"/>
              <a:t>metode</a:t>
            </a:r>
            <a:r>
              <a:rPr lang="en-US" sz="1100" dirty="0"/>
              <a:t> (email-password, Google, Facebook, Twitter, GitHub). </a:t>
            </a:r>
            <a:endParaRPr sz="1100" dirty="0"/>
          </a:p>
        </p:txBody>
      </p:sp>
      <p:sp>
        <p:nvSpPr>
          <p:cNvPr id="698" name="Google Shape;698;p31"/>
          <p:cNvSpPr txBox="1">
            <a:spLocks noGrp="1"/>
          </p:cNvSpPr>
          <p:nvPr>
            <p:ph type="body" idx="1"/>
          </p:nvPr>
        </p:nvSpPr>
        <p:spPr>
          <a:xfrm>
            <a:off x="1083975" y="2895600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b="1" dirty="0"/>
              <a:t>Firebase </a:t>
            </a:r>
            <a:r>
              <a:rPr lang="en" sz="1100" b="1" dirty="0"/>
              <a:t>Remote Config</a:t>
            </a:r>
            <a:endParaRPr sz="1100" b="1" dirty="0"/>
          </a:p>
          <a:p>
            <a:pPr marL="0" lvl="0" indent="0">
              <a:buNone/>
            </a:pPr>
            <a:r>
              <a:rPr lang="en-US" sz="1100" dirty="0" err="1"/>
              <a:t>Perubahan</a:t>
            </a:r>
            <a:r>
              <a:rPr lang="en-US" sz="1100" dirty="0"/>
              <a:t> </a:t>
            </a:r>
            <a:r>
              <a:rPr lang="en-US" sz="1100" dirty="0" err="1"/>
              <a:t>konfigurasi</a:t>
            </a:r>
            <a:r>
              <a:rPr lang="en-US" sz="1100" dirty="0"/>
              <a:t> di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aplikasi</a:t>
            </a:r>
            <a:r>
              <a:rPr lang="en-US" sz="1100" dirty="0"/>
              <a:t> Android / iOS, </a:t>
            </a:r>
            <a:r>
              <a:rPr lang="en-US" sz="1100" dirty="0" err="1"/>
              <a:t>tanpa</a:t>
            </a:r>
            <a:r>
              <a:rPr lang="en-US" sz="1100" dirty="0"/>
              <a:t> </a:t>
            </a:r>
            <a:r>
              <a:rPr lang="en-US" sz="1100" dirty="0" err="1"/>
              <a:t>harus</a:t>
            </a:r>
            <a:r>
              <a:rPr lang="en-US" sz="1100" dirty="0"/>
              <a:t> </a:t>
            </a:r>
            <a:r>
              <a:rPr lang="en-US" sz="1100" dirty="0" err="1"/>
              <a:t>melakukan</a:t>
            </a:r>
            <a:r>
              <a:rPr lang="en-US" sz="1100" dirty="0"/>
              <a:t> update </a:t>
            </a:r>
            <a:r>
              <a:rPr lang="en-US" sz="1100" dirty="0" err="1"/>
              <a:t>aplikasi</a:t>
            </a:r>
            <a:r>
              <a:rPr lang="en-US" sz="1100" dirty="0"/>
              <a:t> di Play Store / App Store</a:t>
            </a:r>
            <a:endParaRPr sz="1100" dirty="0"/>
          </a:p>
        </p:txBody>
      </p:sp>
      <p:sp>
        <p:nvSpPr>
          <p:cNvPr id="699" name="Google Shape;699;p31"/>
          <p:cNvSpPr txBox="1">
            <a:spLocks noGrp="1"/>
          </p:cNvSpPr>
          <p:nvPr>
            <p:ph type="body" idx="2"/>
          </p:nvPr>
        </p:nvSpPr>
        <p:spPr>
          <a:xfrm>
            <a:off x="3845087" y="2895600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Real Time Database</a:t>
            </a:r>
            <a:endParaRPr sz="1100" b="1" dirty="0"/>
          </a:p>
          <a:p>
            <a:pPr marL="0" lvl="0" indent="0">
              <a:buNone/>
            </a:pPr>
            <a:r>
              <a:rPr lang="en-US" sz="1100" dirty="0"/>
              <a:t>NoSQL database yang </a:t>
            </a:r>
            <a:r>
              <a:rPr lang="en-US" sz="1100" dirty="0" err="1"/>
              <a:t>disediakan</a:t>
            </a:r>
            <a:r>
              <a:rPr lang="en-US" sz="1100" dirty="0"/>
              <a:t> dan Realtime</a:t>
            </a:r>
            <a:endParaRPr sz="1100" dirty="0"/>
          </a:p>
        </p:txBody>
      </p:sp>
      <p:sp>
        <p:nvSpPr>
          <p:cNvPr id="700" name="Google Shape;700;p31"/>
          <p:cNvSpPr txBox="1">
            <a:spLocks noGrp="1"/>
          </p:cNvSpPr>
          <p:nvPr>
            <p:ph type="body" idx="3"/>
          </p:nvPr>
        </p:nvSpPr>
        <p:spPr>
          <a:xfrm>
            <a:off x="6606198" y="2895600"/>
            <a:ext cx="2227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 dirty="0"/>
              <a:t>Crash R</a:t>
            </a:r>
            <a:r>
              <a:rPr lang="en-US" sz="1100" b="1" dirty="0"/>
              <a:t>e</a:t>
            </a:r>
            <a:r>
              <a:rPr lang="en" sz="1100" b="1" dirty="0"/>
              <a:t>porting</a:t>
            </a:r>
            <a:endParaRPr sz="1100" b="1" dirty="0"/>
          </a:p>
          <a:p>
            <a:pPr marL="0" lvl="0" indent="0">
              <a:buNone/>
            </a:pPr>
            <a:r>
              <a:rPr lang="en-US" sz="1100" dirty="0" err="1"/>
              <a:t>Merekam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exception/</a:t>
            </a:r>
            <a:r>
              <a:rPr lang="en-US" sz="1100" dirty="0" err="1"/>
              <a:t>Eror</a:t>
            </a:r>
            <a:r>
              <a:rPr lang="en-US" sz="1100" dirty="0"/>
              <a:t> yang </a:t>
            </a:r>
            <a:r>
              <a:rPr lang="en-US" sz="1100" dirty="0" err="1"/>
              <a:t>terjadi</a:t>
            </a:r>
            <a:r>
              <a:rPr lang="en-US" sz="1100" dirty="0"/>
              <a:t> pada </a:t>
            </a:r>
            <a:r>
              <a:rPr lang="en-US" sz="1100" dirty="0" err="1"/>
              <a:t>aplikasi</a:t>
            </a:r>
            <a:r>
              <a:rPr lang="en-US" sz="1100" dirty="0"/>
              <a:t>.</a:t>
            </a:r>
            <a:endParaRPr sz="1100" dirty="0"/>
          </a:p>
        </p:txBody>
      </p:sp>
      <p:grpSp>
        <p:nvGrpSpPr>
          <p:cNvPr id="701" name="Google Shape;701;p31"/>
          <p:cNvGrpSpPr/>
          <p:nvPr/>
        </p:nvGrpSpPr>
        <p:grpSpPr>
          <a:xfrm>
            <a:off x="623677" y="1195790"/>
            <a:ext cx="464314" cy="494725"/>
            <a:chOff x="5970800" y="1619250"/>
            <a:chExt cx="428650" cy="456725"/>
          </a:xfrm>
        </p:grpSpPr>
        <p:sp>
          <p:nvSpPr>
            <p:cNvPr id="702" name="Google Shape;702;p3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31"/>
          <p:cNvSpPr/>
          <p:nvPr/>
        </p:nvSpPr>
        <p:spPr>
          <a:xfrm>
            <a:off x="637248" y="3095965"/>
            <a:ext cx="414053" cy="436530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1"/>
          <p:cNvGrpSpPr/>
          <p:nvPr/>
        </p:nvGrpSpPr>
        <p:grpSpPr>
          <a:xfrm>
            <a:off x="3430563" y="1195790"/>
            <a:ext cx="413294" cy="382059"/>
            <a:chOff x="5975075" y="2327500"/>
            <a:chExt cx="420100" cy="388350"/>
          </a:xfrm>
        </p:grpSpPr>
        <p:sp>
          <p:nvSpPr>
            <p:cNvPr id="709" name="Google Shape;709;p3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31"/>
          <p:cNvSpPr/>
          <p:nvPr/>
        </p:nvSpPr>
        <p:spPr>
          <a:xfrm>
            <a:off x="6170551" y="3095965"/>
            <a:ext cx="464307" cy="46428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31"/>
          <p:cNvGrpSpPr/>
          <p:nvPr/>
        </p:nvGrpSpPr>
        <p:grpSpPr>
          <a:xfrm>
            <a:off x="3344447" y="3095965"/>
            <a:ext cx="502966" cy="425914"/>
            <a:chOff x="5275975" y="4344850"/>
            <a:chExt cx="470150" cy="398125"/>
          </a:xfrm>
        </p:grpSpPr>
        <p:sp>
          <p:nvSpPr>
            <p:cNvPr id="713" name="Google Shape;713;p31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6327054" y="1195790"/>
            <a:ext cx="279141" cy="455052"/>
            <a:chOff x="6730350" y="2315900"/>
            <a:chExt cx="257700" cy="420100"/>
          </a:xfrm>
        </p:grpSpPr>
        <p:sp>
          <p:nvSpPr>
            <p:cNvPr id="717" name="Google Shape;717;p3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3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54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/>
          <p:nvPr/>
        </p:nvSpPr>
        <p:spPr>
          <a:xfrm>
            <a:off x="3021959" y="1214200"/>
            <a:ext cx="2903100" cy="2903100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5"/>
          <p:cNvSpPr txBox="1">
            <a:spLocks noGrp="1"/>
          </p:cNvSpPr>
          <p:nvPr>
            <p:ph type="title"/>
          </p:nvPr>
        </p:nvSpPr>
        <p:spPr>
          <a:xfrm>
            <a:off x="1073700" y="0"/>
            <a:ext cx="6996600" cy="9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MENGAPA </a:t>
            </a:r>
            <a:r>
              <a:rPr lang="en-US" dirty="0">
                <a:solidFill>
                  <a:srgbClr val="3C78D8"/>
                </a:solidFill>
              </a:rPr>
              <a:t>FIREBASE ?</a:t>
            </a:r>
            <a:endParaRPr dirty="0"/>
          </a:p>
        </p:txBody>
      </p:sp>
      <p:sp>
        <p:nvSpPr>
          <p:cNvPr id="580" name="Google Shape;580;p25"/>
          <p:cNvSpPr/>
          <p:nvPr/>
        </p:nvSpPr>
        <p:spPr>
          <a:xfrm rot="2700000">
            <a:off x="2658025" y="1637234"/>
            <a:ext cx="2481945" cy="907501"/>
          </a:xfrm>
          <a:prstGeom prst="roundRect">
            <a:avLst>
              <a:gd name="adj" fmla="val 5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1" name="Google Shape;581;p25"/>
          <p:cNvSpPr/>
          <p:nvPr/>
        </p:nvSpPr>
        <p:spPr>
          <a:xfrm rot="2700000">
            <a:off x="3807808" y="2787016"/>
            <a:ext cx="2481945" cy="907501"/>
          </a:xfrm>
          <a:prstGeom prst="roundRect">
            <a:avLst>
              <a:gd name="adj" fmla="val 50000"/>
            </a:avLst>
          </a:prstGeom>
          <a:solidFill>
            <a:srgbClr val="283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2" name="Google Shape;582;p25"/>
          <p:cNvSpPr/>
          <p:nvPr/>
        </p:nvSpPr>
        <p:spPr>
          <a:xfrm rot="-2700000">
            <a:off x="2657772" y="2786947"/>
            <a:ext cx="2481945" cy="907501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3" name="Google Shape;583;p25"/>
          <p:cNvSpPr/>
          <p:nvPr/>
        </p:nvSpPr>
        <p:spPr>
          <a:xfrm rot="-2700000">
            <a:off x="3807555" y="1637165"/>
            <a:ext cx="2481945" cy="907501"/>
          </a:xfrm>
          <a:prstGeom prst="roundRect">
            <a:avLst>
              <a:gd name="adj" fmla="val 5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4" name="Google Shape;584;p25"/>
          <p:cNvSpPr/>
          <p:nvPr/>
        </p:nvSpPr>
        <p:spPr>
          <a:xfrm>
            <a:off x="3633789" y="1814998"/>
            <a:ext cx="1694400" cy="1694400"/>
          </a:xfrm>
          <a:prstGeom prst="ellipse">
            <a:avLst/>
          </a:prstGeom>
          <a:noFill/>
          <a:ln w="762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5"/>
          <p:cNvSpPr/>
          <p:nvPr/>
        </p:nvSpPr>
        <p:spPr>
          <a:xfrm>
            <a:off x="3632411" y="1824888"/>
            <a:ext cx="840300" cy="84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cubicBezTo>
                  <a:pt x="53743" y="0"/>
                  <a:pt x="0" y="53743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20000" y="0"/>
                </a:lnTo>
                <a:close/>
              </a:path>
            </a:pathLst>
          </a:custGeom>
          <a:solidFill>
            <a:srgbClr val="8EC4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5"/>
          <p:cNvSpPr/>
          <p:nvPr/>
        </p:nvSpPr>
        <p:spPr>
          <a:xfrm>
            <a:off x="3632411" y="2666172"/>
            <a:ext cx="840300" cy="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66256"/>
                  <a:pt x="53743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68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5"/>
          <p:cNvSpPr/>
          <p:nvPr/>
        </p:nvSpPr>
        <p:spPr>
          <a:xfrm>
            <a:off x="4472916" y="1824888"/>
            <a:ext cx="841500" cy="84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53743"/>
                  <a:pt x="66256" y="0"/>
                  <a:pt x="0" y="0"/>
                </a:cubicBezTo>
                <a:close/>
              </a:path>
            </a:pathLst>
          </a:custGeom>
          <a:solidFill>
            <a:srgbClr val="00A7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5"/>
          <p:cNvSpPr/>
          <p:nvPr/>
        </p:nvSpPr>
        <p:spPr>
          <a:xfrm>
            <a:off x="4472916" y="2666172"/>
            <a:ext cx="841500" cy="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cubicBezTo>
                  <a:pt x="66256" y="120000"/>
                  <a:pt x="120000" y="66256"/>
                  <a:pt x="120000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1F27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5"/>
          <p:cNvSpPr/>
          <p:nvPr/>
        </p:nvSpPr>
        <p:spPr>
          <a:xfrm>
            <a:off x="3852560" y="2045785"/>
            <a:ext cx="1240800" cy="1240800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1005825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1" name="Google Shape;591;p25"/>
          <p:cNvSpPr/>
          <p:nvPr/>
        </p:nvSpPr>
        <p:spPr>
          <a:xfrm>
            <a:off x="3751657" y="1311701"/>
            <a:ext cx="123900" cy="123900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5"/>
          <p:cNvSpPr/>
          <p:nvPr/>
        </p:nvSpPr>
        <p:spPr>
          <a:xfrm>
            <a:off x="5066754" y="1311701"/>
            <a:ext cx="123900" cy="123900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5"/>
          <p:cNvSpPr/>
          <p:nvPr/>
        </p:nvSpPr>
        <p:spPr>
          <a:xfrm>
            <a:off x="5708039" y="1943931"/>
            <a:ext cx="123900" cy="123900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5"/>
          <p:cNvSpPr/>
          <p:nvPr/>
        </p:nvSpPr>
        <p:spPr>
          <a:xfrm>
            <a:off x="5708039" y="3251593"/>
            <a:ext cx="123900" cy="123900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5"/>
          <p:cNvSpPr/>
          <p:nvPr/>
        </p:nvSpPr>
        <p:spPr>
          <a:xfrm>
            <a:off x="3751657" y="3890258"/>
            <a:ext cx="123900" cy="123900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5"/>
          <p:cNvSpPr/>
          <p:nvPr/>
        </p:nvSpPr>
        <p:spPr>
          <a:xfrm>
            <a:off x="5066754" y="3890258"/>
            <a:ext cx="123900" cy="123900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5"/>
          <p:cNvSpPr/>
          <p:nvPr/>
        </p:nvSpPr>
        <p:spPr>
          <a:xfrm>
            <a:off x="3108648" y="1943931"/>
            <a:ext cx="123900" cy="123900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5"/>
          <p:cNvSpPr/>
          <p:nvPr/>
        </p:nvSpPr>
        <p:spPr>
          <a:xfrm>
            <a:off x="3108648" y="3251593"/>
            <a:ext cx="123900" cy="123900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5"/>
          <p:cNvSpPr/>
          <p:nvPr/>
        </p:nvSpPr>
        <p:spPr>
          <a:xfrm rot="5400000">
            <a:off x="5645948" y="2403249"/>
            <a:ext cx="525300" cy="525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5"/>
          <p:cNvSpPr/>
          <p:nvPr/>
        </p:nvSpPr>
        <p:spPr>
          <a:xfrm rot="5400000">
            <a:off x="2776349" y="2403249"/>
            <a:ext cx="525300" cy="525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4211009" y="968449"/>
            <a:ext cx="525300" cy="525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4211009" y="3838047"/>
            <a:ext cx="525300" cy="5253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25"/>
          <p:cNvGrpSpPr/>
          <p:nvPr/>
        </p:nvGrpSpPr>
        <p:grpSpPr>
          <a:xfrm>
            <a:off x="6242653" y="1106489"/>
            <a:ext cx="1932506" cy="647163"/>
            <a:chOff x="8578272" y="1488369"/>
            <a:chExt cx="2810100" cy="941054"/>
          </a:xfrm>
        </p:grpSpPr>
        <p:sp>
          <p:nvSpPr>
            <p:cNvPr id="608" name="Google Shape;608;p25"/>
            <p:cNvSpPr txBox="1"/>
            <p:nvPr/>
          </p:nvSpPr>
          <p:spPr>
            <a:xfrm>
              <a:off x="8578272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sz="1100" dirty="0" err="1"/>
                <a:t>semua</a:t>
              </a:r>
              <a:r>
                <a:rPr lang="en-US" sz="1100" dirty="0"/>
                <a:t> </a:t>
              </a:r>
              <a:r>
                <a:rPr lang="en-US" sz="1100" dirty="0" err="1"/>
                <a:t>perangkat</a:t>
              </a:r>
              <a:r>
                <a:rPr lang="en-US" sz="1100" dirty="0"/>
                <a:t> yang </a:t>
              </a:r>
              <a:r>
                <a:rPr lang="en-US" sz="1100" dirty="0" err="1"/>
                <a:t>terhubung</a:t>
              </a:r>
              <a:r>
                <a:rPr lang="en-US" sz="1100" dirty="0"/>
                <a:t> </a:t>
              </a:r>
              <a:r>
                <a:rPr lang="en-US" sz="1100" dirty="0" err="1"/>
                <a:t>akan</a:t>
              </a:r>
              <a:r>
                <a:rPr lang="en-US" sz="1100" dirty="0"/>
                <a:t> </a:t>
              </a:r>
              <a:r>
                <a:rPr lang="en-US" sz="1100" dirty="0" err="1"/>
                <a:t>menerima</a:t>
              </a:r>
              <a:r>
                <a:rPr lang="en-US" sz="1100" dirty="0"/>
                <a:t> update </a:t>
              </a:r>
              <a:r>
                <a:rPr lang="en-US" sz="1100" dirty="0" err="1"/>
                <a:t>dalam</a:t>
              </a:r>
              <a:r>
                <a:rPr lang="en-US" sz="1100" dirty="0"/>
                <a:t> </a:t>
              </a:r>
              <a:r>
                <a:rPr lang="en-US" sz="1100" dirty="0" err="1"/>
                <a:t>waktu</a:t>
              </a:r>
              <a:r>
                <a:rPr lang="en-US" sz="1100" dirty="0"/>
                <a:t> </a:t>
              </a:r>
              <a:r>
                <a:rPr lang="en-US" sz="1100" dirty="0" err="1"/>
                <a:t>milidetik</a:t>
              </a:r>
              <a:r>
                <a:rPr lang="en-US" sz="1100" dirty="0"/>
                <a:t>.</a:t>
              </a:r>
              <a:endParaRPr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9" name="Google Shape;609;p25"/>
            <p:cNvSpPr txBox="1"/>
            <p:nvPr/>
          </p:nvSpPr>
          <p:spPr>
            <a:xfrm>
              <a:off x="8578272" y="1488369"/>
              <a:ext cx="2810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00CEF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REALTIME</a:t>
              </a:r>
              <a:endParaRPr sz="1800" b="0" i="0" u="none" strike="noStrike" cap="none" dirty="0">
                <a:solidFill>
                  <a:srgbClr val="00CEF6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10" name="Google Shape;610;p25"/>
          <p:cNvGrpSpPr/>
          <p:nvPr/>
        </p:nvGrpSpPr>
        <p:grpSpPr>
          <a:xfrm>
            <a:off x="6243032" y="3261424"/>
            <a:ext cx="1932498" cy="647073"/>
            <a:chOff x="6426462" y="3475458"/>
            <a:chExt cx="2133000" cy="714209"/>
          </a:xfrm>
        </p:grpSpPr>
        <p:sp>
          <p:nvSpPr>
            <p:cNvPr id="611" name="Google Shape;611;p25"/>
            <p:cNvSpPr txBox="1"/>
            <p:nvPr/>
          </p:nvSpPr>
          <p:spPr>
            <a:xfrm>
              <a:off x="6426462" y="3745967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sz="1100" dirty="0"/>
                <a:t>Para developer </a:t>
              </a:r>
              <a:r>
                <a:rPr lang="en-US" sz="1100" dirty="0" err="1"/>
                <a:t>dapat</a:t>
              </a:r>
              <a:r>
                <a:rPr lang="en-US" sz="1100" dirty="0"/>
                <a:t> </a:t>
              </a:r>
              <a:r>
                <a:rPr lang="en-US" sz="1100" dirty="0" err="1"/>
                <a:t>mencoba</a:t>
              </a:r>
              <a:r>
                <a:rPr lang="en-US" sz="1100" dirty="0"/>
                <a:t> </a:t>
              </a:r>
              <a:r>
                <a:rPr lang="en-US" sz="1100" dirty="0" err="1"/>
                <a:t>layanan</a:t>
              </a:r>
              <a:r>
                <a:rPr lang="en-US" sz="1100" dirty="0"/>
                <a:t> Firebase </a:t>
              </a:r>
              <a:r>
                <a:rPr lang="en-US" sz="1100" dirty="0" err="1"/>
                <a:t>tanpa</a:t>
              </a:r>
              <a:r>
                <a:rPr lang="en-US" sz="1100" dirty="0"/>
                <a:t> </a:t>
              </a:r>
              <a:r>
                <a:rPr lang="en-US" sz="1100" dirty="0" err="1"/>
                <a:t>batasan</a:t>
              </a:r>
              <a:r>
                <a:rPr lang="en-US" sz="1100" dirty="0"/>
                <a:t> </a:t>
              </a:r>
              <a:r>
                <a:rPr lang="en-US" sz="1100" dirty="0" err="1"/>
                <a:t>waktu</a:t>
              </a:r>
              <a:r>
                <a:rPr lang="en-US" sz="1100" dirty="0"/>
                <a:t>.</a:t>
              </a:r>
              <a:endParaRPr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2" name="Google Shape;612;p25"/>
            <p:cNvSpPr txBox="1"/>
            <p:nvPr/>
          </p:nvSpPr>
          <p:spPr>
            <a:xfrm>
              <a:off x="6426462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28324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FREE</a:t>
              </a:r>
              <a:endParaRPr sz="1800" b="0" i="0" u="none" strike="noStrike" cap="none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770511" y="1106489"/>
            <a:ext cx="1932506" cy="647163"/>
            <a:chOff x="8578272" y="1488369"/>
            <a:chExt cx="2810100" cy="941054"/>
          </a:xfrm>
        </p:grpSpPr>
        <p:sp>
          <p:nvSpPr>
            <p:cNvPr id="614" name="Google Shape;614;p25"/>
            <p:cNvSpPr txBox="1"/>
            <p:nvPr/>
          </p:nvSpPr>
          <p:spPr>
            <a:xfrm>
              <a:off x="8578272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en-US" sz="1100" dirty="0" err="1"/>
                <a:t>Aplikasi</a:t>
              </a:r>
              <a:r>
                <a:rPr lang="en-US" sz="1100" dirty="0"/>
                <a:t> Firebase </a:t>
              </a:r>
              <a:r>
                <a:rPr lang="en-US" sz="1100" dirty="0" err="1"/>
                <a:t>tetap</a:t>
              </a:r>
              <a:r>
                <a:rPr lang="en-US" sz="1100" dirty="0"/>
                <a:t> </a:t>
              </a:r>
              <a:r>
                <a:rPr lang="en-US" sz="1100" dirty="0" err="1"/>
                <a:t>responsif</a:t>
              </a:r>
              <a:r>
                <a:rPr lang="en-US" sz="1100" dirty="0"/>
                <a:t> </a:t>
              </a:r>
              <a:r>
                <a:rPr lang="en-US" sz="1100" dirty="0" err="1"/>
                <a:t>meskipun</a:t>
              </a:r>
              <a:r>
                <a:rPr lang="en-US" sz="1100" dirty="0"/>
                <a:t> </a:t>
              </a:r>
              <a:r>
                <a:rPr lang="en-US" sz="1100" dirty="0" err="1"/>
                <a:t>sedang</a:t>
              </a:r>
              <a:r>
                <a:rPr lang="en-US" sz="1100" dirty="0"/>
                <a:t> offline </a:t>
              </a:r>
              <a:r>
                <a:rPr lang="en-US" sz="1100" dirty="0" err="1"/>
                <a:t>atau</a:t>
              </a:r>
              <a:r>
                <a:rPr lang="en-US" sz="1100" dirty="0"/>
                <a:t> </a:t>
              </a:r>
              <a:r>
                <a:rPr lang="en-US" sz="1100" dirty="0" err="1"/>
                <a:t>sedang</a:t>
              </a:r>
              <a:r>
                <a:rPr lang="en-US" sz="1100" dirty="0"/>
                <a:t> </a:t>
              </a:r>
              <a:r>
                <a:rPr lang="en-US" sz="1100" dirty="0" err="1"/>
                <a:t>tidak</a:t>
              </a:r>
              <a:r>
                <a:rPr lang="en-US" sz="1100" dirty="0"/>
                <a:t> </a:t>
              </a:r>
              <a:r>
                <a:rPr lang="en-US" sz="1100" dirty="0" err="1"/>
                <a:t>terhubung</a:t>
              </a:r>
              <a:r>
                <a:rPr lang="en-US" sz="1100" dirty="0"/>
                <a:t> </a:t>
              </a:r>
              <a:r>
                <a:rPr lang="en-US" sz="1100" dirty="0" err="1"/>
                <a:t>ke</a:t>
              </a:r>
              <a:r>
                <a:rPr lang="en-US" sz="1100" dirty="0"/>
                <a:t> </a:t>
              </a:r>
              <a:r>
                <a:rPr lang="en-US" sz="1100" dirty="0" err="1"/>
                <a:t>jaringan</a:t>
              </a:r>
              <a:endParaRPr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5" name="Google Shape;615;p25"/>
            <p:cNvSpPr txBox="1"/>
            <p:nvPr/>
          </p:nvSpPr>
          <p:spPr>
            <a:xfrm>
              <a:off x="8578272" y="1488369"/>
              <a:ext cx="2810100" cy="27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8EC4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OFFLINE</a:t>
              </a:r>
              <a:endParaRPr sz="1800" b="0" i="0" u="none" strike="noStrike" cap="none" dirty="0">
                <a:solidFill>
                  <a:srgbClr val="8EC4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770598" y="3261424"/>
            <a:ext cx="1932498" cy="647073"/>
            <a:chOff x="386249" y="3475458"/>
            <a:chExt cx="2133000" cy="714209"/>
          </a:xfrm>
        </p:grpSpPr>
        <p:sp>
          <p:nvSpPr>
            <p:cNvPr id="617" name="Google Shape;617;p25"/>
            <p:cNvSpPr txBox="1"/>
            <p:nvPr/>
          </p:nvSpPr>
          <p:spPr>
            <a:xfrm>
              <a:off x="386249" y="3745967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en-US" sz="1100" dirty="0" err="1"/>
                <a:t>dapat</a:t>
              </a:r>
              <a:r>
                <a:rPr lang="en-US" sz="1100" dirty="0"/>
                <a:t> </a:t>
              </a:r>
              <a:r>
                <a:rPr lang="en-US" sz="1100" dirty="0" err="1"/>
                <a:t>diakses</a:t>
              </a:r>
              <a:r>
                <a:rPr lang="en-US" sz="1100" dirty="0"/>
                <a:t> </a:t>
              </a:r>
              <a:r>
                <a:rPr lang="en-US" sz="1100" dirty="0" err="1"/>
                <a:t>secara</a:t>
              </a:r>
              <a:r>
                <a:rPr lang="en-US" sz="1100" dirty="0"/>
                <a:t> </a:t>
              </a:r>
              <a:r>
                <a:rPr lang="en-US" sz="1100" dirty="0" err="1"/>
                <a:t>langsung</a:t>
              </a:r>
              <a:r>
                <a:rPr lang="en-US" sz="1100" dirty="0"/>
                <a:t> </a:t>
              </a:r>
              <a:r>
                <a:rPr lang="en-US" sz="1100" dirty="0" err="1"/>
                <a:t>dari</a:t>
              </a:r>
              <a:r>
                <a:rPr lang="en-US" sz="1100" dirty="0"/>
                <a:t> </a:t>
              </a:r>
              <a:r>
                <a:rPr lang="en-US" sz="1100" dirty="0" err="1"/>
                <a:t>perangkat</a:t>
              </a:r>
              <a:r>
                <a:rPr lang="en-US" sz="1100" dirty="0"/>
                <a:t> </a:t>
              </a:r>
              <a:r>
                <a:rPr lang="en-US" sz="1100" dirty="0" err="1"/>
                <a:t>seluler</a:t>
              </a:r>
              <a:r>
                <a:rPr lang="en-US" sz="1100" dirty="0"/>
                <a:t> </a:t>
              </a:r>
              <a:r>
                <a:rPr lang="en-US" sz="1100" dirty="0" err="1"/>
                <a:t>atau</a:t>
              </a:r>
              <a:r>
                <a:rPr lang="en-US" sz="1100" dirty="0"/>
                <a:t> browser web;</a:t>
              </a:r>
              <a:endParaRPr sz="11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8" name="Google Shape;618;p25"/>
            <p:cNvSpPr txBox="1"/>
            <p:nvPr/>
          </p:nvSpPr>
          <p:spPr>
            <a:xfrm>
              <a:off x="386249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3468BC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MUDAH DIAKSES</a:t>
              </a:r>
              <a:endParaRPr sz="1800" b="0" i="0" u="none" strike="noStrike" cap="none" dirty="0">
                <a:solidFill>
                  <a:srgbClr val="3468B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2909642" y="2503144"/>
            <a:ext cx="258711" cy="313123"/>
            <a:chOff x="584925" y="922575"/>
            <a:chExt cx="415200" cy="502525"/>
          </a:xfrm>
        </p:grpSpPr>
        <p:sp>
          <p:nvSpPr>
            <p:cNvPr id="620" name="Google Shape;620;p2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5"/>
          <p:cNvGrpSpPr/>
          <p:nvPr/>
        </p:nvGrpSpPr>
        <p:grpSpPr>
          <a:xfrm>
            <a:off x="5777555" y="2570201"/>
            <a:ext cx="280800" cy="188721"/>
            <a:chOff x="1241275" y="3718400"/>
            <a:chExt cx="450650" cy="302875"/>
          </a:xfrm>
        </p:grpSpPr>
        <p:sp>
          <p:nvSpPr>
            <p:cNvPr id="624" name="Google Shape;624;p25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5"/>
          <p:cNvGrpSpPr/>
          <p:nvPr/>
        </p:nvGrpSpPr>
        <p:grpSpPr>
          <a:xfrm>
            <a:off x="4334567" y="3993553"/>
            <a:ext cx="273167" cy="218007"/>
            <a:chOff x="1921475" y="3695200"/>
            <a:chExt cx="438400" cy="349875"/>
          </a:xfrm>
        </p:grpSpPr>
        <p:sp>
          <p:nvSpPr>
            <p:cNvPr id="629" name="Google Shape;629;p25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25"/>
          <p:cNvGrpSpPr/>
          <p:nvPr/>
        </p:nvGrpSpPr>
        <p:grpSpPr>
          <a:xfrm>
            <a:off x="4333653" y="1123861"/>
            <a:ext cx="282295" cy="206978"/>
            <a:chOff x="4610450" y="3703750"/>
            <a:chExt cx="453050" cy="332175"/>
          </a:xfrm>
        </p:grpSpPr>
        <p:sp>
          <p:nvSpPr>
            <p:cNvPr id="633" name="Google Shape;633;p25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5"/>
          <p:cNvGrpSpPr/>
          <p:nvPr/>
        </p:nvGrpSpPr>
        <p:grpSpPr>
          <a:xfrm>
            <a:off x="4290253" y="2353334"/>
            <a:ext cx="367377" cy="598937"/>
            <a:chOff x="6730350" y="2315900"/>
            <a:chExt cx="257700" cy="420100"/>
          </a:xfrm>
        </p:grpSpPr>
        <p:sp>
          <p:nvSpPr>
            <p:cNvPr id="636" name="Google Shape;636;p2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2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55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50" y="1007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REALTIME DATABASE</a:t>
            </a:r>
            <a:endParaRPr dirty="0"/>
          </a:p>
        </p:txBody>
      </p:sp>
      <p:sp>
        <p:nvSpPr>
          <p:cNvPr id="470" name="Google Shape;470;p14"/>
          <p:cNvSpPr txBox="1"/>
          <p:nvPr/>
        </p:nvSpPr>
        <p:spPr>
          <a:xfrm>
            <a:off x="1047750" y="968550"/>
            <a:ext cx="7147344" cy="332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	Firebase Realtime Database </a:t>
            </a:r>
            <a:r>
              <a:rPr lang="en-US" sz="1600" dirty="0" err="1"/>
              <a:t>adalah</a:t>
            </a:r>
            <a:r>
              <a:rPr lang="en-US" sz="1600" dirty="0"/>
              <a:t> database yang di-host di cloud. Data </a:t>
            </a:r>
            <a:r>
              <a:rPr lang="en-US" sz="1600" dirty="0" err="1"/>
              <a:t>disimpan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JSON dan </a:t>
            </a:r>
            <a:r>
              <a:rPr lang="en-US" sz="1600" dirty="0" err="1"/>
              <a:t>disinkronkan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realtime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klien</a:t>
            </a:r>
            <a:r>
              <a:rPr lang="en-US" sz="1600" dirty="0"/>
              <a:t> yang </a:t>
            </a:r>
            <a:r>
              <a:rPr lang="en-US" sz="1600" dirty="0" err="1"/>
              <a:t>terhubung</a:t>
            </a:r>
            <a:r>
              <a:rPr lang="en-US" sz="1600" dirty="0"/>
              <a:t>. </a:t>
            </a:r>
            <a:r>
              <a:rPr lang="en-US" sz="1600" dirty="0" err="1"/>
              <a:t>Ketika</a:t>
            </a:r>
            <a:r>
              <a:rPr lang="en-US" sz="1600" dirty="0"/>
              <a:t> Anda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lintas</a:t>
            </a:r>
            <a:r>
              <a:rPr lang="en-US" sz="1600" dirty="0"/>
              <a:t>-platform </a:t>
            </a:r>
            <a:r>
              <a:rPr lang="en-US" sz="1600" dirty="0" err="1"/>
              <a:t>dengan</a:t>
            </a:r>
            <a:r>
              <a:rPr lang="en-US" sz="1600" dirty="0"/>
              <a:t> SDK Android, iOS, dan JavaScript,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klien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berbagi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instance Realtime Database dan </a:t>
            </a:r>
            <a:r>
              <a:rPr lang="en-US" sz="1600" dirty="0" err="1"/>
              <a:t>menerima</a:t>
            </a:r>
            <a:r>
              <a:rPr lang="en-US" sz="1600" dirty="0"/>
              <a:t> update data </a:t>
            </a:r>
            <a:r>
              <a:rPr lang="en-US" sz="1600" dirty="0" err="1"/>
              <a:t>terbaru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otomatis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	Realtime Database </a:t>
            </a:r>
            <a:r>
              <a:rPr lang="en-US" sz="1600" dirty="0" err="1"/>
              <a:t>adalah</a:t>
            </a:r>
            <a:r>
              <a:rPr lang="en-US" sz="1600" dirty="0"/>
              <a:t> database NoSQL,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pengoptimalan</a:t>
            </a:r>
            <a:r>
              <a:rPr lang="en-US" sz="1600" dirty="0"/>
              <a:t> dan </a:t>
            </a:r>
            <a:r>
              <a:rPr lang="en-US" sz="1600" dirty="0" err="1"/>
              <a:t>fungsionalitas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database </a:t>
            </a:r>
            <a:r>
              <a:rPr lang="en-US" sz="1600" dirty="0" err="1"/>
              <a:t>terkait</a:t>
            </a:r>
            <a:r>
              <a:rPr lang="en-US" sz="1600" dirty="0"/>
              <a:t>. API Realtime Database </a:t>
            </a:r>
            <a:r>
              <a:rPr lang="en-US" sz="1600" dirty="0" err="1"/>
              <a:t>dirancang</a:t>
            </a:r>
            <a:r>
              <a:rPr lang="en-US" sz="1600" dirty="0"/>
              <a:t> agar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mengizinkan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Anda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realtime</a:t>
            </a:r>
            <a:r>
              <a:rPr lang="en-US" sz="1600" dirty="0"/>
              <a:t> yang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biasa</a:t>
            </a:r>
            <a:r>
              <a:rPr lang="en-US" sz="1600" dirty="0"/>
              <a:t> dan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melayani</a:t>
            </a:r>
            <a:r>
              <a:rPr lang="en-US" sz="1600" dirty="0"/>
              <a:t> </a:t>
            </a:r>
            <a:r>
              <a:rPr lang="en-US" sz="1600" dirty="0" err="1"/>
              <a:t>jutaan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mengorbankan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respons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70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FIREBASE CLOUD MESSAGING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C78D8"/>
                </a:solidFill>
                <a:latin typeface="Oswald"/>
                <a:sym typeface="Oswald"/>
              </a:rPr>
              <a:t>2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24BD8-FCAF-4902-8E79-DDF231AD9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654</Words>
  <Application>Microsoft Office PowerPoint</Application>
  <PresentationFormat>On-screen Show (16:9)</PresentationFormat>
  <Paragraphs>176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Source Sans Pro</vt:lpstr>
      <vt:lpstr>Oswald</vt:lpstr>
      <vt:lpstr>Calibri</vt:lpstr>
      <vt:lpstr>Arial</vt:lpstr>
      <vt:lpstr>Quince template</vt:lpstr>
      <vt:lpstr>FIREBASE </vt:lpstr>
      <vt:lpstr>HELLO!</vt:lpstr>
      <vt:lpstr>MEET TEAM</vt:lpstr>
      <vt:lpstr>FIREBASE ?</vt:lpstr>
      <vt:lpstr>PowerPoint Presentation</vt:lpstr>
      <vt:lpstr>BEBERAPA FITUR FIREBASE</vt:lpstr>
      <vt:lpstr>MENGAPA FIREBASE ?</vt:lpstr>
      <vt:lpstr>REALTIME DATABASE</vt:lpstr>
      <vt:lpstr>FIREBASE CLOUD MESSAGING</vt:lpstr>
      <vt:lpstr>PowerPoint Presentation</vt:lpstr>
      <vt:lpstr>PowerPoint Presentation</vt:lpstr>
      <vt:lpstr>HOW TO</vt:lpstr>
      <vt:lpstr>PowerPoint Presentation</vt:lpstr>
      <vt:lpstr>PowerPoint Presentation</vt:lpstr>
      <vt:lpstr>PowerPoint Presentation</vt:lpstr>
      <vt:lpstr>MENDAFTARKAN SHA1 PROYEK</vt:lpstr>
      <vt:lpstr>MENDAFTARKAN SHA1 PROYEK</vt:lpstr>
      <vt:lpstr>MENDAFTARKAN SHA1 PROYEK</vt:lpstr>
      <vt:lpstr>MENDAFTARKAN SHA1 PROYEK</vt:lpstr>
      <vt:lpstr>MENDAFTARKAN SHA1 PROYEK</vt:lpstr>
      <vt:lpstr>PROYEK</vt:lpstr>
      <vt:lpstr>PowerPoint Presentation</vt:lpstr>
      <vt:lpstr>PERSIAPAN</vt:lpstr>
      <vt:lpstr>Firebase Function</vt:lpstr>
      <vt:lpstr>REALTIME DATABASE</vt:lpstr>
      <vt:lpstr>Login_Activity.java</vt:lpstr>
      <vt:lpstr>Login_Activity.java</vt:lpstr>
      <vt:lpstr>Chat_Activity.java</vt:lpstr>
      <vt:lpstr>Chat_Activity.java</vt:lpstr>
      <vt:lpstr>Chat_Activity.java</vt:lpstr>
      <vt:lpstr>Chat_Activity.java</vt:lpstr>
      <vt:lpstr>Chat_Activity.java</vt:lpstr>
      <vt:lpstr>Chat_Model.java</vt:lpstr>
      <vt:lpstr>Chat_Adapter.java</vt:lpstr>
      <vt:lpstr>Chat_Adapter.java</vt:lpstr>
      <vt:lpstr>User_Activity.java</vt:lpstr>
      <vt:lpstr>User_Activity.java</vt:lpstr>
      <vt:lpstr>User_Activity.java</vt:lpstr>
      <vt:lpstr>User_Model.java</vt:lpstr>
      <vt:lpstr>User_Adapter.java</vt:lpstr>
      <vt:lpstr>User_Adapter.java</vt:lpstr>
      <vt:lpstr>Chat_Activity.xml</vt:lpstr>
      <vt:lpstr>User_Activity.xml</vt:lpstr>
      <vt:lpstr>Login_activity.xml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FIREBASE </dc:title>
  <cp:lastModifiedBy>Trian Damai</cp:lastModifiedBy>
  <cp:revision>44</cp:revision>
  <dcterms:modified xsi:type="dcterms:W3CDTF">2018-12-17T10:38:47Z</dcterms:modified>
</cp:coreProperties>
</file>