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0" r:id="rId3"/>
    <p:sldId id="259" r:id="rId4"/>
    <p:sldId id="281" r:id="rId5"/>
    <p:sldId id="282" r:id="rId6"/>
    <p:sldId id="283" r:id="rId7"/>
    <p:sldId id="285" r:id="rId8"/>
    <p:sldId id="286" r:id="rId9"/>
    <p:sldId id="287" r:id="rId10"/>
    <p:sldId id="288" r:id="rId11"/>
    <p:sldId id="289" r:id="rId12"/>
    <p:sldId id="290" r:id="rId13"/>
    <p:sldId id="291" r:id="rId14"/>
    <p:sldId id="294" r:id="rId15"/>
    <p:sldId id="292" r:id="rId16"/>
    <p:sldId id="295" r:id="rId17"/>
    <p:sldId id="296" r:id="rId18"/>
    <p:sldId id="297" r:id="rId19"/>
    <p:sldId id="298" r:id="rId20"/>
    <p:sldId id="300" r:id="rId21"/>
    <p:sldId id="301" r:id="rId22"/>
    <p:sldId id="302" r:id="rId23"/>
    <p:sldId id="303" r:id="rId24"/>
    <p:sldId id="304" r:id="rId25"/>
    <p:sldId id="305" r:id="rId26"/>
    <p:sldId id="307" r:id="rId27"/>
    <p:sldId id="308" r:id="rId28"/>
    <p:sldId id="284" r:id="rId29"/>
    <p:sldId id="279" r:id="rId3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5E5B58"/>
    <a:srgbClr val="393939"/>
    <a:srgbClr val="616765"/>
    <a:srgbClr val="F4403C"/>
    <a:srgbClr val="F1F3F2"/>
    <a:srgbClr val="EAE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660"/>
  </p:normalViewPr>
  <p:slideViewPr>
    <p:cSldViewPr snapToGrid="0">
      <p:cViewPr varScale="1">
        <p:scale>
          <a:sx n="71" d="100"/>
          <a:sy n="71" d="100"/>
        </p:scale>
        <p:origin x="7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FB3F44B2-6F3E-4328-9111-2DC5A57EE25D}" type="datetimeFigureOut">
              <a:rPr lang="id-ID" smtClean="0"/>
              <a:t>19/12/2018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349721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B3F44B2-6F3E-4328-9111-2DC5A57EE25D}" type="datetimeFigureOut">
              <a:rPr lang="id-ID" smtClean="0"/>
              <a:t>19/12/2018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407507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B3F44B2-6F3E-4328-9111-2DC5A57EE25D}" type="datetimeFigureOut">
              <a:rPr lang="id-ID" smtClean="0"/>
              <a:t>19/12/2018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325910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grpSp>
        <p:nvGrpSpPr>
          <p:cNvPr id="3" name="Group 2"/>
          <p:cNvGrpSpPr/>
          <p:nvPr userDrawn="1"/>
        </p:nvGrpSpPr>
        <p:grpSpPr>
          <a:xfrm>
            <a:off x="3599723" y="932723"/>
            <a:ext cx="4992555" cy="4992555"/>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7797271" y="1312838"/>
            <a:ext cx="1332971" cy="1326604"/>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25631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B3F44B2-6F3E-4328-9111-2DC5A57EE25D}" type="datetimeFigureOut">
              <a:rPr lang="id-ID" smtClean="0"/>
              <a:t>19/12/2018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215204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F44B2-6F3E-4328-9111-2DC5A57EE25D}" type="datetimeFigureOut">
              <a:rPr lang="id-ID" smtClean="0"/>
              <a:t>19/12/2018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4184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B3F44B2-6F3E-4328-9111-2DC5A57EE25D}" type="datetimeFigureOut">
              <a:rPr lang="id-ID" smtClean="0"/>
              <a:t>19/12/2018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298104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FB3F44B2-6F3E-4328-9111-2DC5A57EE25D}" type="datetimeFigureOut">
              <a:rPr lang="id-ID" smtClean="0"/>
              <a:t>19/12/2018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262938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B3F44B2-6F3E-4328-9111-2DC5A57EE25D}" type="datetimeFigureOut">
              <a:rPr lang="id-ID" smtClean="0"/>
              <a:t>19/12/2018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214996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F44B2-6F3E-4328-9111-2DC5A57EE25D}" type="datetimeFigureOut">
              <a:rPr lang="id-ID" smtClean="0"/>
              <a:t>19/12/2018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418151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F44B2-6F3E-4328-9111-2DC5A57EE25D}" type="datetimeFigureOut">
              <a:rPr lang="id-ID" smtClean="0"/>
              <a:t>19/12/2018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94933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F44B2-6F3E-4328-9111-2DC5A57EE25D}" type="datetimeFigureOut">
              <a:rPr lang="id-ID" smtClean="0"/>
              <a:t>19/12/2018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76CDA0-71BC-47DA-9DEA-000F82FE81F8}" type="slidenum">
              <a:rPr lang="id-ID" smtClean="0"/>
              <a:t>‹#›</a:t>
            </a:fld>
            <a:endParaRPr lang="id-ID"/>
          </a:p>
        </p:txBody>
      </p:sp>
    </p:spTree>
    <p:extLst>
      <p:ext uri="{BB962C8B-B14F-4D97-AF65-F5344CB8AC3E}">
        <p14:creationId xmlns:p14="http://schemas.microsoft.com/office/powerpoint/2010/main" val="370174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44B2-6F3E-4328-9111-2DC5A57EE25D}" type="datetimeFigureOut">
              <a:rPr lang="id-ID" smtClean="0"/>
              <a:t>19/12/2018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6CDA0-71BC-47DA-9DEA-000F82FE81F8}" type="slidenum">
              <a:rPr lang="id-ID" smtClean="0"/>
              <a:t>‹#›</a:t>
            </a:fld>
            <a:endParaRPr lang="id-ID"/>
          </a:p>
        </p:txBody>
      </p:sp>
    </p:spTree>
    <p:extLst>
      <p:ext uri="{BB962C8B-B14F-4D97-AF65-F5344CB8AC3E}">
        <p14:creationId xmlns:p14="http://schemas.microsoft.com/office/powerpoint/2010/main" val="261347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nsole.firebase.googl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d.wikipedia.org/wiki/Firebase" TargetMode="External"/><Relationship Id="rId2" Type="http://schemas.openxmlformats.org/officeDocument/2006/relationships/hyperlink" Target="https://jogjaweb.co.id/blog/catatan/pengertian-dan-sejarah-firebase" TargetMode="External"/><Relationship Id="rId1" Type="http://schemas.openxmlformats.org/officeDocument/2006/relationships/slideLayout" Target="../slideLayouts/slideLayout2.xml"/><Relationship Id="rId6" Type="http://schemas.openxmlformats.org/officeDocument/2006/relationships/hyperlink" Target="https://firebase.google.com/docs/database/security/?hl=id" TargetMode="External"/><Relationship Id="rId5" Type="http://schemas.openxmlformats.org/officeDocument/2006/relationships/hyperlink" Target="https://firebase.google.com/docs/notifications/?hl=id" TargetMode="External"/><Relationship Id="rId4" Type="http://schemas.openxmlformats.org/officeDocument/2006/relationships/hyperlink" Target="https://coolnetkid.wordpress.com/2016/09/08/android-apa-itu-firebas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755" y="5222932"/>
            <a:ext cx="9144000" cy="1433364"/>
          </a:xfrm>
        </p:spPr>
        <p:txBody>
          <a:bodyPr anchor="ctr">
            <a:normAutofit/>
          </a:bodyPr>
          <a:lstStyle/>
          <a:p>
            <a:pPr algn="l"/>
            <a:r>
              <a:rPr lang="id-ID" sz="3600" b="1" dirty="0" smtClean="0">
                <a:solidFill>
                  <a:srgbClr val="F1F3F2"/>
                </a:solidFill>
                <a:latin typeface="Arial" panose="020B0604020202020204" pitchFamily="34" charset="0"/>
                <a:cs typeface="Arial" panose="020B0604020202020204" pitchFamily="34" charset="0"/>
              </a:rPr>
              <a:t>PENGENALAN FIREBASE</a:t>
            </a:r>
            <a:br>
              <a:rPr lang="id-ID" sz="3600" b="1" dirty="0" smtClean="0">
                <a:solidFill>
                  <a:srgbClr val="F1F3F2"/>
                </a:solidFill>
                <a:latin typeface="Arial" panose="020B0604020202020204" pitchFamily="34" charset="0"/>
                <a:cs typeface="Arial" panose="020B0604020202020204" pitchFamily="34" charset="0"/>
              </a:rPr>
            </a:br>
            <a:r>
              <a:rPr lang="id-ID" sz="1800" b="1" dirty="0" smtClean="0">
                <a:solidFill>
                  <a:srgbClr val="F1F3F2"/>
                </a:solidFill>
                <a:latin typeface="Arial" panose="020B0604020202020204" pitchFamily="34" charset="0"/>
                <a:cs typeface="Arial" panose="020B0604020202020204" pitchFamily="34" charset="0"/>
              </a:rPr>
              <a:t>PEMROGRAMAN MOBILE II</a:t>
            </a:r>
            <a:endParaRPr lang="id-ID" sz="1800" dirty="0">
              <a:solidFill>
                <a:srgbClr val="F1F3F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410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5"/>
            </a:pPr>
            <a:r>
              <a:rPr lang="id-ID" sz="4000" b="1" dirty="0" smtClean="0">
                <a:solidFill>
                  <a:schemeClr val="bg1"/>
                </a:solidFill>
                <a:latin typeface="Gill Sans MT" panose="020B0502020104020203" pitchFamily="34" charset="0"/>
                <a:cs typeface="Arial" panose="020B0604020202020204" pitchFamily="34" charset="0"/>
              </a:rPr>
              <a:t>FITUR – FITUR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638038"/>
            <a:ext cx="11500446" cy="3580467"/>
          </a:xfrm>
          <a:prstGeom prst="rect">
            <a:avLst/>
          </a:prstGeom>
        </p:spPr>
        <p:txBody>
          <a:bodyPr wrap="square">
            <a:spAutoFit/>
          </a:bodyPr>
          <a:lstStyle/>
          <a:p>
            <a:pPr marL="457200" indent="-457200" algn="just" fontAlgn="base">
              <a:buFont typeface="+mj-lt"/>
              <a:buAutoNum type="alphaLcPeriod" startAt="4"/>
            </a:pPr>
            <a:r>
              <a:rPr lang="id-ID" sz="2000" b="1" dirty="0" smtClean="0">
                <a:latin typeface="Gill Sans MT" panose="020B0502020104020203" pitchFamily="34" charset="0"/>
              </a:rPr>
              <a:t>Firebase </a:t>
            </a:r>
            <a:r>
              <a:rPr lang="id-ID" sz="2000" b="1" dirty="0">
                <a:latin typeface="Gill Sans MT" panose="020B0502020104020203" pitchFamily="34" charset="0"/>
              </a:rPr>
              <a:t>Remote </a:t>
            </a:r>
            <a:r>
              <a:rPr lang="id-ID" sz="2000" b="1" dirty="0" smtClean="0">
                <a:latin typeface="Gill Sans MT" panose="020B0502020104020203" pitchFamily="34" charset="0"/>
              </a:rPr>
              <a:t>Config</a:t>
            </a:r>
            <a:endParaRPr lang="id-ID" sz="2000" dirty="0" smtClean="0">
              <a:latin typeface="Gill Sans MT" panose="020B0502020104020203" pitchFamily="34" charset="0"/>
            </a:endParaRPr>
          </a:p>
          <a:p>
            <a:pPr algn="just" fontAlgn="base">
              <a:spcAft>
                <a:spcPts val="400"/>
              </a:spcAft>
            </a:pPr>
            <a:r>
              <a:rPr lang="id-ID" sz="2000" dirty="0">
                <a:latin typeface="Gill Sans MT" panose="020B0502020104020203" pitchFamily="34" charset="0"/>
              </a:rPr>
              <a:t>Remote Config adalah fitur yang memungkinkan kita untuk melakukan perubahan konfigurasi di dalam aplikasi Android / iOS, tanpa harus melakukan update aplikasi di Play Store / App Store. Salah satu contohnya adalah ketika hari Natal, kita bisa mengganti tema aplikasi dengan warna merah-putih. Atau ketika hari tahun baru, kita bisa mengganti tema aplikasi dengan warna hijau-silver, dll.</a:t>
            </a:r>
          </a:p>
          <a:p>
            <a:pPr algn="just" fontAlgn="base">
              <a:spcAft>
                <a:spcPts val="400"/>
              </a:spcAft>
            </a:pPr>
            <a:r>
              <a:rPr lang="id-ID" sz="2000" dirty="0">
                <a:latin typeface="Gill Sans MT" panose="020B0502020104020203" pitchFamily="34" charset="0"/>
              </a:rPr>
              <a:t>Cara kerja dari Remote Config adalah aplikasi menyimpan terlebih dahulu file XML yang berisi parameter-parameter yang nilainya akan bisa diganti melalui console Firebase. Kemudian objek firebase di dalam aplikasi akan melakukan request data dari server, kemudian me’load data-data tersebut. Secara default, objek firebase di dalam aplikasi akan melakukan request 12 jam / 1x, tetapi kita bisa mengubahnya bila kita inginkan.</a:t>
            </a:r>
          </a:p>
          <a:p>
            <a:pPr algn="just" fontAlgn="base">
              <a:spcAft>
                <a:spcPts val="400"/>
              </a:spcAft>
            </a:pPr>
            <a:r>
              <a:rPr lang="id-ID" sz="2000" dirty="0">
                <a:latin typeface="Gill Sans MT" panose="020B0502020104020203" pitchFamily="34" charset="0"/>
              </a:rPr>
              <a:t>Salah satu catatan dari Google adalah kita tidak boleh menggunakan Remote Config untuk melakukan perubahan yang krusial, seperti mengubah permission yang dibutuhkan oleh aplikasi.</a:t>
            </a:r>
          </a:p>
        </p:txBody>
      </p:sp>
    </p:spTree>
    <p:extLst>
      <p:ext uri="{BB962C8B-B14F-4D97-AF65-F5344CB8AC3E}">
        <p14:creationId xmlns:p14="http://schemas.microsoft.com/office/powerpoint/2010/main" val="312729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5"/>
            </a:pPr>
            <a:r>
              <a:rPr lang="id-ID" sz="4000" b="1" dirty="0" smtClean="0">
                <a:solidFill>
                  <a:schemeClr val="bg1"/>
                </a:solidFill>
                <a:latin typeface="Gill Sans MT" panose="020B0502020104020203" pitchFamily="34" charset="0"/>
                <a:cs typeface="Arial" panose="020B0604020202020204" pitchFamily="34" charset="0"/>
              </a:rPr>
              <a:t>FITUR – FITUR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638038"/>
            <a:ext cx="11500446" cy="3477875"/>
          </a:xfrm>
          <a:prstGeom prst="rect">
            <a:avLst/>
          </a:prstGeom>
        </p:spPr>
        <p:txBody>
          <a:bodyPr wrap="square">
            <a:spAutoFit/>
          </a:bodyPr>
          <a:lstStyle/>
          <a:p>
            <a:pPr marL="457200" indent="-457200" algn="just" fontAlgn="base">
              <a:buFont typeface="+mj-lt"/>
              <a:buAutoNum type="alphaLcPeriod" startAt="5"/>
            </a:pPr>
            <a:r>
              <a:rPr lang="id-ID" sz="2000" b="1" dirty="0">
                <a:latin typeface="Gill Sans MT" panose="020B0502020104020203" pitchFamily="34" charset="0"/>
              </a:rPr>
              <a:t>Firebase Real Time </a:t>
            </a:r>
            <a:r>
              <a:rPr lang="id-ID" sz="2000" b="1" dirty="0" smtClean="0">
                <a:latin typeface="Gill Sans MT" panose="020B0502020104020203" pitchFamily="34" charset="0"/>
              </a:rPr>
              <a:t>Database</a:t>
            </a:r>
          </a:p>
          <a:p>
            <a:pPr algn="just" fontAlgn="base"/>
            <a:r>
              <a:rPr lang="id-ID" sz="2000" dirty="0" smtClean="0">
                <a:latin typeface="Gill Sans MT" panose="020B0502020104020203" pitchFamily="34" charset="0"/>
              </a:rPr>
              <a:t>Salah </a:t>
            </a:r>
            <a:r>
              <a:rPr lang="id-ID" sz="2000" dirty="0">
                <a:latin typeface="Gill Sans MT" panose="020B0502020104020203" pitchFamily="34" charset="0"/>
              </a:rPr>
              <a:t>satu fitur yang menarik di Firebase adalah Realtime Database. Firebase Realtime Database adalah sebuah </a:t>
            </a:r>
            <a:r>
              <a:rPr lang="id-ID" sz="2000" i="1" dirty="0">
                <a:latin typeface="Gill Sans MT" panose="020B0502020104020203" pitchFamily="34" charset="0"/>
              </a:rPr>
              <a:t>Cloud-Hosted</a:t>
            </a:r>
            <a:r>
              <a:rPr lang="id-ID" sz="2000" dirty="0">
                <a:latin typeface="Gill Sans MT" panose="020B0502020104020203" pitchFamily="34" charset="0"/>
              </a:rPr>
              <a:t> </a:t>
            </a:r>
            <a:r>
              <a:rPr lang="id-ID" sz="2000" i="1" dirty="0">
                <a:latin typeface="Gill Sans MT" panose="020B0502020104020203" pitchFamily="34" charset="0"/>
              </a:rPr>
              <a:t>database</a:t>
            </a:r>
            <a:r>
              <a:rPr lang="id-ID" sz="2000" dirty="0">
                <a:latin typeface="Gill Sans MT" panose="020B0502020104020203" pitchFamily="34" charset="0"/>
              </a:rPr>
              <a:t> yang dapat menyimpan dan melakukan sinkronisasi data secara realtime untuk setiap </a:t>
            </a:r>
            <a:r>
              <a:rPr lang="id-ID" sz="2000" i="1" dirty="0">
                <a:latin typeface="Gill Sans MT" panose="020B0502020104020203" pitchFamily="34" charset="0"/>
              </a:rPr>
              <a:t>client</a:t>
            </a:r>
            <a:r>
              <a:rPr lang="id-ID" sz="2000" dirty="0">
                <a:latin typeface="Gill Sans MT" panose="020B0502020104020203" pitchFamily="34" charset="0"/>
              </a:rPr>
              <a:t> yang terhubung. Setiap kali pengguna memperbarui data, itu akan menyimpannya pada </a:t>
            </a:r>
            <a:r>
              <a:rPr lang="id-ID" sz="2000" i="1" dirty="0">
                <a:latin typeface="Gill Sans MT" panose="020B0502020104020203" pitchFamily="34" charset="0"/>
              </a:rPr>
              <a:t>cloud</a:t>
            </a:r>
            <a:r>
              <a:rPr lang="id-ID" sz="2000" dirty="0">
                <a:latin typeface="Gill Sans MT" panose="020B0502020104020203" pitchFamily="34" charset="0"/>
              </a:rPr>
              <a:t> dan sekaligus memberitahu ke semua </a:t>
            </a:r>
            <a:r>
              <a:rPr lang="id-ID" sz="2000" i="1" dirty="0">
                <a:latin typeface="Gill Sans MT" panose="020B0502020104020203" pitchFamily="34" charset="0"/>
              </a:rPr>
              <a:t>client</a:t>
            </a:r>
            <a:r>
              <a:rPr lang="id-ID" sz="2000" dirty="0">
                <a:latin typeface="Gill Sans MT" panose="020B0502020104020203" pitchFamily="34" charset="0"/>
              </a:rPr>
              <a:t> yang terhubung dan secara otomatis menerima pembaruan dengan data terbaru.</a:t>
            </a:r>
          </a:p>
          <a:p>
            <a:pPr algn="just"/>
            <a:r>
              <a:rPr lang="id-ID" sz="2000" dirty="0">
                <a:latin typeface="Gill Sans MT" panose="020B0502020104020203" pitchFamily="34" charset="0"/>
              </a:rPr>
              <a:t>Firebase Realtime Database juga dilengkapi dengan fitur yang mendukung </a:t>
            </a:r>
            <a:r>
              <a:rPr lang="id-ID" sz="2000" i="1" dirty="0">
                <a:latin typeface="Gill Sans MT" panose="020B0502020104020203" pitchFamily="34" charset="0"/>
              </a:rPr>
              <a:t>offline mode</a:t>
            </a:r>
            <a:r>
              <a:rPr lang="id-ID" sz="2000" dirty="0">
                <a:latin typeface="Gill Sans MT" panose="020B0502020104020203" pitchFamily="34" charset="0"/>
              </a:rPr>
              <a:t>. Saat melakukan perubahan data pada saat </a:t>
            </a:r>
            <a:r>
              <a:rPr lang="id-ID" sz="2000" i="1" dirty="0">
                <a:latin typeface="Gill Sans MT" panose="020B0502020104020203" pitchFamily="34" charset="0"/>
              </a:rPr>
              <a:t>offline mode</a:t>
            </a:r>
            <a:r>
              <a:rPr lang="id-ID" sz="2000" dirty="0">
                <a:latin typeface="Gill Sans MT" panose="020B0502020104020203" pitchFamily="34" charset="0"/>
              </a:rPr>
              <a:t> atau tidak terdapat koneksi ke server, perubahan tersebut disimpan di lokal terlebih dahulu. Ketika device kembali </a:t>
            </a:r>
            <a:r>
              <a:rPr lang="id-ID" sz="2000" i="1" dirty="0">
                <a:latin typeface="Gill Sans MT" panose="020B0502020104020203" pitchFamily="34" charset="0"/>
              </a:rPr>
              <a:t>online</a:t>
            </a:r>
            <a:r>
              <a:rPr lang="id-ID" sz="2000" dirty="0">
                <a:latin typeface="Gill Sans MT" panose="020B0502020104020203" pitchFamily="34" charset="0"/>
              </a:rPr>
              <a:t> maka Firebase akan melakukan sinkronisasi terhadap perubahan data lokal dengan pembaruan jarak jauh yang terjadi saat </a:t>
            </a:r>
            <a:r>
              <a:rPr lang="id-ID" sz="2000" i="1" dirty="0">
                <a:latin typeface="Gill Sans MT" panose="020B0502020104020203" pitchFamily="34" charset="0"/>
              </a:rPr>
              <a:t>client</a:t>
            </a:r>
            <a:r>
              <a:rPr lang="id-ID" sz="2000" dirty="0">
                <a:latin typeface="Gill Sans MT" panose="020B0502020104020203" pitchFamily="34" charset="0"/>
              </a:rPr>
              <a:t> </a:t>
            </a:r>
            <a:r>
              <a:rPr lang="id-ID" sz="2000" i="1" dirty="0">
                <a:latin typeface="Gill Sans MT" panose="020B0502020104020203" pitchFamily="34" charset="0"/>
              </a:rPr>
              <a:t>offline</a:t>
            </a:r>
            <a:r>
              <a:rPr lang="id-ID" sz="2000" dirty="0">
                <a:latin typeface="Gill Sans MT" panose="020B0502020104020203" pitchFamily="34" charset="0"/>
              </a:rPr>
              <a:t>, dengan menggabungkan perbedaan apapun secara otomatis.</a:t>
            </a:r>
          </a:p>
        </p:txBody>
      </p:sp>
    </p:spTree>
    <p:extLst>
      <p:ext uri="{BB962C8B-B14F-4D97-AF65-F5344CB8AC3E}">
        <p14:creationId xmlns:p14="http://schemas.microsoft.com/office/powerpoint/2010/main" val="159375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5"/>
            </a:pPr>
            <a:r>
              <a:rPr lang="id-ID" sz="4000" b="1" dirty="0" smtClean="0">
                <a:solidFill>
                  <a:schemeClr val="bg1"/>
                </a:solidFill>
                <a:latin typeface="Gill Sans MT" panose="020B0502020104020203" pitchFamily="34" charset="0"/>
                <a:cs typeface="Arial" panose="020B0604020202020204" pitchFamily="34" charset="0"/>
              </a:rPr>
              <a:t>FITUR – FITUR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638038"/>
            <a:ext cx="11500446" cy="2323713"/>
          </a:xfrm>
          <a:prstGeom prst="rect">
            <a:avLst/>
          </a:prstGeom>
        </p:spPr>
        <p:txBody>
          <a:bodyPr wrap="square">
            <a:spAutoFit/>
          </a:bodyPr>
          <a:lstStyle/>
          <a:p>
            <a:pPr marL="457200" indent="-457200" algn="just" fontAlgn="base">
              <a:buFont typeface="+mj-lt"/>
              <a:buAutoNum type="alphaLcPeriod" startAt="6"/>
            </a:pPr>
            <a:r>
              <a:rPr lang="id-ID" sz="2000" b="1" dirty="0">
                <a:latin typeface="Gill Sans MT" panose="020B0502020104020203" pitchFamily="34" charset="0"/>
              </a:rPr>
              <a:t>Firebase Crash </a:t>
            </a:r>
            <a:r>
              <a:rPr lang="id-ID" sz="2000" b="1" dirty="0" smtClean="0">
                <a:latin typeface="Gill Sans MT" panose="020B0502020104020203" pitchFamily="34" charset="0"/>
              </a:rPr>
              <a:t>Reporting</a:t>
            </a:r>
          </a:p>
          <a:p>
            <a:pPr algn="just" fontAlgn="base"/>
            <a:endParaRPr lang="id-ID" sz="2000" b="1" dirty="0" smtClean="0">
              <a:latin typeface="Gill Sans MT" panose="020B0502020104020203" pitchFamily="34" charset="0"/>
            </a:endParaRPr>
          </a:p>
          <a:p>
            <a:pPr algn="just" fontAlgn="base">
              <a:spcAft>
                <a:spcPts val="600"/>
              </a:spcAft>
            </a:pPr>
            <a:r>
              <a:rPr lang="id-ID" sz="2000" dirty="0" smtClean="0">
                <a:latin typeface="Gill Sans MT" panose="020B0502020104020203" pitchFamily="34" charset="0"/>
              </a:rPr>
              <a:t>Crash </a:t>
            </a:r>
            <a:r>
              <a:rPr lang="id-ID" sz="2000" dirty="0">
                <a:latin typeface="Gill Sans MT" panose="020B0502020104020203" pitchFamily="34" charset="0"/>
              </a:rPr>
              <a:t>Reporting adalah layanan yang diberikan oleh Firebase untuk keperluan merekam setiap exception yang terjadi pada aplikasi. Report yang diberikan cukup detail dengan beberapa filter seperti yang digunakan pada Analytics. Crash reporting ini juga dibagi menjadi dua bagian </a:t>
            </a:r>
            <a:r>
              <a:rPr lang="id-ID" sz="2000" dirty="0" smtClean="0">
                <a:latin typeface="Gill Sans MT" panose="020B0502020104020203" pitchFamily="34" charset="0"/>
              </a:rPr>
              <a:t>:</a:t>
            </a:r>
          </a:p>
          <a:p>
            <a:pPr algn="just" fontAlgn="base">
              <a:spcAft>
                <a:spcPts val="600"/>
              </a:spcAft>
            </a:pPr>
            <a:r>
              <a:rPr lang="id-ID" sz="2000" dirty="0" smtClean="0">
                <a:latin typeface="Gill Sans MT" panose="020B0502020104020203" pitchFamily="34" charset="0"/>
              </a:rPr>
              <a:t>– </a:t>
            </a:r>
            <a:r>
              <a:rPr lang="id-ID" sz="2000" dirty="0">
                <a:latin typeface="Gill Sans MT" panose="020B0502020104020203" pitchFamily="34" charset="0"/>
              </a:rPr>
              <a:t>Non Fatal exception, untuk exception yang tidak berdampak fatal (kita bisa membuat custom exception).</a:t>
            </a:r>
            <a:br>
              <a:rPr lang="id-ID" sz="2000" dirty="0">
                <a:latin typeface="Gill Sans MT" panose="020B0502020104020203" pitchFamily="34" charset="0"/>
              </a:rPr>
            </a:br>
            <a:r>
              <a:rPr lang="id-ID" sz="2000" dirty="0">
                <a:latin typeface="Gill Sans MT" panose="020B0502020104020203" pitchFamily="34" charset="0"/>
              </a:rPr>
              <a:t>– Fatal exception, untuk exception yang fatal (aplikasi crash).</a:t>
            </a:r>
          </a:p>
        </p:txBody>
      </p:sp>
    </p:spTree>
    <p:extLst>
      <p:ext uri="{BB962C8B-B14F-4D97-AF65-F5344CB8AC3E}">
        <p14:creationId xmlns:p14="http://schemas.microsoft.com/office/powerpoint/2010/main" val="4192099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r>
              <a:rPr lang="id-ID" sz="3200" dirty="0" smtClean="0">
                <a:solidFill>
                  <a:schemeClr val="bg1"/>
                </a:solidFill>
                <a:latin typeface="Gill Sans MT" panose="020B0502020104020203" pitchFamily="34" charset="0"/>
                <a:cs typeface="Arial" panose="020B0604020202020204" pitchFamily="34" charset="0"/>
              </a:rPr>
              <a:t>MENDAFTAR AKUN FIREBASE CONSOLE</a:t>
            </a:r>
            <a:endParaRPr lang="id-ID" sz="3200" dirty="0">
              <a:solidFill>
                <a:schemeClr val="bg1"/>
              </a:solidFill>
              <a:latin typeface="Gill Sans MT" panose="020B0502020104020203" pitchFamily="34" charset="0"/>
              <a:cs typeface="Arial" panose="020B0604020202020204" pitchFamily="34" charset="0"/>
            </a:endParaRPr>
          </a:p>
        </p:txBody>
      </p:sp>
      <p:sp>
        <p:nvSpPr>
          <p:cNvPr id="4" name="Rectangle 3"/>
          <p:cNvSpPr/>
          <p:nvPr/>
        </p:nvSpPr>
        <p:spPr>
          <a:xfrm>
            <a:off x="303626" y="1490787"/>
            <a:ext cx="7092255" cy="2122119"/>
          </a:xfrm>
          <a:prstGeom prst="rect">
            <a:avLst/>
          </a:prstGeom>
        </p:spPr>
        <p:txBody>
          <a:bodyPr wrap="square">
            <a:spAutoFit/>
          </a:bodyPr>
          <a:lstStyle/>
          <a:p>
            <a:pPr algn="just">
              <a:lnSpc>
                <a:spcPct val="107000"/>
              </a:lnSpc>
              <a:spcBef>
                <a:spcPts val="2250"/>
              </a:spcBef>
              <a:spcAft>
                <a:spcPts val="0"/>
              </a:spcAft>
            </a:pPr>
            <a:r>
              <a:rPr lang="id-ID" sz="2000" b="1" i="1" spc="-15" dirty="0">
                <a:latin typeface="Gill Sans MT" panose="020B0502020104020203" pitchFamily="34" charset="0"/>
                <a:ea typeface="Times New Roman" panose="02020603050405020304" pitchFamily="18" charset="0"/>
                <a:cs typeface="Times New Roman" panose="02020603050405020304" pitchFamily="18" charset="0"/>
              </a:rPr>
              <a:t>1. Masuk ke </a:t>
            </a:r>
            <a:r>
              <a:rPr lang="id-ID" sz="2000" b="1" i="1" u="sng" spc="-15" dirty="0">
                <a:latin typeface="Gill Sans MT" panose="020B0502020104020203" pitchFamily="34" charset="0"/>
                <a:ea typeface="Times New Roman" panose="02020603050405020304" pitchFamily="18" charset="0"/>
                <a:cs typeface="Times New Roman" panose="02020603050405020304" pitchFamily="18" charset="0"/>
                <a:hlinkClick r:id="rId2"/>
              </a:rPr>
              <a:t>console.firebase.google.com</a:t>
            </a:r>
            <a:endParaRPr lang="id-ID" sz="2000" b="1" i="1" dirty="0">
              <a:latin typeface="Gill Sans MT" panose="020B0502020104020203" pitchFamily="34" charset="0"/>
              <a:ea typeface="Times New Roman" panose="02020603050405020304" pitchFamily="18" charset="0"/>
              <a:cs typeface="Times New Roman" panose="02020603050405020304" pitchFamily="18" charset="0"/>
            </a:endParaRPr>
          </a:p>
          <a:p>
            <a:pPr lvl="0" algn="just">
              <a:spcBef>
                <a:spcPts val="450"/>
              </a:spcBef>
            </a:pPr>
            <a:r>
              <a:rPr lang="id-ID" sz="2000" spc="-5" dirty="0" smtClean="0">
                <a:latin typeface="Gill Sans MT" panose="020B0502020104020203" pitchFamily="34" charset="0"/>
                <a:ea typeface="Times New Roman" panose="02020603050405020304" pitchFamily="18" charset="0"/>
              </a:rPr>
              <a:t>Disini kita akan create project baru dan </a:t>
            </a:r>
            <a:r>
              <a:rPr lang="id-ID" sz="2000" dirty="0" smtClean="0">
                <a:latin typeface="Gill Sans MT" panose="020B0502020104020203" pitchFamily="34" charset="0"/>
              </a:rPr>
              <a:t>sebelumya </a:t>
            </a:r>
            <a:r>
              <a:rPr lang="id-ID" sz="2000" dirty="0">
                <a:latin typeface="Gill Sans MT" panose="020B0502020104020203" pitchFamily="34" charset="0"/>
              </a:rPr>
              <a:t>pastikan anda telah terdaftar di akun gmail/akun google</a:t>
            </a:r>
            <a:r>
              <a:rPr lang="id-ID" sz="2000" dirty="0" smtClean="0">
                <a:latin typeface="Gill Sans MT" panose="020B0502020104020203" pitchFamily="34" charset="0"/>
              </a:rPr>
              <a:t>. Lalu pilih Create projek</a:t>
            </a:r>
          </a:p>
          <a:p>
            <a:pPr lvl="0" algn="just">
              <a:spcBef>
                <a:spcPts val="450"/>
              </a:spcBef>
            </a:pPr>
            <a:r>
              <a:rPr lang="id-ID" sz="2000" dirty="0" smtClean="0">
                <a:latin typeface="Gill Sans MT" panose="020B0502020104020203" pitchFamily="34" charset="0"/>
              </a:rPr>
              <a:t>Dan isikan nama projek ,id projek ,tentukan lokasi lalu centang untuk menyetujui persyaratan dan kemudian klik buat projek</a:t>
            </a:r>
            <a:endParaRPr lang="id-ID" sz="2000" dirty="0">
              <a:latin typeface="Gill Sans MT" panose="020B0502020104020203" pitchFamily="34" charset="0"/>
            </a:endParaRPr>
          </a:p>
          <a:p>
            <a:pPr algn="just">
              <a:spcBef>
                <a:spcPts val="450"/>
              </a:spcBef>
              <a:spcAft>
                <a:spcPts val="0"/>
              </a:spcAft>
            </a:pPr>
            <a:endParaRPr lang="id-ID" dirty="0">
              <a:effectLst/>
              <a:latin typeface="Gill Sans MT" panose="020B0502020104020203" pitchFamily="34" charset="0"/>
              <a:ea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848812" y="0"/>
            <a:ext cx="4343188" cy="6876000"/>
          </a:xfrm>
          <a:prstGeom prst="rect">
            <a:avLst/>
          </a:prstGeom>
        </p:spPr>
      </p:pic>
    </p:spTree>
    <p:extLst>
      <p:ext uri="{BB962C8B-B14F-4D97-AF65-F5344CB8AC3E}">
        <p14:creationId xmlns:p14="http://schemas.microsoft.com/office/powerpoint/2010/main" val="3167363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6"/>
            </a:pPr>
            <a:r>
              <a:rPr lang="id-ID" sz="2800" dirty="0" smtClean="0">
                <a:solidFill>
                  <a:schemeClr val="bg1"/>
                </a:solidFill>
                <a:latin typeface="Gill Sans MT" panose="020B0502020104020203" pitchFamily="34" charset="0"/>
                <a:cs typeface="Arial" panose="020B0604020202020204" pitchFamily="34" charset="0"/>
              </a:rPr>
              <a:t>MENDAFTAR AKUN FIREBASE CONSOLE</a:t>
            </a:r>
            <a:endParaRPr lang="id-ID" sz="28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536651"/>
            <a:ext cx="8110618" cy="400110"/>
          </a:xfrm>
          <a:prstGeom prst="rect">
            <a:avLst/>
          </a:prstGeom>
        </p:spPr>
        <p:txBody>
          <a:bodyPr wrap="none">
            <a:spAutoFit/>
          </a:bodyPr>
          <a:lstStyle/>
          <a:p>
            <a:r>
              <a:rPr lang="id-ID" sz="2000" dirty="0">
                <a:latin typeface="Gill Sans MT" panose="020B0502020104020203" pitchFamily="34" charset="0"/>
              </a:rPr>
              <a:t>Tunggu beberapa saat hingga muncul dashboard </a:t>
            </a:r>
            <a:r>
              <a:rPr lang="id-ID" sz="2000" dirty="0" smtClean="0">
                <a:latin typeface="Gill Sans MT" panose="020B0502020104020203" pitchFamily="34" charset="0"/>
              </a:rPr>
              <a:t>project lalu klik logo android.</a:t>
            </a:r>
            <a:endParaRPr lang="id-ID" sz="2000" dirty="0">
              <a:latin typeface="Gill Sans MT" panose="020B0502020104020203" pitchFamily="34" charset="0"/>
            </a:endParaRPr>
          </a:p>
        </p:txBody>
      </p:sp>
      <p:pic>
        <p:nvPicPr>
          <p:cNvPr id="5" name="Picture 4"/>
          <p:cNvPicPr>
            <a:picLocks noChangeAspect="1"/>
          </p:cNvPicPr>
          <p:nvPr/>
        </p:nvPicPr>
        <p:blipFill rotWithShape="1">
          <a:blip r:embed="rId2"/>
          <a:srcRect l="-311" t="8862" b="5207"/>
          <a:stretch/>
        </p:blipFill>
        <p:spPr>
          <a:xfrm>
            <a:off x="303627" y="1936761"/>
            <a:ext cx="9396000" cy="4525359"/>
          </a:xfrm>
          <a:prstGeom prst="rect">
            <a:avLst/>
          </a:prstGeom>
        </p:spPr>
      </p:pic>
    </p:spTree>
    <p:extLst>
      <p:ext uri="{BB962C8B-B14F-4D97-AF65-F5344CB8AC3E}">
        <p14:creationId xmlns:p14="http://schemas.microsoft.com/office/powerpoint/2010/main" val="77421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515600" cy="1325563"/>
          </a:xfrm>
        </p:spPr>
        <p:txBody>
          <a:bodyPr>
            <a:normAutofit/>
          </a:bodyPr>
          <a:lstStyle/>
          <a:p>
            <a:r>
              <a:rPr lang="id-ID" sz="3600" b="1" dirty="0">
                <a:solidFill>
                  <a:schemeClr val="bg1"/>
                </a:solidFill>
                <a:latin typeface="Gill Sans MT" panose="020B0502020104020203" pitchFamily="34" charset="0"/>
              </a:rPr>
              <a:t>Mendapatkan SHA 1 lewat Android </a:t>
            </a:r>
            <a:r>
              <a:rPr lang="id-ID" sz="3600" b="1" dirty="0" smtClean="0">
                <a:solidFill>
                  <a:schemeClr val="bg1"/>
                </a:solidFill>
                <a:latin typeface="Gill Sans MT" panose="020B0502020104020203" pitchFamily="34" charset="0"/>
              </a:rPr>
              <a:t>Studio</a:t>
            </a:r>
            <a:endParaRPr lang="id-ID" sz="3600" dirty="0">
              <a:solidFill>
                <a:schemeClr val="bg1"/>
              </a:solidFill>
              <a:latin typeface="Gill Sans MT" panose="020B0502020104020203" pitchFamily="34" charset="0"/>
            </a:endParaRPr>
          </a:p>
        </p:txBody>
      </p:sp>
      <p:sp>
        <p:nvSpPr>
          <p:cNvPr id="6" name="Rectangle 5"/>
          <p:cNvSpPr/>
          <p:nvPr/>
        </p:nvSpPr>
        <p:spPr>
          <a:xfrm>
            <a:off x="381000" y="1523111"/>
            <a:ext cx="4389407" cy="369332"/>
          </a:xfrm>
          <a:prstGeom prst="rect">
            <a:avLst/>
          </a:prstGeom>
        </p:spPr>
        <p:txBody>
          <a:bodyPr wrap="none">
            <a:spAutoFit/>
          </a:bodyPr>
          <a:lstStyle/>
          <a:p>
            <a:pPr>
              <a:buFont typeface="+mj-lt"/>
              <a:buAutoNum type="arabicPeriod"/>
            </a:pPr>
            <a:r>
              <a:rPr lang="fi-FI" dirty="0">
                <a:latin typeface="Gill Sans MT" panose="020B0502020104020203" pitchFamily="34" charset="0"/>
                <a:cs typeface="Levenim MT" panose="02010502060101010101" pitchFamily="2" charset="-79"/>
              </a:rPr>
              <a:t>Buka Android Studio, dan kita masuk ke sini</a:t>
            </a:r>
            <a:endParaRPr lang="fi-FI" b="0" i="0" dirty="0">
              <a:effectLst/>
              <a:latin typeface="Gill Sans MT" panose="020B0502020104020203" pitchFamily="34" charset="0"/>
              <a:cs typeface="Levenim MT" panose="02010502060101010101" pitchFamily="2" charset="-79"/>
            </a:endParaRPr>
          </a:p>
        </p:txBody>
      </p:sp>
      <p:pic>
        <p:nvPicPr>
          <p:cNvPr id="7" name="Picture 6"/>
          <p:cNvPicPr>
            <a:picLocks noChangeAspect="1"/>
          </p:cNvPicPr>
          <p:nvPr/>
        </p:nvPicPr>
        <p:blipFill>
          <a:blip r:embed="rId2"/>
          <a:stretch>
            <a:fillRect/>
          </a:stretch>
        </p:blipFill>
        <p:spPr>
          <a:xfrm>
            <a:off x="657225" y="1892443"/>
            <a:ext cx="3105150" cy="4600575"/>
          </a:xfrm>
          <a:prstGeom prst="rect">
            <a:avLst/>
          </a:prstGeom>
        </p:spPr>
      </p:pic>
      <p:sp>
        <p:nvSpPr>
          <p:cNvPr id="8" name="Rectangle 7"/>
          <p:cNvSpPr/>
          <p:nvPr/>
        </p:nvSpPr>
        <p:spPr>
          <a:xfrm>
            <a:off x="5638800" y="1523111"/>
            <a:ext cx="4435958" cy="369332"/>
          </a:xfrm>
          <a:prstGeom prst="rect">
            <a:avLst/>
          </a:prstGeom>
        </p:spPr>
        <p:txBody>
          <a:bodyPr wrap="none">
            <a:spAutoFit/>
          </a:bodyPr>
          <a:lstStyle/>
          <a:p>
            <a:r>
              <a:rPr lang="fi-FI" dirty="0">
                <a:latin typeface="Gill Sans MT" panose="020B0502020104020203" pitchFamily="34" charset="0"/>
              </a:rPr>
              <a:t>2. Setelah itu akan muncul tampilan seperti ini</a:t>
            </a:r>
            <a:endParaRPr lang="id-ID" dirty="0">
              <a:latin typeface="Gill Sans MT" panose="020B0502020104020203" pitchFamily="34" charset="0"/>
            </a:endParaRPr>
          </a:p>
        </p:txBody>
      </p:sp>
      <p:pic>
        <p:nvPicPr>
          <p:cNvPr id="4100" name="Picture 4" descr="https://cdn-images-1.medium.com/max/1000/1*OOV7mmY42kYKIQouhUWc1g.png"/>
          <p:cNvPicPr>
            <a:picLocks noChangeAspect="1" noChangeArrowheads="1"/>
          </p:cNvPicPr>
          <p:nvPr/>
        </p:nvPicPr>
        <p:blipFill rotWithShape="1">
          <a:blip r:embed="rId3">
            <a:extLst>
              <a:ext uri="{28A0092B-C50C-407E-A947-70E740481C1C}">
                <a14:useLocalDpi xmlns:a14="http://schemas.microsoft.com/office/drawing/2010/main" val="0"/>
              </a:ext>
            </a:extLst>
          </a:blip>
          <a:srcRect r="23530"/>
          <a:stretch/>
        </p:blipFill>
        <p:spPr bwMode="auto">
          <a:xfrm>
            <a:off x="4770407" y="1892443"/>
            <a:ext cx="7283824" cy="1409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70407" y="3499691"/>
            <a:ext cx="6096000" cy="646331"/>
          </a:xfrm>
          <a:prstGeom prst="rect">
            <a:avLst/>
          </a:prstGeom>
        </p:spPr>
        <p:txBody>
          <a:bodyPr>
            <a:spAutoFit/>
          </a:bodyPr>
          <a:lstStyle/>
          <a:p>
            <a:r>
              <a:rPr lang="id-ID" dirty="0">
                <a:latin typeface="Gill Sans MT" panose="020B0502020104020203" pitchFamily="34" charset="0"/>
              </a:rPr>
              <a:t>Klik tombol yang ditunjuk anak panah </a:t>
            </a:r>
            <a:r>
              <a:rPr lang="id-ID" dirty="0" smtClean="0">
                <a:latin typeface="Gill Sans MT" panose="020B0502020104020203" pitchFamily="34" charset="0"/>
              </a:rPr>
              <a:t>maka </a:t>
            </a:r>
            <a:r>
              <a:rPr lang="sv-SE" dirty="0">
                <a:latin typeface="Gill Sans MT" panose="020B0502020104020203" pitchFamily="34" charset="0"/>
              </a:rPr>
              <a:t>Akan muncul SHA — 1 nya</a:t>
            </a:r>
            <a:endParaRPr lang="id-ID" dirty="0">
              <a:latin typeface="Gill Sans MT" panose="020B0502020104020203" pitchFamily="34" charset="0"/>
            </a:endParaRPr>
          </a:p>
        </p:txBody>
      </p:sp>
      <p:pic>
        <p:nvPicPr>
          <p:cNvPr id="11" name="Picture 10"/>
          <p:cNvPicPr>
            <a:picLocks noChangeAspect="1"/>
          </p:cNvPicPr>
          <p:nvPr/>
        </p:nvPicPr>
        <p:blipFill>
          <a:blip r:embed="rId4"/>
          <a:stretch>
            <a:fillRect/>
          </a:stretch>
        </p:blipFill>
        <p:spPr>
          <a:xfrm>
            <a:off x="4797908" y="4343570"/>
            <a:ext cx="5276850" cy="1609725"/>
          </a:xfrm>
          <a:prstGeom prst="rect">
            <a:avLst/>
          </a:prstGeom>
        </p:spPr>
      </p:pic>
    </p:spTree>
    <p:extLst>
      <p:ext uri="{BB962C8B-B14F-4D97-AF65-F5344CB8AC3E}">
        <p14:creationId xmlns:p14="http://schemas.microsoft.com/office/powerpoint/2010/main" val="84030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316" t="13419" r="13552" b="8639"/>
          <a:stretch/>
        </p:blipFill>
        <p:spPr>
          <a:xfrm>
            <a:off x="2832000" y="1420210"/>
            <a:ext cx="9360000" cy="5249530"/>
          </a:xfrm>
          <a:prstGeom prst="rect">
            <a:avLst/>
          </a:prstGeom>
        </p:spPr>
      </p:pic>
      <p:sp>
        <p:nvSpPr>
          <p:cNvPr id="5" name="TextBox 4"/>
          <p:cNvSpPr txBox="1"/>
          <p:nvPr/>
        </p:nvSpPr>
        <p:spPr>
          <a:xfrm>
            <a:off x="161365" y="1707775"/>
            <a:ext cx="2509270" cy="1631216"/>
          </a:xfrm>
          <a:prstGeom prst="rect">
            <a:avLst/>
          </a:prstGeom>
          <a:noFill/>
        </p:spPr>
        <p:txBody>
          <a:bodyPr wrap="square" rtlCol="0">
            <a:spAutoFit/>
          </a:bodyPr>
          <a:lstStyle/>
          <a:p>
            <a:pPr algn="just"/>
            <a:r>
              <a:rPr lang="id-ID" sz="2000" dirty="0" smtClean="0">
                <a:latin typeface="Gill Sans MT" panose="020B0502020104020203" pitchFamily="34" charset="0"/>
              </a:rPr>
              <a:t>Isikan nama paket android projek anda dan SHA -1 yang telah kita cari dan klik daftarkan aplikasi </a:t>
            </a:r>
            <a:endParaRPr lang="id-ID" sz="2000" dirty="0">
              <a:latin typeface="Gill Sans MT" panose="020B0502020104020203" pitchFamily="34" charset="0"/>
            </a:endParaRPr>
          </a:p>
        </p:txBody>
      </p:sp>
      <p:sp>
        <p:nvSpPr>
          <p:cNvPr id="6" name="Title 5"/>
          <p:cNvSpPr>
            <a:spLocks noGrp="1"/>
          </p:cNvSpPr>
          <p:nvPr>
            <p:ph type="title"/>
          </p:nvPr>
        </p:nvSpPr>
        <p:spPr>
          <a:xfrm>
            <a:off x="161365" y="82737"/>
            <a:ext cx="10515600" cy="1325563"/>
          </a:xfrm>
        </p:spPr>
        <p:txBody>
          <a:bodyPr>
            <a:normAutofit/>
          </a:bodyPr>
          <a:lstStyle/>
          <a:p>
            <a:r>
              <a:rPr lang="id-ID" sz="3600" dirty="0" smtClean="0">
                <a:solidFill>
                  <a:schemeClr val="bg1"/>
                </a:solidFill>
                <a:latin typeface="Gill Sans MT" panose="020B0502020104020203" pitchFamily="34" charset="0"/>
              </a:rPr>
              <a:t>MENAMBAH FIREBASE KE APLIKASI ANDROID</a:t>
            </a:r>
            <a:endParaRPr lang="id-ID" sz="3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920143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365" y="82737"/>
            <a:ext cx="10515600" cy="1325563"/>
          </a:xfrm>
        </p:spPr>
        <p:txBody>
          <a:bodyPr>
            <a:normAutofit/>
          </a:bodyPr>
          <a:lstStyle/>
          <a:p>
            <a:r>
              <a:rPr lang="id-ID" sz="3600" dirty="0" smtClean="0">
                <a:solidFill>
                  <a:schemeClr val="bg1"/>
                </a:solidFill>
                <a:latin typeface="Gill Sans MT" panose="020B0502020104020203" pitchFamily="34" charset="0"/>
              </a:rPr>
              <a:t>MENAMBAH FIREBASE KE APLIKASI ANDROID</a:t>
            </a:r>
            <a:endParaRPr lang="id-ID" sz="3600" dirty="0">
              <a:solidFill>
                <a:schemeClr val="bg1"/>
              </a:solidFill>
              <a:latin typeface="Gill Sans MT" panose="020B0502020104020203" pitchFamily="34" charset="0"/>
            </a:endParaRPr>
          </a:p>
        </p:txBody>
      </p:sp>
      <p:pic>
        <p:nvPicPr>
          <p:cNvPr id="2" name="Picture 1"/>
          <p:cNvPicPr>
            <a:picLocks noChangeAspect="1"/>
          </p:cNvPicPr>
          <p:nvPr/>
        </p:nvPicPr>
        <p:blipFill rotWithShape="1">
          <a:blip r:embed="rId2"/>
          <a:srcRect l="11454" t="11949" r="33754" b="12133"/>
          <a:stretch/>
        </p:blipFill>
        <p:spPr>
          <a:xfrm>
            <a:off x="5051611" y="1408300"/>
            <a:ext cx="7140389" cy="5553635"/>
          </a:xfrm>
          <a:prstGeom prst="rect">
            <a:avLst/>
          </a:prstGeom>
        </p:spPr>
      </p:pic>
      <p:sp>
        <p:nvSpPr>
          <p:cNvPr id="3" name="Rectangle 2"/>
          <p:cNvSpPr/>
          <p:nvPr/>
        </p:nvSpPr>
        <p:spPr>
          <a:xfrm>
            <a:off x="161365" y="1720788"/>
            <a:ext cx="4890246" cy="923330"/>
          </a:xfrm>
          <a:prstGeom prst="rect">
            <a:avLst/>
          </a:prstGeom>
        </p:spPr>
        <p:txBody>
          <a:bodyPr wrap="square">
            <a:spAutoFit/>
          </a:bodyPr>
          <a:lstStyle/>
          <a:p>
            <a:pPr algn="just">
              <a:spcBef>
                <a:spcPts val="2850"/>
              </a:spcBef>
              <a:spcAft>
                <a:spcPts val="0"/>
              </a:spcAft>
            </a:pPr>
            <a:r>
              <a:rPr lang="id-ID" spc="-5" dirty="0">
                <a:latin typeface="Gill Sans MT" panose="020B0502020104020203" pitchFamily="34" charset="0"/>
                <a:ea typeface="Times New Roman" panose="02020603050405020304" pitchFamily="18" charset="0"/>
              </a:rPr>
              <a:t>Kemudian nanti akan mendownload file .json. Lha, json ini fungsinya untuk menggabungkan aplikasi kita dengan Firebase.</a:t>
            </a:r>
            <a:endParaRPr lang="id-ID" dirty="0">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2355316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510173"/>
            <a:ext cx="10076329" cy="646331"/>
          </a:xfrm>
          <a:prstGeom prst="rect">
            <a:avLst/>
          </a:prstGeom>
        </p:spPr>
        <p:txBody>
          <a:bodyPr wrap="square">
            <a:spAutoFit/>
          </a:bodyPr>
          <a:lstStyle/>
          <a:p>
            <a:pPr>
              <a:spcBef>
                <a:spcPts val="2850"/>
              </a:spcBef>
              <a:spcAft>
                <a:spcPts val="0"/>
              </a:spcAft>
            </a:pPr>
            <a:r>
              <a:rPr lang="id-ID" spc="-5" dirty="0" smtClean="0">
                <a:latin typeface="Gill Sans MT" panose="020B0502020104020203" pitchFamily="34" charset="0"/>
                <a:ea typeface="Times New Roman" panose="02020603050405020304" pitchFamily="18" charset="0"/>
              </a:rPr>
              <a:t>Kemudian </a:t>
            </a:r>
            <a:r>
              <a:rPr lang="id-ID" spc="-5" dirty="0">
                <a:latin typeface="Gill Sans MT" panose="020B0502020104020203" pitchFamily="34" charset="0"/>
                <a:ea typeface="Times New Roman" panose="02020603050405020304" pitchFamily="18" charset="0"/>
              </a:rPr>
              <a:t>copy file google-services.json tersebut kedalam </a:t>
            </a:r>
            <a:r>
              <a:rPr lang="id-ID" spc="-5" dirty="0" smtClean="0">
                <a:latin typeface="Gill Sans MT" panose="020B0502020104020203" pitchFamily="34" charset="0"/>
                <a:ea typeface="Times New Roman" panose="02020603050405020304" pitchFamily="18" charset="0"/>
              </a:rPr>
              <a:t>directory projek anda </a:t>
            </a:r>
            <a:r>
              <a:rPr lang="id-ID" spc="-5" dirty="0">
                <a:latin typeface="Gill Sans MT" panose="020B0502020104020203" pitchFamily="34" charset="0"/>
                <a:ea typeface="Times New Roman" panose="02020603050405020304" pitchFamily="18" charset="0"/>
              </a:rPr>
              <a:t>yang sudah disebutkan pada </a:t>
            </a:r>
            <a:r>
              <a:rPr lang="id-ID" spc="-5" dirty="0" smtClean="0">
                <a:latin typeface="Gill Sans MT" panose="020B0502020104020203" pitchFamily="34" charset="0"/>
                <a:ea typeface="Times New Roman" panose="02020603050405020304" pitchFamily="18" charset="0"/>
              </a:rPr>
              <a:t>gambar</a:t>
            </a:r>
            <a:endParaRPr lang="id-ID" dirty="0">
              <a:effectLst/>
              <a:latin typeface="Gill Sans MT" panose="020B0502020104020203" pitchFamily="34" charset="0"/>
              <a:ea typeface="Times New Roman" panose="02020603050405020304" pitchFamily="18" charset="0"/>
            </a:endParaRPr>
          </a:p>
        </p:txBody>
      </p:sp>
      <p:pic>
        <p:nvPicPr>
          <p:cNvPr id="5" name="Picture 4"/>
          <p:cNvPicPr>
            <a:picLocks noChangeAspect="1"/>
          </p:cNvPicPr>
          <p:nvPr/>
        </p:nvPicPr>
        <p:blipFill rotWithShape="1">
          <a:blip r:embed="rId2"/>
          <a:srcRect l="29192" t="33088" r="29468" b="38787"/>
          <a:stretch/>
        </p:blipFill>
        <p:spPr>
          <a:xfrm>
            <a:off x="793376" y="2478986"/>
            <a:ext cx="5378823" cy="2057401"/>
          </a:xfrm>
          <a:prstGeom prst="rect">
            <a:avLst/>
          </a:prstGeom>
        </p:spPr>
      </p:pic>
      <p:pic>
        <p:nvPicPr>
          <p:cNvPr id="6" name="Picture 5"/>
          <p:cNvPicPr>
            <a:picLocks noChangeAspect="1"/>
          </p:cNvPicPr>
          <p:nvPr/>
        </p:nvPicPr>
        <p:blipFill>
          <a:blip r:embed="rId3"/>
          <a:stretch>
            <a:fillRect/>
          </a:stretch>
        </p:blipFill>
        <p:spPr>
          <a:xfrm>
            <a:off x="6884333" y="1967997"/>
            <a:ext cx="3067050" cy="4762500"/>
          </a:xfrm>
          <a:prstGeom prst="rect">
            <a:avLst/>
          </a:prstGeom>
        </p:spPr>
      </p:pic>
    </p:spTree>
    <p:extLst>
      <p:ext uri="{BB962C8B-B14F-4D97-AF65-F5344CB8AC3E}">
        <p14:creationId xmlns:p14="http://schemas.microsoft.com/office/powerpoint/2010/main" val="247468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56088"/>
          <a:stretch/>
        </p:blipFill>
        <p:spPr>
          <a:xfrm>
            <a:off x="640977" y="2189415"/>
            <a:ext cx="5857875" cy="1551735"/>
          </a:xfrm>
          <a:prstGeom prst="rect">
            <a:avLst/>
          </a:prstGeom>
        </p:spPr>
      </p:pic>
      <p:sp>
        <p:nvSpPr>
          <p:cNvPr id="5" name="Rectangle 4"/>
          <p:cNvSpPr/>
          <p:nvPr/>
        </p:nvSpPr>
        <p:spPr>
          <a:xfrm>
            <a:off x="533400" y="1459600"/>
            <a:ext cx="9498106" cy="729815"/>
          </a:xfrm>
          <a:prstGeom prst="rect">
            <a:avLst/>
          </a:prstGeom>
        </p:spPr>
        <p:txBody>
          <a:bodyPr wrap="square">
            <a:spAutoFit/>
          </a:bodyPr>
          <a:lstStyle/>
          <a:p>
            <a:pPr>
              <a:lnSpc>
                <a:spcPct val="107000"/>
              </a:lnSpc>
              <a:spcBef>
                <a:spcPts val="2925"/>
              </a:spcBef>
              <a:spcAft>
                <a:spcPts val="0"/>
              </a:spcAft>
            </a:pPr>
            <a:r>
              <a:rPr lang="id-ID" b="1" i="1" spc="-15" dirty="0" smtClean="0">
                <a:latin typeface="Gill Sans MT" panose="020B0502020104020203" pitchFamily="34" charset="0"/>
                <a:ea typeface="Times New Roman" panose="02020603050405020304" pitchFamily="18" charset="0"/>
                <a:cs typeface="Times New Roman" panose="02020603050405020304" pitchFamily="18" charset="0"/>
              </a:rPr>
              <a:t>Masukkan </a:t>
            </a:r>
            <a:r>
              <a:rPr lang="id-ID" b="1" i="1" spc="-15" dirty="0">
                <a:latin typeface="Gill Sans MT" panose="020B0502020104020203" pitchFamily="34" charset="0"/>
                <a:ea typeface="Times New Roman" panose="02020603050405020304" pitchFamily="18" charset="0"/>
                <a:cs typeface="Times New Roman" panose="02020603050405020304" pitchFamily="18" charset="0"/>
              </a:rPr>
              <a:t>dependencies sesuai dengan platform Firebase yang akan kita gunakan</a:t>
            </a:r>
            <a:endParaRPr lang="id-ID" b="1" i="1" dirty="0">
              <a:latin typeface="Gill Sans MT" panose="020B0502020104020203" pitchFamily="34" charset="0"/>
              <a:ea typeface="Times New Roman" panose="02020603050405020304" pitchFamily="18" charset="0"/>
              <a:cs typeface="Times New Roman" panose="02020603050405020304" pitchFamily="18" charset="0"/>
            </a:endParaRPr>
          </a:p>
          <a:p>
            <a:pPr>
              <a:spcBef>
                <a:spcPts val="450"/>
              </a:spcBef>
              <a:spcAft>
                <a:spcPts val="0"/>
              </a:spcAft>
            </a:pPr>
            <a:r>
              <a:rPr lang="id-ID" spc="-5" dirty="0">
                <a:latin typeface="Gill Sans MT" panose="020B0502020104020203" pitchFamily="34" charset="0"/>
                <a:ea typeface="Times New Roman" panose="02020603050405020304" pitchFamily="18" charset="0"/>
              </a:rPr>
              <a:t>Pertama masukkan kode classpath berikut ke folder </a:t>
            </a:r>
            <a:r>
              <a:rPr lang="id-ID" b="1" spc="-5" dirty="0">
                <a:latin typeface="Gill Sans MT" panose="020B0502020104020203" pitchFamily="34" charset="0"/>
                <a:ea typeface="Times New Roman" panose="02020603050405020304" pitchFamily="18" charset="0"/>
              </a:rPr>
              <a:t>build.gradle</a:t>
            </a:r>
            <a:endParaRPr lang="id-ID" dirty="0">
              <a:effectLst/>
              <a:latin typeface="Gill Sans MT" panose="020B0502020104020203" pitchFamily="34" charset="0"/>
              <a:ea typeface="Times New Roman" panose="02020603050405020304" pitchFamily="18" charset="0"/>
            </a:endParaRPr>
          </a:p>
        </p:txBody>
      </p:sp>
      <p:pic>
        <p:nvPicPr>
          <p:cNvPr id="6" name="Picture 5"/>
          <p:cNvPicPr>
            <a:picLocks noChangeAspect="1"/>
          </p:cNvPicPr>
          <p:nvPr/>
        </p:nvPicPr>
        <p:blipFill rotWithShape="1">
          <a:blip r:embed="rId2"/>
          <a:srcRect t="46068"/>
          <a:stretch/>
        </p:blipFill>
        <p:spPr>
          <a:xfrm>
            <a:off x="640977" y="4249270"/>
            <a:ext cx="5857875" cy="1905841"/>
          </a:xfrm>
          <a:prstGeom prst="rect">
            <a:avLst/>
          </a:prstGeom>
        </p:spPr>
      </p:pic>
      <p:sp>
        <p:nvSpPr>
          <p:cNvPr id="7" name="Rectangle 6"/>
          <p:cNvSpPr/>
          <p:nvPr/>
        </p:nvSpPr>
        <p:spPr>
          <a:xfrm>
            <a:off x="640976" y="3810544"/>
            <a:ext cx="10278035" cy="369332"/>
          </a:xfrm>
          <a:prstGeom prst="rect">
            <a:avLst/>
          </a:prstGeom>
        </p:spPr>
        <p:txBody>
          <a:bodyPr wrap="square">
            <a:spAutoFit/>
          </a:bodyPr>
          <a:lstStyle/>
          <a:p>
            <a:pPr>
              <a:spcBef>
                <a:spcPts val="2850"/>
              </a:spcBef>
              <a:spcAft>
                <a:spcPts val="0"/>
              </a:spcAft>
            </a:pPr>
            <a:r>
              <a:rPr lang="id-ID" spc="-5" dirty="0" smtClean="0">
                <a:latin typeface="Gill Sans MT" panose="020B0502020104020203" pitchFamily="34" charset="0"/>
                <a:ea typeface="Times New Roman" panose="02020603050405020304" pitchFamily="18" charset="0"/>
              </a:rPr>
              <a:t>Selanjutnya, </a:t>
            </a:r>
            <a:r>
              <a:rPr lang="id-ID" spc="-5" dirty="0">
                <a:latin typeface="Gill Sans MT" panose="020B0502020104020203" pitchFamily="34" charset="0"/>
                <a:ea typeface="Times New Roman" panose="02020603050405020304" pitchFamily="18" charset="0"/>
              </a:rPr>
              <a:t>kita juga memasukkan </a:t>
            </a:r>
            <a:r>
              <a:rPr lang="id-ID" spc="-5" dirty="0" smtClean="0">
                <a:latin typeface="Gill Sans MT" panose="020B0502020104020203" pitchFamily="34" charset="0"/>
                <a:ea typeface="Times New Roman" panose="02020603050405020304" pitchFamily="18" charset="0"/>
              </a:rPr>
              <a:t>implementation dan apply </a:t>
            </a:r>
            <a:r>
              <a:rPr lang="id-ID" spc="-5" dirty="0">
                <a:latin typeface="Gill Sans MT" panose="020B0502020104020203" pitchFamily="34" charset="0"/>
                <a:ea typeface="Times New Roman" panose="02020603050405020304" pitchFamily="18" charset="0"/>
              </a:rPr>
              <a:t>plugin ke folder </a:t>
            </a:r>
            <a:r>
              <a:rPr lang="id-ID" b="1" spc="-5" dirty="0" smtClean="0">
                <a:latin typeface="Gill Sans MT" panose="020B0502020104020203" pitchFamily="34" charset="0"/>
                <a:ea typeface="Times New Roman" panose="02020603050405020304" pitchFamily="18" charset="0"/>
              </a:rPr>
              <a:t>app/build.gradle </a:t>
            </a:r>
            <a:r>
              <a:rPr lang="id-ID" spc="-5" dirty="0" smtClean="0">
                <a:latin typeface="Gill Sans MT" panose="020B0502020104020203" pitchFamily="34" charset="0"/>
                <a:ea typeface="Times New Roman" panose="02020603050405020304" pitchFamily="18" charset="0"/>
              </a:rPr>
              <a:t>lalu klik </a:t>
            </a:r>
            <a:r>
              <a:rPr lang="id-ID" b="1" spc="-5" dirty="0" smtClean="0">
                <a:latin typeface="Gill Sans MT" panose="020B0502020104020203" pitchFamily="34" charset="0"/>
                <a:ea typeface="Times New Roman" panose="02020603050405020304" pitchFamily="18" charset="0"/>
              </a:rPr>
              <a:t>sync</a:t>
            </a:r>
            <a:endParaRPr lang="id-ID" b="1" dirty="0">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363088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dk1">
              <a:alpha val="5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dirty="0"/>
          </a:p>
        </p:txBody>
      </p:sp>
      <p:sp>
        <p:nvSpPr>
          <p:cNvPr id="5" name="Rectangle 4"/>
          <p:cNvSpPr/>
          <p:nvPr/>
        </p:nvSpPr>
        <p:spPr>
          <a:xfrm>
            <a:off x="4003963" y="2067206"/>
            <a:ext cx="6096000" cy="3724096"/>
          </a:xfrm>
          <a:prstGeom prst="rect">
            <a:avLst/>
          </a:prstGeom>
        </p:spPr>
        <p:txBody>
          <a:bodyPr>
            <a:spAutoFit/>
          </a:bodyPr>
          <a:lstStyle/>
          <a:p>
            <a:r>
              <a:rPr lang="id-ID" sz="2000" dirty="0">
                <a:solidFill>
                  <a:schemeClr val="bg1"/>
                </a:solidFill>
                <a:latin typeface="Gill Sans MT" panose="020B0502020104020203" pitchFamily="34" charset="0"/>
              </a:rPr>
              <a:t>16.11.0284		Tri Wahyono</a:t>
            </a:r>
          </a:p>
          <a:p>
            <a:r>
              <a:rPr lang="id-ID" sz="2000" dirty="0">
                <a:solidFill>
                  <a:schemeClr val="bg1"/>
                </a:solidFill>
                <a:latin typeface="Gill Sans MT" panose="020B0502020104020203" pitchFamily="34" charset="0"/>
              </a:rPr>
              <a:t>16.11.0286		Sarif Hidayatulloh</a:t>
            </a:r>
          </a:p>
          <a:p>
            <a:r>
              <a:rPr lang="id-ID" sz="2000" dirty="0">
                <a:solidFill>
                  <a:schemeClr val="bg1"/>
                </a:solidFill>
                <a:latin typeface="Gill Sans MT" panose="020B0502020104020203" pitchFamily="34" charset="0"/>
              </a:rPr>
              <a:t>16.11.0308		Dhimas Galih Prasetyo</a:t>
            </a:r>
          </a:p>
          <a:p>
            <a:r>
              <a:rPr lang="id-ID" sz="2000" dirty="0">
                <a:solidFill>
                  <a:schemeClr val="bg1"/>
                </a:solidFill>
                <a:latin typeface="Gill Sans MT" panose="020B0502020104020203" pitchFamily="34" charset="0"/>
              </a:rPr>
              <a:t>16.11.0314		Miftahul Choir Sudiyono</a:t>
            </a:r>
          </a:p>
          <a:p>
            <a:r>
              <a:rPr lang="id-ID" sz="2000" dirty="0">
                <a:solidFill>
                  <a:schemeClr val="bg1"/>
                </a:solidFill>
                <a:latin typeface="Gill Sans MT" panose="020B0502020104020203" pitchFamily="34" charset="0"/>
              </a:rPr>
              <a:t>16.11.0333		Achmad Yazid Karomi</a:t>
            </a:r>
          </a:p>
          <a:p>
            <a:r>
              <a:rPr lang="id-ID" sz="2000" dirty="0">
                <a:solidFill>
                  <a:schemeClr val="bg1"/>
                </a:solidFill>
                <a:latin typeface="Gill Sans MT" panose="020B0502020104020203" pitchFamily="34" charset="0"/>
              </a:rPr>
              <a:t>16.11.0334		Casro</a:t>
            </a:r>
          </a:p>
          <a:p>
            <a:r>
              <a:rPr lang="id-ID" sz="2000" dirty="0">
                <a:solidFill>
                  <a:schemeClr val="bg1"/>
                </a:solidFill>
                <a:latin typeface="Gill Sans MT" panose="020B0502020104020203" pitchFamily="34" charset="0"/>
              </a:rPr>
              <a:t>16.11.0354		Dian Prasetya</a:t>
            </a:r>
          </a:p>
          <a:p>
            <a:r>
              <a:rPr lang="id-ID" sz="2000" dirty="0">
                <a:solidFill>
                  <a:schemeClr val="bg1"/>
                </a:solidFill>
                <a:latin typeface="Gill Sans MT" panose="020B0502020104020203" pitchFamily="34" charset="0"/>
              </a:rPr>
              <a:t>17.11.0188		Dwi Joko Purnomo</a:t>
            </a:r>
          </a:p>
          <a:p>
            <a:r>
              <a:rPr lang="id-ID" sz="2000" dirty="0">
                <a:solidFill>
                  <a:schemeClr val="bg1"/>
                </a:solidFill>
                <a:latin typeface="Gill Sans MT" panose="020B0502020104020203" pitchFamily="34" charset="0"/>
              </a:rPr>
              <a:t>17.11.0197		Mohammad Shofyan Fauri</a:t>
            </a:r>
          </a:p>
          <a:p>
            <a:r>
              <a:rPr lang="id-ID" sz="2000" dirty="0">
                <a:solidFill>
                  <a:schemeClr val="bg1"/>
                </a:solidFill>
                <a:latin typeface="Gill Sans MT" panose="020B0502020104020203" pitchFamily="34" charset="0"/>
              </a:rPr>
              <a:t>18.11.0092		Riza Ahmad Fauzan</a:t>
            </a:r>
          </a:p>
          <a:p>
            <a:r>
              <a:rPr lang="id-ID" sz="2000" dirty="0">
                <a:solidFill>
                  <a:schemeClr val="bg1"/>
                </a:solidFill>
                <a:latin typeface="Gill Sans MT" panose="020B0502020104020203" pitchFamily="34" charset="0"/>
              </a:rPr>
              <a:t>18.11.0183		Siska Setianingsih</a:t>
            </a:r>
          </a:p>
          <a:p>
            <a:endParaRPr lang="id-ID" dirty="0">
              <a:solidFill>
                <a:schemeClr val="bg1"/>
              </a:solidFill>
            </a:endParaRPr>
          </a:p>
        </p:txBody>
      </p:sp>
      <p:sp>
        <p:nvSpPr>
          <p:cNvPr id="6" name="Rectangle 5"/>
          <p:cNvSpPr/>
          <p:nvPr/>
        </p:nvSpPr>
        <p:spPr>
          <a:xfrm>
            <a:off x="-1" y="805934"/>
            <a:ext cx="12192001" cy="584775"/>
          </a:xfrm>
          <a:prstGeom prst="rect">
            <a:avLst/>
          </a:prstGeom>
        </p:spPr>
        <p:txBody>
          <a:bodyPr wrap="square">
            <a:spAutoFit/>
          </a:bodyPr>
          <a:lstStyle/>
          <a:p>
            <a:pPr algn="ctr"/>
            <a:r>
              <a:rPr lang="id-ID" sz="3200" dirty="0">
                <a:solidFill>
                  <a:schemeClr val="bg1"/>
                </a:solidFill>
                <a:latin typeface="Gill Sans MT" panose="020B0502020104020203" pitchFamily="34" charset="0"/>
              </a:rPr>
              <a:t>KELOMPOK 5</a:t>
            </a:r>
          </a:p>
        </p:txBody>
      </p:sp>
    </p:spTree>
    <p:extLst>
      <p:ext uri="{BB962C8B-B14F-4D97-AF65-F5344CB8AC3E}">
        <p14:creationId xmlns:p14="http://schemas.microsoft.com/office/powerpoint/2010/main" val="396462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35" y="284445"/>
            <a:ext cx="10515600" cy="768216"/>
          </a:xfrm>
          <a:noFill/>
          <a:ln>
            <a:noFill/>
          </a:ln>
        </p:spPr>
        <p:style>
          <a:lnRef idx="2">
            <a:schemeClr val="accent6"/>
          </a:lnRef>
          <a:fillRef idx="1">
            <a:schemeClr val="lt1"/>
          </a:fillRef>
          <a:effectRef idx="0">
            <a:schemeClr val="accent6"/>
          </a:effectRef>
          <a:fontRef idx="minor">
            <a:schemeClr val="dk1"/>
          </a:fontRef>
        </p:style>
        <p:txBody>
          <a:bodyPr>
            <a:normAutofit/>
          </a:bodyPr>
          <a:lstStyle/>
          <a:p>
            <a:r>
              <a:rPr lang="id-ID" dirty="0" smtClean="0">
                <a:ln w="0"/>
                <a:solidFill>
                  <a:schemeClr val="bg1"/>
                </a:solidFill>
                <a:effectLst>
                  <a:outerShdw blurRad="38100" dist="19050" dir="2700000" algn="tl" rotWithShape="0">
                    <a:schemeClr val="dk1">
                      <a:alpha val="40000"/>
                    </a:schemeClr>
                  </a:outerShdw>
                </a:effectLst>
                <a:latin typeface="Gill Sans MT" panose="020B0502020104020203" pitchFamily="34" charset="0"/>
              </a:rPr>
              <a:t>Penggunaan </a:t>
            </a:r>
            <a:r>
              <a:rPr lang="id-ID" dirty="0">
                <a:ln w="0"/>
                <a:solidFill>
                  <a:schemeClr val="bg1"/>
                </a:solidFill>
                <a:effectLst>
                  <a:outerShdw blurRad="38100" dist="19050" dir="2700000" algn="tl" rotWithShape="0">
                    <a:schemeClr val="dk1">
                      <a:alpha val="40000"/>
                    </a:schemeClr>
                  </a:outerShdw>
                </a:effectLst>
                <a:latin typeface="Gill Sans MT" panose="020B0502020104020203" pitchFamily="34" charset="0"/>
              </a:rPr>
              <a:t>fitur database firebase</a:t>
            </a:r>
            <a:endParaRPr lang="id-ID" dirty="0">
              <a:ln w="0"/>
              <a:solidFill>
                <a:schemeClr val="bg1"/>
              </a:solidFill>
              <a:effectLst>
                <a:outerShdw blurRad="38100" dist="19050" dir="2700000" algn="tl" rotWithShape="0">
                  <a:schemeClr val="dk1">
                    <a:alpha val="40000"/>
                  </a:schemeClr>
                </a:outerShdw>
              </a:effectLst>
              <a:latin typeface="Gill Sans MT" panose="020B0502020104020203" pitchFamily="34" charset="0"/>
            </a:endParaRPr>
          </a:p>
        </p:txBody>
      </p:sp>
      <p:sp>
        <p:nvSpPr>
          <p:cNvPr id="3" name="Content Placeholder 2"/>
          <p:cNvSpPr>
            <a:spLocks noGrp="1"/>
          </p:cNvSpPr>
          <p:nvPr>
            <p:ph idx="1"/>
          </p:nvPr>
        </p:nvSpPr>
        <p:spPr>
          <a:xfrm>
            <a:off x="555812" y="1543949"/>
            <a:ext cx="11129682" cy="2382593"/>
          </a:xfrm>
        </p:spPr>
        <p:txBody>
          <a:bodyPr>
            <a:normAutofit/>
          </a:bodyPr>
          <a:lstStyle/>
          <a:p>
            <a:pPr marL="0" indent="0" algn="just">
              <a:buNone/>
            </a:pPr>
            <a:r>
              <a:rPr lang="id-ID" sz="1800" dirty="0" smtClean="0">
                <a:latin typeface="Gill Sans MT" panose="020B0502020104020203" pitchFamily="34" charset="0"/>
              </a:rPr>
              <a:t>1. Autentikasi</a:t>
            </a:r>
          </a:p>
          <a:p>
            <a:pPr marL="0" indent="0" algn="just">
              <a:buNone/>
            </a:pPr>
            <a:r>
              <a:rPr lang="id-ID" sz="1800" dirty="0" smtClean="0">
                <a:latin typeface="Gill Sans MT" panose="020B0502020104020203" pitchFamily="34" charset="0"/>
              </a:rPr>
              <a:t>Merupakan langkah </a:t>
            </a:r>
            <a:r>
              <a:rPr lang="id-ID" sz="1800" dirty="0">
                <a:latin typeface="Gill Sans MT" panose="020B0502020104020203" pitchFamily="34" charset="0"/>
              </a:rPr>
              <a:t>pertama yang umum dalam mengamankan aplikasi  adalah mengidentifikasi </a:t>
            </a:r>
            <a:r>
              <a:rPr lang="id-ID" sz="1800" dirty="0" smtClean="0">
                <a:latin typeface="Gill Sans MT" panose="020B0502020104020203" pitchFamily="34" charset="0"/>
              </a:rPr>
              <a:t>pengguna, </a:t>
            </a:r>
            <a:r>
              <a:rPr lang="id-ID" sz="1800" dirty="0">
                <a:latin typeface="Gill Sans MT" panose="020B0502020104020203" pitchFamily="34" charset="0"/>
              </a:rPr>
              <a:t>Firebase Authentication </a:t>
            </a:r>
            <a:r>
              <a:rPr lang="id-ID" sz="1800" dirty="0" smtClean="0">
                <a:latin typeface="Gill Sans MT" panose="020B0502020104020203" pitchFamily="34" charset="0"/>
              </a:rPr>
              <a:t>digunakan untuk </a:t>
            </a:r>
            <a:r>
              <a:rPr lang="id-ID" sz="1800" dirty="0">
                <a:latin typeface="Gill Sans MT" panose="020B0502020104020203" pitchFamily="34" charset="0"/>
              </a:rPr>
              <a:t>mengajak pengguna login ke aplikasi </a:t>
            </a:r>
            <a:r>
              <a:rPr lang="id-ID" sz="1800" dirty="0" smtClean="0">
                <a:latin typeface="Gill Sans MT" panose="020B0502020104020203" pitchFamily="34" charset="0"/>
              </a:rPr>
              <a:t>yang telah kita buat.</a:t>
            </a:r>
            <a:endParaRPr lang="id-ID" sz="1800" dirty="0">
              <a:latin typeface="Gill Sans MT" panose="020B0502020104020203" pitchFamily="34" charset="0"/>
            </a:endParaRPr>
          </a:p>
          <a:p>
            <a:pPr marL="0" indent="0" algn="just">
              <a:buNone/>
            </a:pPr>
            <a:r>
              <a:rPr lang="id-ID" sz="1800" dirty="0" smtClean="0">
                <a:latin typeface="Gill Sans MT" panose="020B0502020104020203" pitchFamily="34" charset="0"/>
              </a:rPr>
              <a:t>2. </a:t>
            </a:r>
            <a:r>
              <a:rPr lang="id-ID" sz="1800" dirty="0">
                <a:latin typeface="Gill Sans MT" panose="020B0502020104020203" pitchFamily="34" charset="0"/>
              </a:rPr>
              <a:t>Otorisasi</a:t>
            </a:r>
          </a:p>
          <a:p>
            <a:pPr marL="0" indent="0" algn="just">
              <a:buNone/>
            </a:pPr>
            <a:r>
              <a:rPr lang="id-ID" sz="1800" dirty="0" smtClean="0">
                <a:latin typeface="Gill Sans MT" panose="020B0502020104020203" pitchFamily="34" charset="0"/>
              </a:rPr>
              <a:t>merupakan </a:t>
            </a:r>
            <a:r>
              <a:rPr lang="id-ID" sz="1800" dirty="0">
                <a:latin typeface="Gill Sans MT" panose="020B0502020104020203" pitchFamily="34" charset="0"/>
              </a:rPr>
              <a:t>cara untuk mengontrol akses </a:t>
            </a:r>
            <a:r>
              <a:rPr lang="id-ID" sz="1800" dirty="0" smtClean="0">
                <a:latin typeface="Gill Sans MT" panose="020B0502020104020203" pitchFamily="34" charset="0"/>
              </a:rPr>
              <a:t>pengguna </a:t>
            </a:r>
            <a:r>
              <a:rPr lang="id-ID" sz="1800" dirty="0">
                <a:latin typeface="Gill Sans MT" panose="020B0502020104020203" pitchFamily="34" charset="0"/>
              </a:rPr>
              <a:t>ke data di database. Aturan Firebase Database memungkinkan Anda mengontrol akses untuk setiap pengguna</a:t>
            </a:r>
            <a:r>
              <a:rPr lang="id-ID" sz="1800" dirty="0" smtClean="0">
                <a:latin typeface="Gill Sans MT" panose="020B0502020104020203" pitchFamily="34" charset="0"/>
              </a:rPr>
              <a:t>. </a:t>
            </a:r>
            <a:r>
              <a:rPr lang="id-ID" sz="1800" dirty="0">
                <a:latin typeface="Gill Sans MT" panose="020B0502020104020203" pitchFamily="34" charset="0"/>
              </a:rPr>
              <a:t>berikut adalah sekumpulan aturan keamanan yang mengizinkan siapa saja membaca lokasi /foo/ </a:t>
            </a:r>
            <a:r>
              <a:rPr lang="id-ID" sz="1800" dirty="0" smtClean="0">
                <a:latin typeface="Gill Sans MT" panose="020B0502020104020203" pitchFamily="34" charset="0"/>
              </a:rPr>
              <a:t>:</a:t>
            </a:r>
            <a:endParaRPr lang="id-ID" sz="1800" dirty="0">
              <a:latin typeface="Gill Sans MT" panose="020B0502020104020203" pitchFamily="34" charset="0"/>
            </a:endParaRPr>
          </a:p>
        </p:txBody>
      </p:sp>
      <p:sp>
        <p:nvSpPr>
          <p:cNvPr id="4" name="Rectangle 3"/>
          <p:cNvSpPr/>
          <p:nvPr/>
        </p:nvSpPr>
        <p:spPr>
          <a:xfrm>
            <a:off x="3939987" y="3738284"/>
            <a:ext cx="4182036" cy="2062103"/>
          </a:xfrm>
          <a:prstGeom prst="rect">
            <a:avLst/>
          </a:prstGeom>
          <a:solidFill>
            <a:schemeClr val="bg1">
              <a:lumMod val="95000"/>
            </a:schemeClr>
          </a:solidFill>
        </p:spPr>
        <p:txBody>
          <a:bodyPr wrap="square">
            <a:spAutoFit/>
          </a:bodyPr>
          <a:lstStyle/>
          <a:p>
            <a:pPr marL="444500" lvl="2"/>
            <a:r>
              <a:rPr lang="id-ID" sz="1600" dirty="0">
                <a:latin typeface="Courier New" panose="02070309020205020404" pitchFamily="49" charset="0"/>
                <a:cs typeface="Courier New" panose="02070309020205020404" pitchFamily="49" charset="0"/>
              </a:rPr>
              <a:t>{</a:t>
            </a:r>
          </a:p>
          <a:p>
            <a:pPr marL="444500" lvl="2"/>
            <a:r>
              <a:rPr lang="id-ID" sz="1600" dirty="0">
                <a:latin typeface="Courier New" panose="02070309020205020404" pitchFamily="49" charset="0"/>
                <a:cs typeface="Courier New" panose="02070309020205020404" pitchFamily="49" charset="0"/>
              </a:rPr>
              <a:t>  </a:t>
            </a:r>
            <a:r>
              <a:rPr lang="id-ID" sz="1600" dirty="0" smtClean="0">
                <a:latin typeface="Courier New" panose="02070309020205020404" pitchFamily="49" charset="0"/>
                <a:cs typeface="Courier New" panose="02070309020205020404" pitchFamily="49" charset="0"/>
              </a:rPr>
              <a:t>  "</a:t>
            </a:r>
            <a:r>
              <a:rPr lang="id-ID" sz="1600" dirty="0">
                <a:latin typeface="Courier New" panose="02070309020205020404" pitchFamily="49" charset="0"/>
                <a:cs typeface="Courier New" panose="02070309020205020404" pitchFamily="49" charset="0"/>
              </a:rPr>
              <a:t>rules": {</a:t>
            </a:r>
          </a:p>
          <a:p>
            <a:pPr marL="444500" lvl="2"/>
            <a:r>
              <a:rPr lang="id-ID" sz="1600" dirty="0">
                <a:latin typeface="Courier New" panose="02070309020205020404" pitchFamily="49" charset="0"/>
                <a:cs typeface="Courier New" panose="02070309020205020404" pitchFamily="49" charset="0"/>
              </a:rPr>
              <a:t>    </a:t>
            </a:r>
            <a:r>
              <a:rPr lang="id-ID" sz="1600" dirty="0" smtClean="0">
                <a:latin typeface="Courier New" panose="02070309020205020404" pitchFamily="49" charset="0"/>
                <a:cs typeface="Courier New" panose="02070309020205020404" pitchFamily="49" charset="0"/>
              </a:rPr>
              <a:t>   "foo": {</a:t>
            </a:r>
          </a:p>
          <a:p>
            <a:pPr marL="1708150" lvl="2"/>
            <a:r>
              <a:rPr lang="id-ID" sz="1600" dirty="0" smtClean="0">
                <a:latin typeface="Courier New" panose="02070309020205020404" pitchFamily="49" charset="0"/>
                <a:cs typeface="Courier New" panose="02070309020205020404" pitchFamily="49" charset="0"/>
              </a:rPr>
              <a:t>".read": true,</a:t>
            </a:r>
          </a:p>
          <a:p>
            <a:pPr marL="1708150" lvl="2"/>
            <a:r>
              <a:rPr lang="id-ID" sz="1600" dirty="0" smtClean="0">
                <a:latin typeface="Courier New" panose="02070309020205020404" pitchFamily="49" charset="0"/>
                <a:cs typeface="Courier New" panose="02070309020205020404" pitchFamily="49" charset="0"/>
              </a:rPr>
              <a:t>".</a:t>
            </a:r>
            <a:r>
              <a:rPr lang="id-ID" sz="1600" dirty="0">
                <a:latin typeface="Courier New" panose="02070309020205020404" pitchFamily="49" charset="0"/>
                <a:cs typeface="Courier New" panose="02070309020205020404" pitchFamily="49" charset="0"/>
              </a:rPr>
              <a:t>write": false</a:t>
            </a:r>
          </a:p>
          <a:p>
            <a:pPr marL="444500" lvl="2"/>
            <a:r>
              <a:rPr lang="id-ID" sz="1600" dirty="0">
                <a:latin typeface="Courier New" panose="02070309020205020404" pitchFamily="49" charset="0"/>
                <a:cs typeface="Courier New" panose="02070309020205020404" pitchFamily="49" charset="0"/>
              </a:rPr>
              <a:t>    </a:t>
            </a:r>
            <a:r>
              <a:rPr lang="id-ID" sz="1600" dirty="0" smtClean="0">
                <a:latin typeface="Courier New" panose="02070309020205020404" pitchFamily="49" charset="0"/>
                <a:cs typeface="Courier New" panose="02070309020205020404" pitchFamily="49" charset="0"/>
              </a:rPr>
              <a:t>          }</a:t>
            </a:r>
            <a:endParaRPr lang="id-ID" sz="1600" dirty="0">
              <a:latin typeface="Courier New" panose="02070309020205020404" pitchFamily="49" charset="0"/>
              <a:cs typeface="Courier New" panose="02070309020205020404" pitchFamily="49" charset="0"/>
            </a:endParaRPr>
          </a:p>
          <a:p>
            <a:pPr marL="444500" lvl="2"/>
            <a:r>
              <a:rPr lang="id-ID" sz="1600" dirty="0">
                <a:latin typeface="Courier New" panose="02070309020205020404" pitchFamily="49" charset="0"/>
                <a:cs typeface="Courier New" panose="02070309020205020404" pitchFamily="49" charset="0"/>
              </a:rPr>
              <a:t>  </a:t>
            </a:r>
            <a:r>
              <a:rPr lang="id-ID" sz="1600" dirty="0" smtClean="0">
                <a:latin typeface="Courier New" panose="02070309020205020404" pitchFamily="49" charset="0"/>
                <a:cs typeface="Courier New" panose="02070309020205020404" pitchFamily="49" charset="0"/>
              </a:rPr>
              <a:t>  }</a:t>
            </a:r>
            <a:endParaRPr lang="id-ID" sz="1600" dirty="0">
              <a:latin typeface="Courier New" panose="02070309020205020404" pitchFamily="49" charset="0"/>
              <a:cs typeface="Courier New" panose="02070309020205020404" pitchFamily="49" charset="0"/>
            </a:endParaRPr>
          </a:p>
          <a:p>
            <a:pPr marL="444500" lvl="2"/>
            <a:r>
              <a:rPr lang="id-ID" sz="1600" dirty="0">
                <a:latin typeface="Courier New" panose="02070309020205020404" pitchFamily="49" charset="0"/>
                <a:cs typeface="Courier New" panose="02070309020205020404" pitchFamily="49" charset="0"/>
              </a:rPr>
              <a:t>}</a:t>
            </a:r>
            <a:endParaRPr lang="id-ID" sz="1600" dirty="0">
              <a:latin typeface="Courier New" panose="02070309020205020404" pitchFamily="49" charset="0"/>
              <a:cs typeface="Courier New" panose="02070309020205020404" pitchFamily="49" charset="0"/>
            </a:endParaRPr>
          </a:p>
        </p:txBody>
      </p:sp>
      <p:sp>
        <p:nvSpPr>
          <p:cNvPr id="5" name="Rectangle 4"/>
          <p:cNvSpPr/>
          <p:nvPr/>
        </p:nvSpPr>
        <p:spPr>
          <a:xfrm>
            <a:off x="555812" y="5961751"/>
            <a:ext cx="11237259" cy="646331"/>
          </a:xfrm>
          <a:prstGeom prst="rect">
            <a:avLst/>
          </a:prstGeom>
        </p:spPr>
        <p:txBody>
          <a:bodyPr wrap="square">
            <a:spAutoFit/>
          </a:bodyPr>
          <a:lstStyle/>
          <a:p>
            <a:pPr algn="just"/>
            <a:r>
              <a:rPr lang="id-ID" dirty="0">
                <a:latin typeface="Gill Sans MT" panose="020B0502020104020203" pitchFamily="34" charset="0"/>
              </a:rPr>
              <a:t>Aturan .read dan.write berjenjang, sehingga kumpulan aturan ini memberikan akses baca ke setiap data di lokasi /foo/ dan juga lokasi yang lebih dalam.</a:t>
            </a:r>
          </a:p>
        </p:txBody>
      </p:sp>
    </p:spTree>
    <p:extLst>
      <p:ext uri="{BB962C8B-B14F-4D97-AF65-F5344CB8AC3E}">
        <p14:creationId xmlns:p14="http://schemas.microsoft.com/office/powerpoint/2010/main" val="4213957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77" y="1623309"/>
            <a:ext cx="11223810" cy="1267809"/>
          </a:xfrm>
        </p:spPr>
        <p:txBody>
          <a:bodyPr>
            <a:normAutofit/>
          </a:bodyPr>
          <a:lstStyle/>
          <a:p>
            <a:pPr marL="0" indent="0" algn="just">
              <a:buNone/>
            </a:pPr>
            <a:r>
              <a:rPr lang="id-ID" sz="1800" dirty="0" smtClean="0">
                <a:latin typeface="Gill Sans MT" panose="020B0502020104020203" pitchFamily="34" charset="0"/>
              </a:rPr>
              <a:t>3</a:t>
            </a:r>
            <a:r>
              <a:rPr lang="id-ID" sz="1800" dirty="0" smtClean="0">
                <a:latin typeface="Gill Sans MT" panose="020B0502020104020203" pitchFamily="34" charset="0"/>
              </a:rPr>
              <a:t>. </a:t>
            </a:r>
            <a:r>
              <a:rPr lang="id-ID" sz="1800" dirty="0">
                <a:latin typeface="Gill Sans MT" panose="020B0502020104020203" pitchFamily="34" charset="0"/>
              </a:rPr>
              <a:t>Validasi data</a:t>
            </a:r>
          </a:p>
          <a:p>
            <a:pPr marL="0" indent="0" algn="just">
              <a:buNone/>
            </a:pPr>
            <a:r>
              <a:rPr lang="id-ID" sz="1800" dirty="0">
                <a:latin typeface="Gill Sans MT" panose="020B0502020104020203" pitchFamily="34" charset="0"/>
              </a:rPr>
              <a:t>Firebase Realtime Database tidak memiliki skema. Hal ini memudahkan Anda dalam mengubah data selama pengembangan aplikasi; namun, begitu aplikasi siap didistribusikan, data harus selalu konsisten. Aturan ini menetapkan bahwa data yang dituliskan ke /foo/ haruslah berupa string dengan panjang kurang dari 100 karakter</a:t>
            </a:r>
            <a:r>
              <a:rPr lang="id-ID" sz="1800" dirty="0" smtClean="0">
                <a:latin typeface="Gill Sans MT" panose="020B0502020104020203" pitchFamily="34" charset="0"/>
              </a:rPr>
              <a:t>:</a:t>
            </a:r>
            <a:endParaRPr lang="id-ID" sz="1800" dirty="0">
              <a:latin typeface="Gill Sans MT" panose="020B0502020104020203" pitchFamily="34" charset="0"/>
            </a:endParaRPr>
          </a:p>
        </p:txBody>
      </p:sp>
      <p:sp>
        <p:nvSpPr>
          <p:cNvPr id="4" name="Rectangle 3"/>
          <p:cNvSpPr/>
          <p:nvPr/>
        </p:nvSpPr>
        <p:spPr>
          <a:xfrm>
            <a:off x="339413" y="309088"/>
            <a:ext cx="7969169" cy="769441"/>
          </a:xfrm>
          <a:prstGeom prst="rect">
            <a:avLst/>
          </a:prstGeom>
        </p:spPr>
        <p:txBody>
          <a:bodyPr wrap="none">
            <a:spAutoFit/>
          </a:bodyPr>
          <a:lstStyle/>
          <a:p>
            <a:r>
              <a:rPr lang="id-ID" sz="4400" dirty="0">
                <a:ln w="0"/>
                <a:solidFill>
                  <a:schemeClr val="bg1"/>
                </a:solidFill>
                <a:effectLst>
                  <a:outerShdw blurRad="38100" dist="19050" dir="2700000" algn="tl" rotWithShape="0">
                    <a:schemeClr val="dk1">
                      <a:alpha val="40000"/>
                    </a:schemeClr>
                  </a:outerShdw>
                </a:effectLst>
                <a:latin typeface="Gill Sans MT" panose="020B0502020104020203" pitchFamily="34" charset="0"/>
              </a:rPr>
              <a:t>Penggunaan fitur database firebase</a:t>
            </a:r>
            <a:endParaRPr lang="id-ID" sz="4400" dirty="0"/>
          </a:p>
        </p:txBody>
      </p:sp>
      <p:sp>
        <p:nvSpPr>
          <p:cNvPr id="5" name="Rectangle 4"/>
          <p:cNvSpPr/>
          <p:nvPr/>
        </p:nvSpPr>
        <p:spPr>
          <a:xfrm>
            <a:off x="3536576" y="3111198"/>
            <a:ext cx="5567084" cy="2123658"/>
          </a:xfrm>
          <a:prstGeom prst="rect">
            <a:avLst/>
          </a:prstGeom>
          <a:solidFill>
            <a:schemeClr val="bg1">
              <a:lumMod val="95000"/>
            </a:schemeClr>
          </a:solidFill>
        </p:spPr>
        <p:txBody>
          <a:bodyPr wrap="square">
            <a:spAutoFit/>
          </a:bodyPr>
          <a:lstStyle/>
          <a:p>
            <a:r>
              <a:rPr lang="id-ID" sz="1600" dirty="0">
                <a:latin typeface="Courier New" panose="02070309020205020404" pitchFamily="49" charset="0"/>
                <a:cs typeface="Courier New" panose="02070309020205020404" pitchFamily="49" charset="0"/>
              </a:rPr>
              <a:t>{</a:t>
            </a:r>
          </a:p>
          <a:p>
            <a:r>
              <a:rPr lang="id-ID" sz="1600" dirty="0">
                <a:latin typeface="Courier New" panose="02070309020205020404" pitchFamily="49" charset="0"/>
                <a:cs typeface="Courier New" panose="02070309020205020404" pitchFamily="49" charset="0"/>
              </a:rPr>
              <a:t>  "rules": {</a:t>
            </a:r>
          </a:p>
          <a:p>
            <a:r>
              <a:rPr lang="id-ID" sz="1600" dirty="0">
                <a:latin typeface="Courier New" panose="02070309020205020404" pitchFamily="49" charset="0"/>
                <a:cs typeface="Courier New" panose="02070309020205020404" pitchFamily="49" charset="0"/>
              </a:rPr>
              <a:t>    "foo": {</a:t>
            </a:r>
          </a:p>
          <a:p>
            <a:r>
              <a:rPr lang="id-ID" sz="1600" dirty="0">
                <a:latin typeface="Courier New" panose="02070309020205020404" pitchFamily="49" charset="0"/>
                <a:cs typeface="Courier New" panose="02070309020205020404" pitchFamily="49" charset="0"/>
              </a:rPr>
              <a:t>      ".validate": "newData.isString() &amp;&amp; newData.val().length &lt; 100"</a:t>
            </a:r>
          </a:p>
          <a:p>
            <a:r>
              <a:rPr lang="id-ID" sz="1600" dirty="0">
                <a:latin typeface="Courier New" panose="02070309020205020404" pitchFamily="49" charset="0"/>
                <a:cs typeface="Courier New" panose="02070309020205020404" pitchFamily="49" charset="0"/>
              </a:rPr>
              <a:t>    }</a:t>
            </a:r>
          </a:p>
          <a:p>
            <a:r>
              <a:rPr lang="id-ID" sz="1600" dirty="0">
                <a:latin typeface="Courier New" panose="02070309020205020404" pitchFamily="49" charset="0"/>
                <a:cs typeface="Courier New" panose="02070309020205020404" pitchFamily="49" charset="0"/>
              </a:rPr>
              <a:t>  }</a:t>
            </a:r>
          </a:p>
          <a:p>
            <a:r>
              <a:rPr lang="id-ID" sz="1600" dirty="0">
                <a:latin typeface="Courier New" panose="02070309020205020404" pitchFamily="49" charset="0"/>
                <a:cs typeface="Courier New" panose="02070309020205020404" pitchFamily="49" charset="0"/>
              </a:rPr>
              <a:t>}</a:t>
            </a:r>
            <a:endParaRPr lang="id-ID" sz="1600" dirty="0">
              <a:latin typeface="Courier New" panose="02070309020205020404" pitchFamily="49" charset="0"/>
              <a:cs typeface="Courier New" panose="02070309020205020404" pitchFamily="49" charset="0"/>
            </a:endParaRPr>
          </a:p>
        </p:txBody>
      </p:sp>
      <p:sp>
        <p:nvSpPr>
          <p:cNvPr id="6" name="Rectangle 5"/>
          <p:cNvSpPr/>
          <p:nvPr/>
        </p:nvSpPr>
        <p:spPr>
          <a:xfrm>
            <a:off x="488576" y="5454937"/>
            <a:ext cx="11223811" cy="646331"/>
          </a:xfrm>
          <a:prstGeom prst="rect">
            <a:avLst/>
          </a:prstGeom>
        </p:spPr>
        <p:txBody>
          <a:bodyPr wrap="square">
            <a:spAutoFit/>
          </a:bodyPr>
          <a:lstStyle/>
          <a:p>
            <a:r>
              <a:rPr lang="id-ID" dirty="0">
                <a:latin typeface="Gill Sans MT" panose="020B0502020104020203" pitchFamily="34" charset="0"/>
              </a:rPr>
              <a:t>kita bisa menggunakan fungsi dan variabel bawaan ini untuk membuat aturan validasi yang mengetahui data di mana pun berada dalam database Anda, identitas pengguna Anda, waktu server, dan banyak lagi.</a:t>
            </a:r>
            <a:endParaRPr lang="id-ID" dirty="0">
              <a:latin typeface="Gill Sans MT" panose="020B0502020104020203" pitchFamily="34" charset="0"/>
            </a:endParaRPr>
          </a:p>
        </p:txBody>
      </p:sp>
    </p:spTree>
    <p:extLst>
      <p:ext uri="{BB962C8B-B14F-4D97-AF65-F5344CB8AC3E}">
        <p14:creationId xmlns:p14="http://schemas.microsoft.com/office/powerpoint/2010/main" val="4225027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2" y="244103"/>
            <a:ext cx="10515600" cy="922762"/>
          </a:xfrm>
        </p:spPr>
        <p:txBody>
          <a:bodyPr>
            <a:normAutofit/>
          </a:bodyPr>
          <a:lstStyle/>
          <a:p>
            <a:r>
              <a:rPr lang="id-ID" dirty="0" smtClean="0">
                <a:solidFill>
                  <a:schemeClr val="bg1"/>
                </a:solidFill>
                <a:latin typeface="Gill Sans MT" panose="020B0502020104020203" pitchFamily="34" charset="0"/>
              </a:rPr>
              <a:t>Penggunaan </a:t>
            </a:r>
            <a:r>
              <a:rPr lang="id-ID" dirty="0">
                <a:solidFill>
                  <a:schemeClr val="bg1"/>
                </a:solidFill>
                <a:latin typeface="Gill Sans MT" panose="020B0502020104020203" pitchFamily="34" charset="0"/>
              </a:rPr>
              <a:t>fitur notification </a:t>
            </a:r>
            <a:r>
              <a:rPr lang="id-ID" dirty="0" smtClean="0">
                <a:solidFill>
                  <a:schemeClr val="bg1"/>
                </a:solidFill>
                <a:latin typeface="Gill Sans MT" panose="020B0502020104020203" pitchFamily="34" charset="0"/>
              </a:rPr>
              <a:t>firebase</a:t>
            </a:r>
            <a:endParaRPr lang="id-ID"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434788" y="1960242"/>
            <a:ext cx="11277600" cy="2154560"/>
          </a:xfrm>
        </p:spPr>
        <p:txBody>
          <a:bodyPr>
            <a:normAutofit/>
          </a:bodyPr>
          <a:lstStyle/>
          <a:p>
            <a:pPr algn="just"/>
            <a:r>
              <a:rPr lang="id-ID" sz="2000" dirty="0">
                <a:latin typeface="Gill Sans MT" panose="020B0502020104020203" pitchFamily="34" charset="0"/>
              </a:rPr>
              <a:t>Firebase Notifications adalah layanan yang memungkinkan pemberitahuan untuk pengguna yang ditargetkan oleh pengembang aplikasi seluler tanpa biaya</a:t>
            </a:r>
            <a:r>
              <a:rPr lang="id-ID" sz="2000" dirty="0" smtClean="0">
                <a:latin typeface="Gill Sans MT" panose="020B0502020104020203" pitchFamily="34" charset="0"/>
              </a:rPr>
              <a:t>.</a:t>
            </a:r>
          </a:p>
          <a:p>
            <a:pPr algn="just"/>
            <a:r>
              <a:rPr lang="id-ID" sz="2000" b="1" dirty="0">
                <a:latin typeface="Gill Sans MT" panose="020B0502020104020203" pitchFamily="34" charset="0"/>
              </a:rPr>
              <a:t>Fungsi utama </a:t>
            </a:r>
            <a:r>
              <a:rPr lang="id-ID" sz="2000" b="1" dirty="0" smtClean="0">
                <a:latin typeface="Gill Sans MT" panose="020B0502020104020203" pitchFamily="34" charset="0"/>
              </a:rPr>
              <a:t>Notification</a:t>
            </a:r>
            <a:endParaRPr lang="id-ID" sz="2000" dirty="0">
              <a:latin typeface="Gill Sans MT" panose="020B0502020104020203" pitchFamily="34" charset="0"/>
            </a:endParaRPr>
          </a:p>
          <a:p>
            <a:pPr marL="0" indent="0" algn="just">
              <a:buNone/>
            </a:pPr>
            <a:r>
              <a:rPr lang="id-ID" sz="2000" dirty="0" smtClean="0">
                <a:latin typeface="Gill Sans MT" panose="020B0502020104020203" pitchFamily="34" charset="0"/>
              </a:rPr>
              <a:t>mengintegrasikan </a:t>
            </a:r>
            <a:r>
              <a:rPr lang="id-ID" sz="2000" dirty="0">
                <a:latin typeface="Gill Sans MT" panose="020B0502020104020203" pitchFamily="34" charset="0"/>
              </a:rPr>
              <a:t>dengan erat Firebase Analytics, sehingga dapat menargetkan pemberitahuan menurut pengguna khusus. Selain itu, Anda bisa menargetkan segmen pengguna yang telah ditetapkan sebelumnya untuk aplikasi, versi, dan bahasa.</a:t>
            </a:r>
            <a:endParaRPr lang="id-ID" sz="2000" dirty="0" smtClean="0">
              <a:latin typeface="Gill Sans MT" panose="020B0502020104020203" pitchFamily="34" charset="0"/>
            </a:endParaRPr>
          </a:p>
          <a:p>
            <a:pPr marL="0" indent="0">
              <a:buNone/>
            </a:pPr>
            <a:endParaRPr lang="id-ID" sz="2000" dirty="0">
              <a:latin typeface="Gill Sans MT" panose="020B0502020104020203" pitchFamily="34" charset="0"/>
            </a:endParaRPr>
          </a:p>
        </p:txBody>
      </p:sp>
    </p:spTree>
    <p:extLst>
      <p:ext uri="{BB962C8B-B14F-4D97-AF65-F5344CB8AC3E}">
        <p14:creationId xmlns:p14="http://schemas.microsoft.com/office/powerpoint/2010/main" val="3502241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F4673-388C-456E-A10C-7C1B1D22403E}"/>
              </a:ext>
            </a:extLst>
          </p:cNvPr>
          <p:cNvSpPr>
            <a:spLocks noGrp="1"/>
          </p:cNvSpPr>
          <p:nvPr>
            <p:ph type="title"/>
          </p:nvPr>
        </p:nvSpPr>
        <p:spPr>
          <a:xfrm>
            <a:off x="363229" y="420785"/>
            <a:ext cx="10515600" cy="636738"/>
          </a:xfrm>
        </p:spPr>
        <p:txBody>
          <a:bodyPr>
            <a:normAutofit fontScale="90000"/>
          </a:bodyPr>
          <a:lstStyle/>
          <a:p>
            <a:r>
              <a:rPr lang="id-ID" dirty="0" smtClean="0">
                <a:solidFill>
                  <a:schemeClr val="bg1"/>
                </a:solidFill>
                <a:latin typeface="Gill Sans MT" panose="020B0502020104020203" pitchFamily="34" charset="0"/>
              </a:rPr>
              <a:t>PROJEK</a:t>
            </a:r>
            <a:r>
              <a:rPr lang="en-US" dirty="0" smtClean="0">
                <a:solidFill>
                  <a:schemeClr val="bg1"/>
                </a:solidFill>
                <a:latin typeface="Gill Sans MT" panose="020B0502020104020203" pitchFamily="34" charset="0"/>
              </a:rPr>
              <a:t> </a:t>
            </a:r>
            <a:r>
              <a:rPr lang="id-ID" dirty="0" smtClean="0">
                <a:solidFill>
                  <a:schemeClr val="bg1"/>
                </a:solidFill>
                <a:latin typeface="Gill Sans MT" panose="020B0502020104020203" pitchFamily="34" charset="0"/>
              </a:rPr>
              <a:t>ANDROID</a:t>
            </a:r>
            <a:endParaRPr lang="en-US" dirty="0">
              <a:solidFill>
                <a:schemeClr val="bg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xmlns="" id="{73AB62A4-C034-4C46-BBDC-5B535715D46F}"/>
              </a:ext>
            </a:extLst>
          </p:cNvPr>
          <p:cNvSpPr>
            <a:spLocks noGrp="1"/>
          </p:cNvSpPr>
          <p:nvPr>
            <p:ph idx="1"/>
          </p:nvPr>
        </p:nvSpPr>
        <p:spPr>
          <a:xfrm>
            <a:off x="363229" y="1638602"/>
            <a:ext cx="10515600" cy="389614"/>
          </a:xfrm>
        </p:spPr>
        <p:txBody>
          <a:bodyPr>
            <a:normAutofit/>
          </a:bodyPr>
          <a:lstStyle/>
          <a:p>
            <a:r>
              <a:rPr lang="en-US" sz="2000" dirty="0">
                <a:latin typeface="Gill Sans MT" panose="020B0502020104020203" pitchFamily="34" charset="0"/>
              </a:rPr>
              <a:t>Activity_main.xml</a:t>
            </a:r>
          </a:p>
        </p:txBody>
      </p:sp>
      <p:pic>
        <p:nvPicPr>
          <p:cNvPr id="4" name="Picture 3">
            <a:extLst>
              <a:ext uri="{FF2B5EF4-FFF2-40B4-BE49-F238E27FC236}">
                <a16:creationId xmlns:a16="http://schemas.microsoft.com/office/drawing/2014/main" xmlns="" id="{244D5F27-A062-47A5-910C-029B5ADD7118}"/>
              </a:ext>
            </a:extLst>
          </p:cNvPr>
          <p:cNvPicPr>
            <a:picLocks noChangeAspect="1"/>
          </p:cNvPicPr>
          <p:nvPr/>
        </p:nvPicPr>
        <p:blipFill rotWithShape="1">
          <a:blip r:embed="rId2"/>
          <a:srcRect l="76696" t="21053" r="5826" b="9845"/>
          <a:stretch/>
        </p:blipFill>
        <p:spPr>
          <a:xfrm>
            <a:off x="673054" y="2028216"/>
            <a:ext cx="2130949" cy="3554233"/>
          </a:xfrm>
          <a:prstGeom prst="rect">
            <a:avLst/>
          </a:prstGeom>
        </p:spPr>
      </p:pic>
      <p:sp>
        <p:nvSpPr>
          <p:cNvPr id="7" name="Rectangle 1"/>
          <p:cNvSpPr>
            <a:spLocks noChangeArrowheads="1"/>
          </p:cNvSpPr>
          <p:nvPr/>
        </p:nvSpPr>
        <p:spPr bwMode="auto">
          <a:xfrm>
            <a:off x="2976142" y="1521486"/>
            <a:ext cx="4458272" cy="4801314"/>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9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 version=</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encoding=</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"utf-8"</a:t>
            </a:r>
            <a:r>
              <a:rPr kumimoji="0" lang="id-ID" altLang="id-ID" sz="9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android.support.constraint.ConstraintLayout </a:t>
            </a:r>
          </a:p>
          <a:p>
            <a:pPr marL="0" marR="0" lvl="0" indent="0" algn="l" defTabSz="914400" rtl="0" eaLnBrk="0" fontAlgn="base" latinLnBrk="0" hangingPunct="0">
              <a:lnSpc>
                <a:spcPct val="100000"/>
              </a:lnSpc>
              <a:spcBef>
                <a:spcPct val="0"/>
              </a:spcBef>
              <a:spcAft>
                <a:spcPct val="0"/>
              </a:spcAft>
              <a:buClrTx/>
              <a:buSzTx/>
              <a:buFontTx/>
              <a:buNone/>
              <a:tabLst/>
            </a:pPr>
            <a:r>
              <a:rPr lang="id-ID" altLang="id-ID" sz="900" b="1" dirty="0">
                <a:solidFill>
                  <a:srgbClr val="000080"/>
                </a:solidFill>
                <a:latin typeface="Courier New" panose="02070309020205020404" pitchFamily="49" charset="0"/>
                <a:cs typeface="Courier New" panose="02070309020205020404" pitchFamily="49" charset="0"/>
              </a:rPr>
              <a:t> </a:t>
            </a:r>
            <a:r>
              <a:rPr lang="id-ID" altLang="id-ID" sz="900" b="1" dirty="0" smtClean="0">
                <a:solidFill>
                  <a:srgbClr val="000080"/>
                </a:solidFill>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"http://schemas.android.com/apk/res/android"</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app</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"http://schemas.android.com/apk/res-auto"</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tools</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"http://schemas.android.com/tools"</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tools</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:context=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".MainActivity"</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LinearLayout</a:t>
            </a:r>
            <a:b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:orientation=</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"vertical"</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TextView</a:t>
            </a:r>
            <a:b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:id=</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"@+id/textView4"</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"wrap_content"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:textSize=</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"30sp"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"Input Data"</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:textAlignment=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"center"</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:layout_marginTop=</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"20dp"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:layout_marginBottom=</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"20dp"</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EditText</a:t>
            </a:r>
            <a:b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:id=</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"@+id/txtnim"</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"wrap_content"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:ems=</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:inputType=</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"textPersonName"</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:hint=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"Nim"</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:layout_marginLeft=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"10dp"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:layout_marginRight=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"10dp"</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endParaRPr kumimoji="0" lang="id-ID" altLang="id-ID" sz="16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7606553" y="918310"/>
            <a:ext cx="3742923" cy="5909310"/>
          </a:xfrm>
          <a:prstGeom prst="rect">
            <a:avLst/>
          </a:prstGeom>
          <a:solidFill>
            <a:srgbClr val="F7F7F7"/>
          </a:solidFill>
        </p:spPr>
        <p:txBody>
          <a:bodyPr wrap="square">
            <a:spAutoFit/>
          </a:bodyPr>
          <a:lstStyle/>
          <a:p>
            <a:pPr lvl="0" eaLnBrk="0" fontAlgn="base" hangingPunct="0">
              <a:spcBef>
                <a:spcPct val="0"/>
              </a:spcBef>
              <a:spcAft>
                <a:spcPct val="0"/>
              </a:spcAft>
            </a:pPr>
            <a:r>
              <a:rPr lang="id-ID" altLang="id-ID" sz="900" dirty="0">
                <a:solidFill>
                  <a:srgbClr val="000000"/>
                </a:solidFill>
                <a:latin typeface="Courier New" panose="02070309020205020404" pitchFamily="49" charset="0"/>
                <a:cs typeface="Courier New" panose="02070309020205020404" pitchFamily="49" charset="0"/>
              </a:rPr>
              <a:t>&lt;</a:t>
            </a:r>
            <a:r>
              <a:rPr lang="id-ID" altLang="id-ID" sz="900" b="1" dirty="0">
                <a:solidFill>
                  <a:srgbClr val="000080"/>
                </a:solidFill>
                <a:latin typeface="Courier New" panose="02070309020205020404" pitchFamily="49" charset="0"/>
                <a:cs typeface="Courier New" panose="02070309020205020404" pitchFamily="49" charset="0"/>
              </a:rPr>
              <a:t>EditText</a:t>
            </a:r>
            <a:br>
              <a:rPr lang="id-ID" altLang="id-ID" sz="900" b="1" dirty="0">
                <a:solidFill>
                  <a:srgbClr val="000080"/>
                </a:solidFill>
                <a:latin typeface="Courier New" panose="02070309020205020404" pitchFamily="49" charset="0"/>
                <a:cs typeface="Courier New" panose="02070309020205020404" pitchFamily="49" charset="0"/>
              </a:rPr>
            </a:br>
            <a:r>
              <a:rPr lang="id-ID" altLang="id-ID" sz="900" b="1" dirty="0">
                <a:solidFill>
                  <a:srgbClr val="00008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:id=</a:t>
            </a:r>
            <a:r>
              <a:rPr lang="id-ID" altLang="id-ID" sz="900" b="1" dirty="0">
                <a:solidFill>
                  <a:srgbClr val="008000"/>
                </a:solidFill>
                <a:latin typeface="Courier New" panose="02070309020205020404" pitchFamily="49" charset="0"/>
                <a:cs typeface="Courier New" panose="02070309020205020404" pitchFamily="49" charset="0"/>
              </a:rPr>
              <a:t>"@+id/txtnama"</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:layout_width=</a:t>
            </a:r>
            <a:r>
              <a:rPr lang="id-ID" altLang="id-ID" sz="900" b="1" dirty="0">
                <a:solidFill>
                  <a:srgbClr val="008000"/>
                </a:solidFill>
                <a:latin typeface="Courier New" panose="02070309020205020404" pitchFamily="49" charset="0"/>
                <a:cs typeface="Courier New" panose="02070309020205020404" pitchFamily="49" charset="0"/>
              </a:rPr>
              <a:t>"match_parent"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:layout_height=</a:t>
            </a:r>
            <a:r>
              <a:rPr lang="id-ID" altLang="id-ID" sz="900" b="1" dirty="0">
                <a:solidFill>
                  <a:srgbClr val="008000"/>
                </a:solidFill>
                <a:latin typeface="Courier New" panose="02070309020205020404" pitchFamily="49" charset="0"/>
                <a:cs typeface="Courier New" panose="02070309020205020404" pitchFamily="49" charset="0"/>
              </a:rPr>
              <a:t>"wrap_content"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:ems=</a:t>
            </a:r>
            <a:r>
              <a:rPr lang="id-ID" altLang="id-ID" sz="900" b="1" dirty="0">
                <a:solidFill>
                  <a:srgbClr val="008000"/>
                </a:solidFill>
                <a:latin typeface="Courier New" panose="02070309020205020404" pitchFamily="49" charset="0"/>
                <a:cs typeface="Courier New" panose="02070309020205020404" pitchFamily="49" charset="0"/>
              </a:rPr>
              <a:t>"10"</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:inputType=</a:t>
            </a:r>
            <a:r>
              <a:rPr lang="id-ID" altLang="id-ID" sz="900" b="1" dirty="0">
                <a:solidFill>
                  <a:srgbClr val="008000"/>
                </a:solidFill>
                <a:latin typeface="Courier New" panose="02070309020205020404" pitchFamily="49" charset="0"/>
                <a:cs typeface="Courier New" panose="02070309020205020404" pitchFamily="49" charset="0"/>
              </a:rPr>
              <a:t>"textPersonName"</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:hint=</a:t>
            </a:r>
            <a:r>
              <a:rPr lang="id-ID" altLang="id-ID" sz="900" b="1" dirty="0">
                <a:solidFill>
                  <a:srgbClr val="008000"/>
                </a:solidFill>
                <a:latin typeface="Courier New" panose="02070309020205020404" pitchFamily="49" charset="0"/>
                <a:cs typeface="Courier New" panose="02070309020205020404" pitchFamily="49" charset="0"/>
              </a:rPr>
              <a:t>"Nama"</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:layout_marginTop=</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:layout_marginLeft=</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:layout_marginRight=</a:t>
            </a:r>
            <a:r>
              <a:rPr lang="id-ID" altLang="id-ID" sz="900" b="1" dirty="0">
                <a:solidFill>
                  <a:srgbClr val="008000"/>
                </a:solidFill>
                <a:latin typeface="Courier New" panose="02070309020205020404" pitchFamily="49" charset="0"/>
                <a:cs typeface="Courier New" panose="02070309020205020404" pitchFamily="49" charset="0"/>
              </a:rPr>
              <a:t>"10dp" </a:t>
            </a:r>
            <a:r>
              <a:rPr lang="id-ID" altLang="id-ID" sz="900" dirty="0">
                <a:solidFill>
                  <a:srgbClr val="000000"/>
                </a:solidFill>
                <a:latin typeface="Courier New" panose="02070309020205020404" pitchFamily="49" charset="0"/>
                <a:cs typeface="Courier New" panose="02070309020205020404" pitchFamily="49" charset="0"/>
              </a:rPr>
              <a:t>/&gt;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&lt;</a:t>
            </a:r>
            <a:r>
              <a:rPr lang="id-ID" altLang="id-ID" sz="900" b="1" dirty="0">
                <a:solidFill>
                  <a:srgbClr val="000080"/>
                </a:solidFill>
                <a:latin typeface="Courier New" panose="02070309020205020404" pitchFamily="49" charset="0"/>
                <a:cs typeface="Courier New" panose="02070309020205020404" pitchFamily="49" charset="0"/>
              </a:rPr>
              <a:t>EditText</a:t>
            </a:r>
            <a:br>
              <a:rPr lang="id-ID" altLang="id-ID" sz="900" b="1" dirty="0">
                <a:solidFill>
                  <a:srgbClr val="000080"/>
                </a:solidFill>
                <a:latin typeface="Courier New" panose="02070309020205020404" pitchFamily="49" charset="0"/>
                <a:cs typeface="Courier New" panose="02070309020205020404" pitchFamily="49" charset="0"/>
              </a:rPr>
            </a:br>
            <a:r>
              <a:rPr lang="id-ID" altLang="id-ID" sz="900" b="1" dirty="0">
                <a:solidFill>
                  <a:srgbClr val="00008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:id=</a:t>
            </a:r>
            <a:r>
              <a:rPr lang="id-ID" altLang="id-ID" sz="900" b="1" dirty="0">
                <a:solidFill>
                  <a:srgbClr val="008000"/>
                </a:solidFill>
                <a:latin typeface="Courier New" panose="02070309020205020404" pitchFamily="49" charset="0"/>
                <a:cs typeface="Courier New" panose="02070309020205020404" pitchFamily="49" charset="0"/>
              </a:rPr>
              <a:t>"@+id/txtjrusan"</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:layout_width=</a:t>
            </a:r>
            <a:r>
              <a:rPr lang="id-ID" altLang="id-ID" sz="900" b="1" dirty="0">
                <a:solidFill>
                  <a:srgbClr val="008000"/>
                </a:solidFill>
                <a:latin typeface="Courier New" panose="02070309020205020404" pitchFamily="49" charset="0"/>
                <a:cs typeface="Courier New" panose="02070309020205020404" pitchFamily="49" charset="0"/>
              </a:rPr>
              <a:t>"match_parent"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:layout_height=</a:t>
            </a:r>
            <a:r>
              <a:rPr lang="id-ID" altLang="id-ID" sz="900" b="1" dirty="0">
                <a:solidFill>
                  <a:srgbClr val="008000"/>
                </a:solidFill>
                <a:latin typeface="Courier New" panose="02070309020205020404" pitchFamily="49" charset="0"/>
                <a:cs typeface="Courier New" panose="02070309020205020404" pitchFamily="49" charset="0"/>
              </a:rPr>
              <a:t>"wrap_content"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:ems=</a:t>
            </a:r>
            <a:r>
              <a:rPr lang="id-ID" altLang="id-ID" sz="900" b="1" dirty="0">
                <a:solidFill>
                  <a:srgbClr val="008000"/>
                </a:solidFill>
                <a:latin typeface="Courier New" panose="02070309020205020404" pitchFamily="49" charset="0"/>
                <a:cs typeface="Courier New" panose="02070309020205020404" pitchFamily="49" charset="0"/>
              </a:rPr>
              <a:t>"10"</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:inputType=</a:t>
            </a:r>
            <a:r>
              <a:rPr lang="id-ID" altLang="id-ID" sz="900" b="1" dirty="0">
                <a:solidFill>
                  <a:srgbClr val="008000"/>
                </a:solidFill>
                <a:latin typeface="Courier New" panose="02070309020205020404" pitchFamily="49" charset="0"/>
                <a:cs typeface="Courier New" panose="02070309020205020404" pitchFamily="49" charset="0"/>
              </a:rPr>
              <a:t>"textPersonName"</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:hint=</a:t>
            </a:r>
            <a:r>
              <a:rPr lang="id-ID" altLang="id-ID" sz="900" b="1" dirty="0">
                <a:solidFill>
                  <a:srgbClr val="008000"/>
                </a:solidFill>
                <a:latin typeface="Courier New" panose="02070309020205020404" pitchFamily="49" charset="0"/>
                <a:cs typeface="Courier New" panose="02070309020205020404" pitchFamily="49" charset="0"/>
              </a:rPr>
              <a:t>"Jurusan"</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:layout_marginTop=</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:layout_marginLeft=</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:layout_marginRight=</a:t>
            </a:r>
            <a:r>
              <a:rPr lang="id-ID" altLang="id-ID" sz="900" b="1" dirty="0">
                <a:solidFill>
                  <a:srgbClr val="008000"/>
                </a:solidFill>
                <a:latin typeface="Courier New" panose="02070309020205020404" pitchFamily="49" charset="0"/>
                <a:cs typeface="Courier New" panose="02070309020205020404" pitchFamily="49" charset="0"/>
              </a:rPr>
              <a:t>"10dp" </a:t>
            </a:r>
            <a:r>
              <a:rPr lang="id-ID" altLang="id-ID" sz="900" dirty="0">
                <a:solidFill>
                  <a:srgbClr val="000000"/>
                </a:solidFill>
                <a:latin typeface="Courier New" panose="02070309020205020404" pitchFamily="49" charset="0"/>
                <a:cs typeface="Courier New" panose="02070309020205020404" pitchFamily="49" charset="0"/>
              </a:rPr>
              <a:t>/&gt;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&lt;</a:t>
            </a:r>
            <a:r>
              <a:rPr lang="id-ID" altLang="id-ID" sz="900" b="1" dirty="0">
                <a:solidFill>
                  <a:srgbClr val="000080"/>
                </a:solidFill>
                <a:latin typeface="Courier New" panose="02070309020205020404" pitchFamily="49" charset="0"/>
                <a:cs typeface="Courier New" panose="02070309020205020404" pitchFamily="49" charset="0"/>
              </a:rPr>
              <a:t>Button</a:t>
            </a:r>
            <a:br>
              <a:rPr lang="id-ID" altLang="id-ID" sz="900" b="1" dirty="0">
                <a:solidFill>
                  <a:srgbClr val="000080"/>
                </a:solidFill>
                <a:latin typeface="Courier New" panose="02070309020205020404" pitchFamily="49" charset="0"/>
                <a:cs typeface="Courier New" panose="02070309020205020404" pitchFamily="49" charset="0"/>
              </a:rPr>
            </a:br>
            <a:r>
              <a:rPr lang="id-ID" altLang="id-ID" sz="900" b="1" dirty="0">
                <a:solidFill>
                  <a:srgbClr val="00008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:id=</a:t>
            </a:r>
            <a:r>
              <a:rPr lang="id-ID" altLang="id-ID" sz="900" b="1" dirty="0">
                <a:solidFill>
                  <a:srgbClr val="008000"/>
                </a:solidFill>
                <a:latin typeface="Courier New" panose="02070309020205020404" pitchFamily="49" charset="0"/>
                <a:cs typeface="Courier New" panose="02070309020205020404" pitchFamily="49" charset="0"/>
              </a:rPr>
              <a:t>"@+id/btninput"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:layout_width=</a:t>
            </a:r>
            <a:r>
              <a:rPr lang="id-ID" altLang="id-ID" sz="900" b="1" dirty="0">
                <a:solidFill>
                  <a:srgbClr val="008000"/>
                </a:solidFill>
                <a:latin typeface="Courier New" panose="02070309020205020404" pitchFamily="49" charset="0"/>
                <a:cs typeface="Courier New" panose="02070309020205020404" pitchFamily="49" charset="0"/>
              </a:rPr>
              <a:t>"match_parent"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:layout_height=</a:t>
            </a:r>
            <a:r>
              <a:rPr lang="id-ID" altLang="id-ID" sz="900" b="1" dirty="0">
                <a:solidFill>
                  <a:srgbClr val="008000"/>
                </a:solidFill>
                <a:latin typeface="Courier New" panose="02070309020205020404" pitchFamily="49" charset="0"/>
                <a:cs typeface="Courier New" panose="02070309020205020404" pitchFamily="49" charset="0"/>
              </a:rPr>
              <a:t>"wrap_content"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:text=</a:t>
            </a:r>
            <a:r>
              <a:rPr lang="id-ID" altLang="id-ID" sz="900" b="1" dirty="0">
                <a:solidFill>
                  <a:srgbClr val="008000"/>
                </a:solidFill>
                <a:latin typeface="Courier New" panose="02070309020205020404" pitchFamily="49" charset="0"/>
                <a:cs typeface="Courier New" panose="02070309020205020404" pitchFamily="49" charset="0"/>
              </a:rPr>
              <a:t>"Simpan"</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:layout_marginTop=</a:t>
            </a:r>
            <a:r>
              <a:rPr lang="id-ID" altLang="id-ID" sz="900" b="1" dirty="0">
                <a:solidFill>
                  <a:srgbClr val="008000"/>
                </a:solidFill>
                <a:latin typeface="Courier New" panose="02070309020205020404" pitchFamily="49" charset="0"/>
                <a:cs typeface="Courier New" panose="02070309020205020404" pitchFamily="49" charset="0"/>
              </a:rPr>
              <a:t>"20dp"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:layout_marginLeft=</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:layout_marginRight=</a:t>
            </a:r>
            <a:r>
              <a:rPr lang="id-ID" altLang="id-ID" sz="900" b="1" dirty="0">
                <a:solidFill>
                  <a:srgbClr val="008000"/>
                </a:solidFill>
                <a:latin typeface="Courier New" panose="02070309020205020404" pitchFamily="49" charset="0"/>
                <a:cs typeface="Courier New" panose="02070309020205020404" pitchFamily="49" charset="0"/>
              </a:rPr>
              <a:t>"10dp"</a:t>
            </a:r>
            <a:r>
              <a:rPr lang="id-ID" altLang="id-ID" sz="900" dirty="0">
                <a:solidFill>
                  <a:srgbClr val="000000"/>
                </a:solidFill>
                <a:latin typeface="Courier New" panose="02070309020205020404" pitchFamily="49" charset="0"/>
                <a:cs typeface="Courier New" panose="02070309020205020404" pitchFamily="49" charset="0"/>
              </a:rPr>
              <a:t>/&gt;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&lt;</a:t>
            </a:r>
            <a:r>
              <a:rPr lang="id-ID" altLang="id-ID" sz="900" b="1" dirty="0">
                <a:solidFill>
                  <a:srgbClr val="000080"/>
                </a:solidFill>
                <a:latin typeface="Courier New" panose="02070309020205020404" pitchFamily="49" charset="0"/>
                <a:cs typeface="Courier New" panose="02070309020205020404" pitchFamily="49" charset="0"/>
              </a:rPr>
              <a:t>Button</a:t>
            </a:r>
            <a:br>
              <a:rPr lang="id-ID" altLang="id-ID" sz="900" b="1" dirty="0">
                <a:solidFill>
                  <a:srgbClr val="000080"/>
                </a:solidFill>
                <a:latin typeface="Courier New" panose="02070309020205020404" pitchFamily="49" charset="0"/>
                <a:cs typeface="Courier New" panose="02070309020205020404" pitchFamily="49" charset="0"/>
              </a:rPr>
            </a:br>
            <a:r>
              <a:rPr lang="id-ID" altLang="id-ID" sz="900" b="1" dirty="0">
                <a:solidFill>
                  <a:srgbClr val="00008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:id=</a:t>
            </a:r>
            <a:r>
              <a:rPr lang="id-ID" altLang="id-ID" sz="900" b="1" dirty="0">
                <a:solidFill>
                  <a:srgbClr val="008000"/>
                </a:solidFill>
                <a:latin typeface="Courier New" panose="02070309020205020404" pitchFamily="49" charset="0"/>
                <a:cs typeface="Courier New" panose="02070309020205020404" pitchFamily="49" charset="0"/>
              </a:rPr>
              <a:t>"@+id/btnlihat"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:layout_width=</a:t>
            </a:r>
            <a:r>
              <a:rPr lang="id-ID" altLang="id-ID" sz="900" b="1" dirty="0">
                <a:solidFill>
                  <a:srgbClr val="008000"/>
                </a:solidFill>
                <a:latin typeface="Courier New" panose="02070309020205020404" pitchFamily="49" charset="0"/>
                <a:cs typeface="Courier New" panose="02070309020205020404" pitchFamily="49" charset="0"/>
              </a:rPr>
              <a:t>"match_parent"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:layout_height=</a:t>
            </a:r>
            <a:r>
              <a:rPr lang="id-ID" altLang="id-ID" sz="900" b="1" dirty="0">
                <a:solidFill>
                  <a:srgbClr val="008000"/>
                </a:solidFill>
                <a:latin typeface="Courier New" panose="02070309020205020404" pitchFamily="49" charset="0"/>
                <a:cs typeface="Courier New" panose="02070309020205020404" pitchFamily="49" charset="0"/>
              </a:rPr>
              <a:t>"wrap_content"</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:text=</a:t>
            </a:r>
            <a:r>
              <a:rPr lang="id-ID" altLang="id-ID" sz="900" b="1" dirty="0">
                <a:solidFill>
                  <a:srgbClr val="008000"/>
                </a:solidFill>
                <a:latin typeface="Courier New" panose="02070309020205020404" pitchFamily="49" charset="0"/>
                <a:cs typeface="Courier New" panose="02070309020205020404" pitchFamily="49" charset="0"/>
              </a:rPr>
              <a:t>"Lihat Data"</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:layout_marginTop=</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:layout_marginLeft=</a:t>
            </a:r>
            <a:r>
              <a:rPr lang="id-ID" altLang="id-ID" sz="900" b="1" dirty="0">
                <a:solidFill>
                  <a:srgbClr val="008000"/>
                </a:solidFill>
                <a:latin typeface="Courier New" panose="02070309020205020404" pitchFamily="49" charset="0"/>
                <a:cs typeface="Courier New" panose="02070309020205020404" pitchFamily="49" charset="0"/>
              </a:rPr>
              <a:t>"10dp"</a:t>
            </a:r>
            <a:br>
              <a:rPr lang="id-ID" altLang="id-ID" sz="900" b="1" dirty="0">
                <a:solidFill>
                  <a:srgbClr val="008000"/>
                </a:solidFill>
                <a:latin typeface="Courier New" panose="02070309020205020404" pitchFamily="49" charset="0"/>
                <a:cs typeface="Courier New" panose="02070309020205020404" pitchFamily="49" charset="0"/>
              </a:rPr>
            </a:br>
            <a:r>
              <a:rPr lang="id-ID" altLang="id-ID" sz="900" b="1" dirty="0">
                <a:solidFill>
                  <a:srgbClr val="008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android</a:t>
            </a:r>
            <a:r>
              <a:rPr lang="id-ID" altLang="id-ID" sz="900" b="1" dirty="0">
                <a:solidFill>
                  <a:srgbClr val="0000FF"/>
                </a:solidFill>
                <a:latin typeface="Courier New" panose="02070309020205020404" pitchFamily="49" charset="0"/>
                <a:cs typeface="Courier New" panose="02070309020205020404" pitchFamily="49" charset="0"/>
              </a:rPr>
              <a:t>:layout_marginRight=</a:t>
            </a:r>
            <a:r>
              <a:rPr lang="id-ID" altLang="id-ID" sz="900" b="1" dirty="0">
                <a:solidFill>
                  <a:srgbClr val="008000"/>
                </a:solidFill>
                <a:latin typeface="Courier New" panose="02070309020205020404" pitchFamily="49" charset="0"/>
                <a:cs typeface="Courier New" panose="02070309020205020404" pitchFamily="49" charset="0"/>
              </a:rPr>
              <a:t>"10dp"</a:t>
            </a:r>
            <a:r>
              <a:rPr lang="id-ID" altLang="id-ID" sz="900" dirty="0">
                <a:solidFill>
                  <a:srgbClr val="000000"/>
                </a:solidFill>
                <a:latin typeface="Courier New" panose="02070309020205020404" pitchFamily="49" charset="0"/>
                <a:cs typeface="Courier New" panose="02070309020205020404" pitchFamily="49" charset="0"/>
              </a:rPr>
              <a:t>/&gt;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&lt;/</a:t>
            </a:r>
            <a:r>
              <a:rPr lang="id-ID" altLang="id-ID" sz="900" b="1" dirty="0">
                <a:solidFill>
                  <a:srgbClr val="000080"/>
                </a:solidFill>
                <a:latin typeface="Courier New" panose="02070309020205020404" pitchFamily="49" charset="0"/>
                <a:cs typeface="Courier New" panose="02070309020205020404" pitchFamily="49" charset="0"/>
              </a:rPr>
              <a:t>LinearLayout</a:t>
            </a:r>
            <a:r>
              <a:rPr lang="id-ID" altLang="id-ID" sz="900" dirty="0">
                <a:solidFill>
                  <a:srgbClr val="000000"/>
                </a:solidFill>
                <a:latin typeface="Courier New" panose="02070309020205020404" pitchFamily="49" charset="0"/>
                <a:cs typeface="Courier New" panose="02070309020205020404" pitchFamily="49" charset="0"/>
              </a:rPr>
              <a:t>&gt;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&lt;/</a:t>
            </a:r>
            <a:r>
              <a:rPr lang="id-ID" altLang="id-ID" sz="900" b="1" dirty="0">
                <a:solidFill>
                  <a:srgbClr val="000080"/>
                </a:solidFill>
                <a:latin typeface="Courier New" panose="02070309020205020404" pitchFamily="49" charset="0"/>
                <a:cs typeface="Courier New" panose="02070309020205020404" pitchFamily="49" charset="0"/>
              </a:rPr>
              <a:t>android.support.constraint.ConstraintLayout</a:t>
            </a:r>
            <a:r>
              <a:rPr lang="id-ID" altLang="id-ID" sz="900" dirty="0">
                <a:solidFill>
                  <a:srgbClr val="000000"/>
                </a:solidFill>
                <a:latin typeface="Courier New" panose="02070309020205020404" pitchFamily="49" charset="0"/>
                <a:cs typeface="Courier New" panose="02070309020205020404" pitchFamily="49" charset="0"/>
              </a:rPr>
              <a:t>&gt;</a:t>
            </a:r>
            <a:endParaRPr lang="id-ID" altLang="id-ID" sz="1600" dirty="0">
              <a:latin typeface="Arial" panose="020B0604020202020204" pitchFamily="34" charset="0"/>
            </a:endParaRPr>
          </a:p>
        </p:txBody>
      </p:sp>
    </p:spTree>
    <p:extLst>
      <p:ext uri="{BB962C8B-B14F-4D97-AF65-F5344CB8AC3E}">
        <p14:creationId xmlns:p14="http://schemas.microsoft.com/office/powerpoint/2010/main" val="2638083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494B0-DEE6-47FC-85C9-38D629CCCFD6}"/>
              </a:ext>
            </a:extLst>
          </p:cNvPr>
          <p:cNvSpPr>
            <a:spLocks noGrp="1"/>
          </p:cNvSpPr>
          <p:nvPr>
            <p:ph type="title"/>
          </p:nvPr>
        </p:nvSpPr>
        <p:spPr>
          <a:xfrm>
            <a:off x="6096000" y="5531017"/>
            <a:ext cx="5858435" cy="501567"/>
          </a:xfrm>
        </p:spPr>
        <p:txBody>
          <a:bodyPr>
            <a:noAutofit/>
          </a:bodyPr>
          <a:lstStyle/>
          <a:p>
            <a:r>
              <a:rPr lang="en-US" sz="2400" dirty="0">
                <a:latin typeface="Gill Sans MT" panose="020B0502020104020203" pitchFamily="34" charset="0"/>
              </a:rPr>
              <a:t>Permission AndroidManifest.xml</a:t>
            </a:r>
          </a:p>
        </p:txBody>
      </p:sp>
      <p:sp>
        <p:nvSpPr>
          <p:cNvPr id="6" name="TextBox 5">
            <a:extLst>
              <a:ext uri="{FF2B5EF4-FFF2-40B4-BE49-F238E27FC236}">
                <a16:creationId xmlns:a16="http://schemas.microsoft.com/office/drawing/2014/main" xmlns="" id="{9D33DBD6-9F0E-4139-A79C-12A93D958E57}"/>
              </a:ext>
            </a:extLst>
          </p:cNvPr>
          <p:cNvSpPr txBox="1"/>
          <p:nvPr/>
        </p:nvSpPr>
        <p:spPr>
          <a:xfrm>
            <a:off x="325252" y="1518468"/>
            <a:ext cx="2069797" cy="369332"/>
          </a:xfrm>
          <a:prstGeom prst="rect">
            <a:avLst/>
          </a:prstGeom>
          <a:noFill/>
        </p:spPr>
        <p:txBody>
          <a:bodyPr wrap="none" rtlCol="0">
            <a:spAutoFit/>
          </a:bodyPr>
          <a:lstStyle/>
          <a:p>
            <a:pPr marL="285750" indent="-285750">
              <a:buFont typeface="Arial" panose="020B0604020202020204" pitchFamily="34" charset="0"/>
              <a:buChar char="•"/>
            </a:pPr>
            <a:r>
              <a:rPr lang="en-US" dirty="0"/>
              <a:t>MainActivity.java</a:t>
            </a:r>
          </a:p>
        </p:txBody>
      </p:sp>
      <p:sp>
        <p:nvSpPr>
          <p:cNvPr id="5" name="Rectangle 2"/>
          <p:cNvSpPr>
            <a:spLocks noChangeArrowheads="1"/>
          </p:cNvSpPr>
          <p:nvPr/>
        </p:nvSpPr>
        <p:spPr bwMode="auto">
          <a:xfrm>
            <a:off x="325252" y="1868154"/>
            <a:ext cx="5561138" cy="4662815"/>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id-ID" altLang="id-ID" sz="900" b="1" dirty="0">
                <a:solidFill>
                  <a:srgbClr val="000080"/>
                </a:solidFill>
                <a:latin typeface="Courier New" panose="02070309020205020404" pitchFamily="49" charset="0"/>
                <a:cs typeface="Courier New" panose="02070309020205020404" pitchFamily="49" charset="0"/>
              </a:rPr>
              <a:t>public class </a:t>
            </a:r>
            <a:r>
              <a:rPr lang="id-ID" altLang="id-ID" sz="900" dirty="0">
                <a:solidFill>
                  <a:srgbClr val="000000"/>
                </a:solidFill>
                <a:latin typeface="Courier New" panose="02070309020205020404" pitchFamily="49" charset="0"/>
                <a:cs typeface="Courier New" panose="02070309020205020404" pitchFamily="49" charset="0"/>
              </a:rPr>
              <a:t>MainActivity </a:t>
            </a:r>
            <a:r>
              <a:rPr lang="id-ID" altLang="id-ID" sz="900" b="1" dirty="0">
                <a:solidFill>
                  <a:srgbClr val="000080"/>
                </a:solidFill>
                <a:latin typeface="Courier New" panose="02070309020205020404" pitchFamily="49" charset="0"/>
                <a:cs typeface="Courier New" panose="02070309020205020404" pitchFamily="49" charset="0"/>
              </a:rPr>
              <a:t>extends </a:t>
            </a:r>
            <a:r>
              <a:rPr lang="id-ID" altLang="id-ID" sz="900" dirty="0">
                <a:solidFill>
                  <a:srgbClr val="000000"/>
                </a:solidFill>
                <a:latin typeface="Courier New" panose="02070309020205020404" pitchFamily="49" charset="0"/>
                <a:cs typeface="Courier New" panose="02070309020205020404" pitchFamily="49" charset="0"/>
              </a:rPr>
              <a:t>AppCompatActivity {</a:t>
            </a:r>
            <a:br>
              <a:rPr lang="id-ID" altLang="id-ID" sz="900" dirty="0">
                <a:solidFill>
                  <a:srgbClr val="000000"/>
                </a:solidFill>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DatabaseReference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databasemahasiswa</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EditText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nim</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nama</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jurusan</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@Override</a:t>
            </a:r>
            <a:b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protected void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onCreate(Bundle savedInstanceState)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super</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.onCreate(savedInstanceState);</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setContentView(R.layout.</a:t>
            </a:r>
            <a:r>
              <a:rPr kumimoji="0" lang="id-ID" altLang="id-ID" sz="900"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activity_main</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nim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findViewById(R.id.</a:t>
            </a:r>
            <a:r>
              <a:rPr kumimoji="0" lang="id-ID" altLang="id-ID" sz="900"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txtnim</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nama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findViewById(R.id.</a:t>
            </a:r>
            <a:r>
              <a:rPr kumimoji="0" lang="id-ID" altLang="id-ID" sz="900"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txtnama</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jurusan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findViewById(R.id.</a:t>
            </a:r>
            <a:r>
              <a:rPr kumimoji="0" lang="id-ID" altLang="id-ID" sz="900"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txtjrusan</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databasemahasiswa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FirebaseDatabase.getInstance().getReference();</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Button tambah = findViewById(R.id.</a:t>
            </a:r>
            <a:r>
              <a:rPr kumimoji="0" lang="id-ID" altLang="id-ID" sz="900"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btninput</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tambah.setOnClickListener(</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new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View.OnClickListener()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@Override</a:t>
            </a:r>
            <a:b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void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onClick(View v)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tambahdata();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Button lihatdata = findViewById(R.id.</a:t>
            </a:r>
            <a:r>
              <a:rPr kumimoji="0" lang="id-ID" altLang="id-ID" sz="900"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btnlihat</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lihatdata.setOnClickListener(</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new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View.OnClickListener()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@Override</a:t>
            </a:r>
            <a:b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void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onClick(View view)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Intent intent =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new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Intent(MainActivity.</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,Lihatdata.</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class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startActivity(intent);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endParaRPr kumimoji="0" lang="id-ID" altLang="id-ID" sz="1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6096000" y="1498822"/>
            <a:ext cx="5858435" cy="3831818"/>
          </a:xfrm>
          <a:prstGeom prst="rect">
            <a:avLst/>
          </a:prstGeom>
          <a:solidFill>
            <a:srgbClr val="F7F7F7"/>
          </a:solidFill>
        </p:spPr>
        <p:txBody>
          <a:bodyPr wrap="square">
            <a:spAutoFit/>
          </a:bodyPr>
          <a:lstStyle/>
          <a:p>
            <a:pPr lvl="0" eaLnBrk="0" fontAlgn="base" hangingPunct="0">
              <a:spcBef>
                <a:spcPct val="0"/>
              </a:spcBef>
              <a:spcAft>
                <a:spcPct val="0"/>
              </a:spcAft>
            </a:pPr>
            <a:r>
              <a:rPr lang="id-ID" altLang="id-ID" sz="900" b="1" dirty="0">
                <a:solidFill>
                  <a:srgbClr val="000080"/>
                </a:solidFill>
                <a:latin typeface="Courier New" panose="02070309020205020404" pitchFamily="49" charset="0"/>
                <a:cs typeface="Courier New" panose="02070309020205020404" pitchFamily="49" charset="0"/>
              </a:rPr>
              <a:t>private void </a:t>
            </a:r>
            <a:r>
              <a:rPr lang="id-ID" altLang="id-ID" sz="900" dirty="0">
                <a:solidFill>
                  <a:srgbClr val="000000"/>
                </a:solidFill>
                <a:latin typeface="Courier New" panose="02070309020205020404" pitchFamily="49" charset="0"/>
                <a:cs typeface="Courier New" panose="02070309020205020404" pitchFamily="49" charset="0"/>
              </a:rPr>
              <a:t>tambahdata()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String txtnim = </a:t>
            </a:r>
            <a:r>
              <a:rPr lang="id-ID" altLang="id-ID" sz="900" b="1" dirty="0">
                <a:solidFill>
                  <a:srgbClr val="660E7A"/>
                </a:solidFill>
                <a:latin typeface="Courier New" panose="02070309020205020404" pitchFamily="49" charset="0"/>
                <a:cs typeface="Courier New" panose="02070309020205020404" pitchFamily="49" charset="0"/>
              </a:rPr>
              <a:t>nim</a:t>
            </a:r>
            <a:r>
              <a:rPr lang="id-ID" altLang="id-ID" sz="900" dirty="0">
                <a:solidFill>
                  <a:srgbClr val="000000"/>
                </a:solidFill>
                <a:latin typeface="Courier New" panose="02070309020205020404" pitchFamily="49" charset="0"/>
                <a:cs typeface="Courier New" panose="02070309020205020404" pitchFamily="49" charset="0"/>
              </a:rPr>
              <a:t>.getText().toString().trim();</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String txtnama = </a:t>
            </a:r>
            <a:r>
              <a:rPr lang="id-ID" altLang="id-ID" sz="900" b="1" dirty="0">
                <a:solidFill>
                  <a:srgbClr val="660E7A"/>
                </a:solidFill>
                <a:latin typeface="Courier New" panose="02070309020205020404" pitchFamily="49" charset="0"/>
                <a:cs typeface="Courier New" panose="02070309020205020404" pitchFamily="49" charset="0"/>
              </a:rPr>
              <a:t>nama</a:t>
            </a:r>
            <a:r>
              <a:rPr lang="id-ID" altLang="id-ID" sz="900" dirty="0">
                <a:solidFill>
                  <a:srgbClr val="000000"/>
                </a:solidFill>
                <a:latin typeface="Courier New" panose="02070309020205020404" pitchFamily="49" charset="0"/>
                <a:cs typeface="Courier New" panose="02070309020205020404" pitchFamily="49" charset="0"/>
              </a:rPr>
              <a:t>.getText().toString().trim();</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String txtjurusan = </a:t>
            </a:r>
            <a:r>
              <a:rPr lang="id-ID" altLang="id-ID" sz="900" b="1" dirty="0">
                <a:solidFill>
                  <a:srgbClr val="660E7A"/>
                </a:solidFill>
                <a:latin typeface="Courier New" panose="02070309020205020404" pitchFamily="49" charset="0"/>
                <a:cs typeface="Courier New" panose="02070309020205020404" pitchFamily="49" charset="0"/>
              </a:rPr>
              <a:t>jurusan</a:t>
            </a:r>
            <a:r>
              <a:rPr lang="id-ID" altLang="id-ID" sz="900" dirty="0">
                <a:solidFill>
                  <a:srgbClr val="000000"/>
                </a:solidFill>
                <a:latin typeface="Courier New" panose="02070309020205020404" pitchFamily="49" charset="0"/>
                <a:cs typeface="Courier New" panose="02070309020205020404" pitchFamily="49" charset="0"/>
              </a:rPr>
              <a:t>.getText().toString().trim();</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000080"/>
                </a:solidFill>
                <a:latin typeface="Courier New" panose="02070309020205020404" pitchFamily="49" charset="0"/>
                <a:cs typeface="Courier New" panose="02070309020205020404" pitchFamily="49" charset="0"/>
              </a:rPr>
              <a:t>if </a:t>
            </a:r>
            <a:r>
              <a:rPr lang="id-ID" altLang="id-ID" sz="900" dirty="0">
                <a:solidFill>
                  <a:srgbClr val="000000"/>
                </a:solidFill>
                <a:latin typeface="Courier New" panose="02070309020205020404" pitchFamily="49" charset="0"/>
                <a:cs typeface="Courier New" panose="02070309020205020404" pitchFamily="49" charset="0"/>
              </a:rPr>
              <a:t>(!TextUtils.isEmpty(txtnim)){</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String id = </a:t>
            </a:r>
            <a:r>
              <a:rPr lang="id-ID" altLang="id-ID" sz="900" b="1" dirty="0">
                <a:solidFill>
                  <a:srgbClr val="660E7A"/>
                </a:solidFill>
                <a:latin typeface="Courier New" panose="02070309020205020404" pitchFamily="49" charset="0"/>
                <a:cs typeface="Courier New" panose="02070309020205020404" pitchFamily="49" charset="0"/>
              </a:rPr>
              <a:t>databasemahasiswa</a:t>
            </a:r>
            <a:r>
              <a:rPr lang="id-ID" altLang="id-ID" sz="900" dirty="0">
                <a:solidFill>
                  <a:srgbClr val="000000"/>
                </a:solidFill>
                <a:latin typeface="Courier New" panose="02070309020205020404" pitchFamily="49" charset="0"/>
                <a:cs typeface="Courier New" panose="02070309020205020404" pitchFamily="49" charset="0"/>
              </a:rPr>
              <a:t>.push().getKey();</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Mahasiswa mahasiswa = </a:t>
            </a:r>
            <a:r>
              <a:rPr lang="id-ID" altLang="id-ID" sz="900" b="1" dirty="0">
                <a:solidFill>
                  <a:srgbClr val="000080"/>
                </a:solidFill>
                <a:latin typeface="Courier New" panose="02070309020205020404" pitchFamily="49" charset="0"/>
                <a:cs typeface="Courier New" panose="02070309020205020404" pitchFamily="49" charset="0"/>
              </a:rPr>
              <a:t>new </a:t>
            </a:r>
            <a:r>
              <a:rPr lang="id-ID" altLang="id-ID" sz="900" dirty="0">
                <a:solidFill>
                  <a:srgbClr val="000000"/>
                </a:solidFill>
                <a:latin typeface="Courier New" panose="02070309020205020404" pitchFamily="49" charset="0"/>
                <a:cs typeface="Courier New" panose="02070309020205020404" pitchFamily="49" charset="0"/>
              </a:rPr>
              <a:t>Mahasiswa(id,txtnim,txtnama,txtjurusan);</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databasemahasiswa</a:t>
            </a:r>
            <a:r>
              <a:rPr lang="id-ID" altLang="id-ID" sz="900" dirty="0">
                <a:solidFill>
                  <a:srgbClr val="000000"/>
                </a:solidFill>
                <a:latin typeface="Courier New" panose="02070309020205020404" pitchFamily="49" charset="0"/>
                <a:cs typeface="Courier New" panose="02070309020205020404" pitchFamily="49" charset="0"/>
              </a:rPr>
              <a:t>.child(id).setValue(mahasiswa);</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Toast.makeText(MainActivity.</a:t>
            </a:r>
            <a:r>
              <a:rPr lang="id-ID" altLang="id-ID" sz="900" b="1" dirty="0">
                <a:solidFill>
                  <a:srgbClr val="000080"/>
                </a:solidFill>
                <a:latin typeface="Courier New" panose="02070309020205020404" pitchFamily="49" charset="0"/>
                <a:cs typeface="Courier New" panose="02070309020205020404" pitchFamily="49" charset="0"/>
              </a:rPr>
              <a:t>this</a:t>
            </a: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008000"/>
                </a:solidFill>
                <a:latin typeface="Courier New" panose="02070309020205020404" pitchFamily="49" charset="0"/>
                <a:cs typeface="Courier New" panose="02070309020205020404" pitchFamily="49" charset="0"/>
              </a:rPr>
              <a:t>"Data Tersimpan"</a:t>
            </a:r>
            <a:r>
              <a:rPr lang="id-ID" altLang="id-ID" sz="900" dirty="0">
                <a:solidFill>
                  <a:srgbClr val="000000"/>
                </a:solidFill>
                <a:latin typeface="Courier New" panose="02070309020205020404" pitchFamily="49" charset="0"/>
                <a:cs typeface="Courier New" panose="02070309020205020404" pitchFamily="49" charset="0"/>
              </a:rPr>
              <a:t>, Toast.LENGTH_SHORT).show();</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resetdata();</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000080"/>
                </a:solidFill>
                <a:latin typeface="Courier New" panose="02070309020205020404" pitchFamily="49" charset="0"/>
                <a:cs typeface="Courier New" panose="02070309020205020404" pitchFamily="49" charset="0"/>
              </a:rPr>
              <a:t>else </a:t>
            </a:r>
            <a:r>
              <a:rPr lang="id-ID" altLang="id-ID" sz="900" dirty="0">
                <a:solidFill>
                  <a:srgbClr val="000000"/>
                </a:solidFill>
                <a:latin typeface="Courier New" panose="02070309020205020404" pitchFamily="49" charset="0"/>
                <a:cs typeface="Courier New" panose="02070309020205020404" pitchFamily="49" charset="0"/>
              </a:rPr>
              <a: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Toast.makeText(MainActivity.</a:t>
            </a:r>
            <a:r>
              <a:rPr lang="id-ID" altLang="id-ID" sz="900" b="1" dirty="0">
                <a:solidFill>
                  <a:srgbClr val="000080"/>
                </a:solidFill>
                <a:latin typeface="Courier New" panose="02070309020205020404" pitchFamily="49" charset="0"/>
                <a:cs typeface="Courier New" panose="02070309020205020404" pitchFamily="49" charset="0"/>
              </a:rPr>
              <a:t>this</a:t>
            </a: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008000"/>
                </a:solidFill>
                <a:latin typeface="Courier New" panose="02070309020205020404" pitchFamily="49" charset="0"/>
                <a:cs typeface="Courier New" panose="02070309020205020404" pitchFamily="49" charset="0"/>
              </a:rPr>
              <a:t>"Masukan Data!!"</a:t>
            </a:r>
            <a:r>
              <a:rPr lang="id-ID" altLang="id-ID" sz="900" dirty="0">
                <a:solidFill>
                  <a:srgbClr val="000000"/>
                </a:solidFill>
                <a:latin typeface="Courier New" panose="02070309020205020404" pitchFamily="49" charset="0"/>
                <a:cs typeface="Courier New" panose="02070309020205020404" pitchFamily="49" charset="0"/>
              </a:rPr>
              <a:t>, Toast.LENGTH_SHORT).show();</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000080"/>
                </a:solidFill>
                <a:latin typeface="Courier New" panose="02070309020205020404" pitchFamily="49" charset="0"/>
                <a:cs typeface="Courier New" panose="02070309020205020404" pitchFamily="49" charset="0"/>
              </a:rPr>
              <a:t>private void </a:t>
            </a:r>
            <a:r>
              <a:rPr lang="id-ID" altLang="id-ID" sz="900" dirty="0">
                <a:solidFill>
                  <a:srgbClr val="000000"/>
                </a:solidFill>
                <a:latin typeface="Courier New" panose="02070309020205020404" pitchFamily="49" charset="0"/>
                <a:cs typeface="Courier New" panose="02070309020205020404" pitchFamily="49" charset="0"/>
              </a:rPr>
              <a:t>resetdata(){</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nim</a:t>
            </a:r>
            <a:r>
              <a:rPr lang="id-ID" altLang="id-ID" sz="900" dirty="0">
                <a:solidFill>
                  <a:srgbClr val="000000"/>
                </a:solidFill>
                <a:latin typeface="Courier New" panose="02070309020205020404" pitchFamily="49" charset="0"/>
                <a:cs typeface="Courier New" panose="02070309020205020404" pitchFamily="49" charset="0"/>
              </a:rPr>
              <a:t>.setText(</a:t>
            </a:r>
            <a:r>
              <a:rPr lang="id-ID" altLang="id-ID" sz="900" b="1" dirty="0">
                <a:solidFill>
                  <a:srgbClr val="008000"/>
                </a:solidFill>
                <a:latin typeface="Courier New" panose="02070309020205020404" pitchFamily="49" charset="0"/>
                <a:cs typeface="Courier New" panose="02070309020205020404" pitchFamily="49" charset="0"/>
              </a:rPr>
              <a:t>""</a:t>
            </a:r>
            <a:r>
              <a:rPr lang="id-ID" altLang="id-ID" sz="900" dirty="0">
                <a:solidFill>
                  <a:srgbClr val="000000"/>
                </a:solidFill>
                <a:latin typeface="Courier New" panose="02070309020205020404" pitchFamily="49" charset="0"/>
                <a:cs typeface="Courier New" panose="02070309020205020404" pitchFamily="49" charset="0"/>
              </a:rPr>
              <a: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nama</a:t>
            </a:r>
            <a:r>
              <a:rPr lang="id-ID" altLang="id-ID" sz="900" dirty="0">
                <a:solidFill>
                  <a:srgbClr val="000000"/>
                </a:solidFill>
                <a:latin typeface="Courier New" panose="02070309020205020404" pitchFamily="49" charset="0"/>
                <a:cs typeface="Courier New" panose="02070309020205020404" pitchFamily="49" charset="0"/>
              </a:rPr>
              <a:t>.setText(</a:t>
            </a:r>
            <a:r>
              <a:rPr lang="id-ID" altLang="id-ID" sz="900" b="1" dirty="0">
                <a:solidFill>
                  <a:srgbClr val="008000"/>
                </a:solidFill>
                <a:latin typeface="Courier New" panose="02070309020205020404" pitchFamily="49" charset="0"/>
                <a:cs typeface="Courier New" panose="02070309020205020404" pitchFamily="49" charset="0"/>
              </a:rPr>
              <a:t>""</a:t>
            </a:r>
            <a:r>
              <a:rPr lang="id-ID" altLang="id-ID" sz="900" dirty="0">
                <a:solidFill>
                  <a:srgbClr val="000000"/>
                </a:solidFill>
                <a:latin typeface="Courier New" panose="02070309020205020404" pitchFamily="49" charset="0"/>
                <a:cs typeface="Courier New" panose="02070309020205020404" pitchFamily="49" charset="0"/>
              </a:rPr>
              <a: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r>
              <a:rPr lang="id-ID" altLang="id-ID" sz="900" b="1" dirty="0">
                <a:solidFill>
                  <a:srgbClr val="660E7A"/>
                </a:solidFill>
                <a:latin typeface="Courier New" panose="02070309020205020404" pitchFamily="49" charset="0"/>
                <a:cs typeface="Courier New" panose="02070309020205020404" pitchFamily="49" charset="0"/>
              </a:rPr>
              <a:t>jurusan</a:t>
            </a:r>
            <a:r>
              <a:rPr lang="id-ID" altLang="id-ID" sz="900" dirty="0">
                <a:solidFill>
                  <a:srgbClr val="000000"/>
                </a:solidFill>
                <a:latin typeface="Courier New" panose="02070309020205020404" pitchFamily="49" charset="0"/>
                <a:cs typeface="Courier New" panose="02070309020205020404" pitchFamily="49" charset="0"/>
              </a:rPr>
              <a:t>.setText(</a:t>
            </a:r>
            <a:r>
              <a:rPr lang="id-ID" altLang="id-ID" sz="900" b="1" dirty="0">
                <a:solidFill>
                  <a:srgbClr val="008000"/>
                </a:solidFill>
                <a:latin typeface="Courier New" panose="02070309020205020404" pitchFamily="49" charset="0"/>
                <a:cs typeface="Courier New" panose="02070309020205020404" pitchFamily="49" charset="0"/>
              </a:rPr>
              <a:t>""</a:t>
            </a:r>
            <a:r>
              <a:rPr lang="id-ID" altLang="id-ID" sz="900" dirty="0">
                <a:solidFill>
                  <a:srgbClr val="000000"/>
                </a:solidFill>
                <a:latin typeface="Courier New" panose="02070309020205020404" pitchFamily="49" charset="0"/>
                <a:cs typeface="Courier New" panose="02070309020205020404" pitchFamily="49" charset="0"/>
              </a:rPr>
              <a:t>);</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
            </a:r>
            <a:br>
              <a:rPr lang="id-ID" altLang="id-ID" sz="900" dirty="0">
                <a:solidFill>
                  <a:srgbClr val="000000"/>
                </a:solidFill>
                <a:latin typeface="Courier New" panose="02070309020205020404" pitchFamily="49" charset="0"/>
                <a:cs typeface="Courier New" panose="02070309020205020404" pitchFamily="49" charset="0"/>
              </a:rPr>
            </a:br>
            <a:r>
              <a:rPr lang="id-ID" altLang="id-ID" sz="900" dirty="0">
                <a:solidFill>
                  <a:srgbClr val="000000"/>
                </a:solidFill>
                <a:latin typeface="Courier New" panose="02070309020205020404" pitchFamily="49" charset="0"/>
                <a:cs typeface="Courier New" panose="02070309020205020404" pitchFamily="49" charset="0"/>
              </a:rPr>
              <a:t>}</a:t>
            </a:r>
            <a:endParaRPr lang="id-ID" altLang="id-ID" sz="1600" dirty="0">
              <a:latin typeface="Arial" panose="020B0604020202020204" pitchFamily="34" charset="0"/>
            </a:endParaRPr>
          </a:p>
        </p:txBody>
      </p:sp>
      <p:sp>
        <p:nvSpPr>
          <p:cNvPr id="10" name="Rectangle 3"/>
          <p:cNvSpPr>
            <a:spLocks noChangeArrowheads="1"/>
          </p:cNvSpPr>
          <p:nvPr/>
        </p:nvSpPr>
        <p:spPr bwMode="auto">
          <a:xfrm>
            <a:off x="6203577" y="6032584"/>
            <a:ext cx="4878259" cy="246221"/>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1000" b="1" i="0" u="none" strike="noStrike" cap="none" normalizeH="0" baseline="0" smtClean="0">
                <a:ln>
                  <a:noFill/>
                </a:ln>
                <a:solidFill>
                  <a:srgbClr val="000080"/>
                </a:solidFill>
                <a:effectLst/>
                <a:latin typeface="Courier New" panose="02070309020205020404" pitchFamily="49" charset="0"/>
                <a:cs typeface="Courier New" panose="02070309020205020404" pitchFamily="49" charset="0"/>
              </a:rPr>
              <a:t>uses-permission </a:t>
            </a:r>
            <a:r>
              <a:rPr kumimoji="0" lang="id-ID" altLang="id-ID" sz="1000" b="1" i="0" u="none" strike="noStrike" cap="none" normalizeH="0" baseline="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000" b="1" i="0" u="none" strike="noStrike" cap="none" normalizeH="0" baseline="0" smtClean="0">
                <a:ln>
                  <a:noFill/>
                </a:ln>
                <a:solidFill>
                  <a:srgbClr val="0000FF"/>
                </a:solidFill>
                <a:effectLst/>
                <a:latin typeface="Courier New" panose="02070309020205020404" pitchFamily="49" charset="0"/>
                <a:cs typeface="Courier New" panose="02070309020205020404" pitchFamily="49" charset="0"/>
              </a:rPr>
              <a:t>:name=</a:t>
            </a:r>
            <a:r>
              <a:rPr kumimoji="0" lang="id-ID" altLang="id-ID" sz="1000" b="1"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"android.permission.INTERNET"</a:t>
            </a:r>
            <a:r>
              <a:rPr kumimoji="0" lang="id-ID" altLang="id-ID" sz="1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/&gt;</a:t>
            </a:r>
            <a:endParaRPr kumimoji="0" lang="id-ID" altLang="id-ID"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p:nvPr/>
        </p:nvSpPr>
        <p:spPr>
          <a:xfrm>
            <a:off x="513322" y="272534"/>
            <a:ext cx="4715458" cy="769441"/>
          </a:xfrm>
          <a:prstGeom prst="rect">
            <a:avLst/>
          </a:prstGeom>
        </p:spPr>
        <p:txBody>
          <a:bodyPr wrap="none">
            <a:spAutoFit/>
          </a:bodyPr>
          <a:lstStyle/>
          <a:p>
            <a:r>
              <a:rPr lang="id-ID" sz="4400" dirty="0">
                <a:solidFill>
                  <a:schemeClr val="bg1"/>
                </a:solidFill>
                <a:latin typeface="Gill Sans MT" panose="020B0502020104020203" pitchFamily="34" charset="0"/>
              </a:rPr>
              <a:t>PROJEK</a:t>
            </a:r>
            <a:r>
              <a:rPr lang="en-US" sz="4400" dirty="0">
                <a:solidFill>
                  <a:schemeClr val="bg1"/>
                </a:solidFill>
                <a:latin typeface="Gill Sans MT" panose="020B0502020104020203" pitchFamily="34" charset="0"/>
              </a:rPr>
              <a:t> </a:t>
            </a:r>
            <a:r>
              <a:rPr lang="id-ID" sz="4400" dirty="0">
                <a:solidFill>
                  <a:schemeClr val="bg1"/>
                </a:solidFill>
                <a:latin typeface="Gill Sans MT" panose="020B0502020104020203" pitchFamily="34" charset="0"/>
              </a:rPr>
              <a:t>ANDROID</a:t>
            </a:r>
            <a:endParaRPr lang="id-ID" sz="4400" dirty="0"/>
          </a:p>
        </p:txBody>
      </p:sp>
    </p:spTree>
    <p:extLst>
      <p:ext uri="{BB962C8B-B14F-4D97-AF65-F5344CB8AC3E}">
        <p14:creationId xmlns:p14="http://schemas.microsoft.com/office/powerpoint/2010/main" val="1047283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4E9F24-BD92-4AE9-925F-DDE31FDA173C}"/>
              </a:ext>
            </a:extLst>
          </p:cNvPr>
          <p:cNvSpPr txBox="1"/>
          <p:nvPr/>
        </p:nvSpPr>
        <p:spPr>
          <a:xfrm>
            <a:off x="521751" y="1556090"/>
            <a:ext cx="2543453"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Gill Sans MT" panose="020B0502020104020203" pitchFamily="34" charset="0"/>
              </a:rPr>
              <a:t>Activity_lihatdata.java</a:t>
            </a:r>
          </a:p>
        </p:txBody>
      </p:sp>
      <p:pic>
        <p:nvPicPr>
          <p:cNvPr id="3" name="Picture 2">
            <a:extLst>
              <a:ext uri="{FF2B5EF4-FFF2-40B4-BE49-F238E27FC236}">
                <a16:creationId xmlns:a16="http://schemas.microsoft.com/office/drawing/2014/main" xmlns="" id="{8B6A3024-3738-4FDA-9D71-F384DA01494C}"/>
              </a:ext>
            </a:extLst>
          </p:cNvPr>
          <p:cNvPicPr>
            <a:picLocks noChangeAspect="1"/>
          </p:cNvPicPr>
          <p:nvPr/>
        </p:nvPicPr>
        <p:blipFill rotWithShape="1">
          <a:blip r:embed="rId2"/>
          <a:srcRect l="76826" t="21208" r="5892" b="10000"/>
          <a:stretch/>
        </p:blipFill>
        <p:spPr>
          <a:xfrm>
            <a:off x="7976915" y="1925422"/>
            <a:ext cx="2465388" cy="4140000"/>
          </a:xfrm>
          <a:prstGeom prst="rect">
            <a:avLst/>
          </a:prstGeom>
        </p:spPr>
      </p:pic>
      <p:sp>
        <p:nvSpPr>
          <p:cNvPr id="5" name="Rectangle 1"/>
          <p:cNvSpPr>
            <a:spLocks noChangeArrowheads="1"/>
          </p:cNvSpPr>
          <p:nvPr/>
        </p:nvSpPr>
        <p:spPr bwMode="auto">
          <a:xfrm>
            <a:off x="838663" y="1977737"/>
            <a:ext cx="6878806" cy="2862322"/>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 version=</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 </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encoding=</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"utf-8"</a:t>
            </a:r>
            <a:r>
              <a:rPr kumimoji="0" lang="id-ID" altLang="id-ID" sz="12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12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12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LinearLayout </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"http://schemas.android.com/apk/res/android"</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app</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"http://schemas.android.com/apk/res-auto"</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tools</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"http://schemas.android.com/tools"</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:orientation=</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"vertical"</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tools</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:context=</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".Lihatdata"</a:t>
            </a: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12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ListView</a:t>
            </a:r>
            <a:br>
              <a:rPr kumimoji="0" lang="id-ID" altLang="id-ID" sz="12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:id=</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"@+id/listmahasiswaa"</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12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12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12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 </a:t>
            </a: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12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LinearLayout</a:t>
            </a:r>
            <a:r>
              <a:rPr kumimoji="0" lang="id-ID" altLang="id-ID"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endParaRPr kumimoji="0" lang="id-ID" altLang="id-ID" sz="2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513322" y="272534"/>
            <a:ext cx="4715458" cy="769441"/>
          </a:xfrm>
          <a:prstGeom prst="rect">
            <a:avLst/>
          </a:prstGeom>
        </p:spPr>
        <p:txBody>
          <a:bodyPr wrap="none">
            <a:spAutoFit/>
          </a:bodyPr>
          <a:lstStyle/>
          <a:p>
            <a:r>
              <a:rPr lang="id-ID" sz="4400" dirty="0">
                <a:solidFill>
                  <a:schemeClr val="bg1"/>
                </a:solidFill>
                <a:latin typeface="Gill Sans MT" panose="020B0502020104020203" pitchFamily="34" charset="0"/>
              </a:rPr>
              <a:t>PROJEK</a:t>
            </a:r>
            <a:r>
              <a:rPr lang="en-US" sz="4400" dirty="0">
                <a:solidFill>
                  <a:schemeClr val="bg1"/>
                </a:solidFill>
                <a:latin typeface="Gill Sans MT" panose="020B0502020104020203" pitchFamily="34" charset="0"/>
              </a:rPr>
              <a:t> </a:t>
            </a:r>
            <a:r>
              <a:rPr lang="id-ID" sz="4400" dirty="0">
                <a:solidFill>
                  <a:schemeClr val="bg1"/>
                </a:solidFill>
                <a:latin typeface="Gill Sans MT" panose="020B0502020104020203" pitchFamily="34" charset="0"/>
              </a:rPr>
              <a:t>ANDROID</a:t>
            </a:r>
            <a:endParaRPr lang="id-ID" sz="4400" dirty="0"/>
          </a:p>
        </p:txBody>
      </p:sp>
    </p:spTree>
    <p:extLst>
      <p:ext uri="{BB962C8B-B14F-4D97-AF65-F5344CB8AC3E}">
        <p14:creationId xmlns:p14="http://schemas.microsoft.com/office/powerpoint/2010/main" val="2918808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BFD3F6D-E6CE-4740-AC4E-6BBF4E53782E}"/>
              </a:ext>
            </a:extLst>
          </p:cNvPr>
          <p:cNvSpPr txBox="1"/>
          <p:nvPr/>
        </p:nvSpPr>
        <p:spPr>
          <a:xfrm>
            <a:off x="686935" y="1622246"/>
            <a:ext cx="168712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Gill Sans MT" panose="020B0502020104020203" pitchFamily="34" charset="0"/>
              </a:rPr>
              <a:t>listlayout.java</a:t>
            </a:r>
          </a:p>
        </p:txBody>
      </p:sp>
      <p:pic>
        <p:nvPicPr>
          <p:cNvPr id="11" name="Picture 10">
            <a:extLst>
              <a:ext uri="{FF2B5EF4-FFF2-40B4-BE49-F238E27FC236}">
                <a16:creationId xmlns:a16="http://schemas.microsoft.com/office/drawing/2014/main" xmlns="" id="{69E95F45-ACF9-412C-9E99-C862B443C0F1}"/>
              </a:ext>
            </a:extLst>
          </p:cNvPr>
          <p:cNvPicPr>
            <a:picLocks noChangeAspect="1"/>
          </p:cNvPicPr>
          <p:nvPr/>
        </p:nvPicPr>
        <p:blipFill rotWithShape="1">
          <a:blip r:embed="rId2"/>
          <a:srcRect l="76826" t="21054" r="5761" b="10154"/>
          <a:stretch/>
        </p:blipFill>
        <p:spPr>
          <a:xfrm>
            <a:off x="1069637" y="2139496"/>
            <a:ext cx="2440800" cy="4068000"/>
          </a:xfrm>
          <a:prstGeom prst="rect">
            <a:avLst/>
          </a:prstGeom>
        </p:spPr>
      </p:pic>
      <p:sp>
        <p:nvSpPr>
          <p:cNvPr id="6" name="Rectangle 2"/>
          <p:cNvSpPr>
            <a:spLocks noChangeArrowheads="1"/>
          </p:cNvSpPr>
          <p:nvPr/>
        </p:nvSpPr>
        <p:spPr bwMode="auto">
          <a:xfrm>
            <a:off x="4626924" y="1565089"/>
            <a:ext cx="5354351" cy="5216813"/>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9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 version=</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encoding=</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"utf-8"</a:t>
            </a:r>
            <a:r>
              <a:rPr kumimoji="0" lang="id-ID" altLang="id-ID" sz="9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LinearLayout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"http://schemas.android.com/apk/res/android"</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app</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"http://schemas.android.com/apk/res-auto"</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xmlns:</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tools</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"http://schemas.android.com/tools"</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:orientation=</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"vertical"</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tools</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:context=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".Lihatdata"</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TextView</a:t>
            </a:r>
            <a:b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:id=</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"@+id/nimsiswa"</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:textAppearance=</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"@style/Base.TextAppearance.AppCompat.Large"</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"wrap_content"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:textSize=</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"25sp"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:layout_marginStart=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"10dp"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"TextView"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TextView</a:t>
            </a:r>
            <a:b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:id=</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"@+id/namasiswa"</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"wrap_content"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"TextView"</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:textSize=</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"20sp"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:layout_marginStart=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"10dp"</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TextView</a:t>
            </a:r>
            <a:b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:id=</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"@+id/jurusansiswa"</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:layout_width=</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"match_parent"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:layout_height=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"wrap_content"</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"TextView"</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:textSize=</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"20sp"</a:t>
            </a:r>
            <a:b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android</a:t>
            </a:r>
            <a:r>
              <a:rPr kumimoji="0" lang="id-ID" altLang="id-ID" sz="9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:layout_marginStart=</a:t>
            </a:r>
            <a:r>
              <a:rPr kumimoji="0" lang="id-ID" altLang="id-ID" sz="9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"10dp"</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LinearLayout</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a:t>
            </a:r>
            <a:endParaRPr kumimoji="0" lang="id-ID" altLang="id-ID" sz="16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86935" y="339769"/>
            <a:ext cx="4715458" cy="769441"/>
          </a:xfrm>
          <a:prstGeom prst="rect">
            <a:avLst/>
          </a:prstGeom>
        </p:spPr>
        <p:txBody>
          <a:bodyPr wrap="none">
            <a:spAutoFit/>
          </a:bodyPr>
          <a:lstStyle/>
          <a:p>
            <a:r>
              <a:rPr lang="id-ID" sz="4400" dirty="0">
                <a:solidFill>
                  <a:schemeClr val="bg1"/>
                </a:solidFill>
                <a:latin typeface="Gill Sans MT" panose="020B0502020104020203" pitchFamily="34" charset="0"/>
              </a:rPr>
              <a:t>PROJEK</a:t>
            </a:r>
            <a:r>
              <a:rPr lang="en-US" sz="4400" dirty="0">
                <a:solidFill>
                  <a:schemeClr val="bg1"/>
                </a:solidFill>
                <a:latin typeface="Gill Sans MT" panose="020B0502020104020203" pitchFamily="34" charset="0"/>
              </a:rPr>
              <a:t> </a:t>
            </a:r>
            <a:r>
              <a:rPr lang="id-ID" sz="4400" dirty="0">
                <a:solidFill>
                  <a:schemeClr val="bg1"/>
                </a:solidFill>
                <a:latin typeface="Gill Sans MT" panose="020B0502020104020203" pitchFamily="34" charset="0"/>
              </a:rPr>
              <a:t>ANDROID</a:t>
            </a:r>
            <a:endParaRPr lang="id-ID" sz="4400" dirty="0"/>
          </a:p>
        </p:txBody>
      </p:sp>
    </p:spTree>
    <p:extLst>
      <p:ext uri="{BB962C8B-B14F-4D97-AF65-F5344CB8AC3E}">
        <p14:creationId xmlns:p14="http://schemas.microsoft.com/office/powerpoint/2010/main" val="3314064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5" y="326322"/>
            <a:ext cx="4715458" cy="769441"/>
          </a:xfrm>
          <a:prstGeom prst="rect">
            <a:avLst/>
          </a:prstGeom>
        </p:spPr>
        <p:txBody>
          <a:bodyPr wrap="none">
            <a:spAutoFit/>
          </a:bodyPr>
          <a:lstStyle/>
          <a:p>
            <a:r>
              <a:rPr lang="id-ID" sz="4400" dirty="0">
                <a:solidFill>
                  <a:schemeClr val="bg1"/>
                </a:solidFill>
                <a:latin typeface="Gill Sans MT" panose="020B0502020104020203" pitchFamily="34" charset="0"/>
              </a:rPr>
              <a:t>PROJEK</a:t>
            </a:r>
            <a:r>
              <a:rPr lang="en-US" sz="4400" dirty="0">
                <a:solidFill>
                  <a:schemeClr val="bg1"/>
                </a:solidFill>
                <a:latin typeface="Gill Sans MT" panose="020B0502020104020203" pitchFamily="34" charset="0"/>
              </a:rPr>
              <a:t> </a:t>
            </a:r>
            <a:r>
              <a:rPr lang="id-ID" sz="4400" dirty="0">
                <a:solidFill>
                  <a:schemeClr val="bg1"/>
                </a:solidFill>
                <a:latin typeface="Gill Sans MT" panose="020B0502020104020203" pitchFamily="34" charset="0"/>
              </a:rPr>
              <a:t>ANDROID</a:t>
            </a:r>
            <a:endParaRPr lang="id-ID" sz="4400" dirty="0"/>
          </a:p>
        </p:txBody>
      </p:sp>
      <p:sp>
        <p:nvSpPr>
          <p:cNvPr id="3" name="Rectangle 1"/>
          <p:cNvSpPr>
            <a:spLocks noChangeArrowheads="1"/>
          </p:cNvSpPr>
          <p:nvPr/>
        </p:nvSpPr>
        <p:spPr bwMode="auto">
          <a:xfrm>
            <a:off x="430306" y="2013790"/>
            <a:ext cx="5492209" cy="3554819"/>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class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Mahasiswa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String txtid,nim,nama,jurusan;</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Mahasiswa(){}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Mahasiswa(String txtid, String nim, String nama, String jurusan)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.txtid = txtid;</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.nim = nim;</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.nama = nama;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.jurusan = jurusan;</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String getTxtid() {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return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txtid;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String getNim() {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return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nim;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String getNama() {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return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nama;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String getJurusan() {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return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jurusan;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endParaRPr kumimoji="0" lang="id-ID" altLang="id-ID" sz="16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430306" y="1644458"/>
            <a:ext cx="1844608" cy="369332"/>
          </a:xfrm>
          <a:prstGeom prst="rect">
            <a:avLst/>
          </a:prstGeom>
          <a:noFill/>
        </p:spPr>
        <p:txBody>
          <a:bodyPr wrap="none" rtlCol="0">
            <a:spAutoFit/>
          </a:bodyPr>
          <a:lstStyle/>
          <a:p>
            <a:pPr marL="285750" indent="-285750">
              <a:buFont typeface="Arial" panose="020B0604020202020204" pitchFamily="34" charset="0"/>
              <a:buChar char="•"/>
            </a:pPr>
            <a:r>
              <a:rPr lang="id-ID" dirty="0" smtClean="0">
                <a:latin typeface="Gill Sans MT" panose="020B0502020104020203" pitchFamily="34" charset="0"/>
              </a:rPr>
              <a:t>Mahasiswa.java</a:t>
            </a:r>
            <a:endParaRPr lang="id-ID" dirty="0">
              <a:latin typeface="Gill Sans MT" panose="020B0502020104020203" pitchFamily="34" charset="0"/>
            </a:endParaRPr>
          </a:p>
        </p:txBody>
      </p:sp>
      <p:sp>
        <p:nvSpPr>
          <p:cNvPr id="7" name="Rectangle 3"/>
          <p:cNvSpPr>
            <a:spLocks noChangeArrowheads="1"/>
          </p:cNvSpPr>
          <p:nvPr/>
        </p:nvSpPr>
        <p:spPr bwMode="auto">
          <a:xfrm>
            <a:off x="6079429" y="2013790"/>
            <a:ext cx="6112571" cy="4524315"/>
          </a:xfrm>
          <a:prstGeom prst="rect">
            <a:avLst/>
          </a:prstGeom>
          <a:solidFill>
            <a:srgbClr val="F7F7F7"/>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class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MahasiswaList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extends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ArrayAdapter&lt;Mahasiswa&gt;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private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Activity context;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private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List&lt;Mahasiswa&gt; mahasiswaList;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MahasiswaList(Activity context, List&lt;Mahasiswa&gt; mahasiswaList){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super</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(context,R.layout.listlayout,mahasiswaList);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.context = context;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this</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.mahasiswaList = mahasiswaList;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@NonNull</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@Override</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View getView(</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int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position, @Nullable View convertView,</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@NonNull ViewGroup parent)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LayoutInflater inflater = context.getLayoutInflater();</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View listViewItem = inflater.inflate(R.layout.listlayout,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null</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true</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TextView txtnim = (TextView) listViewItem.findViewById(R.id.nimsiswa);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TextView txtnama = (TextView) listViewItem.findViewById(R.id.namasiswa);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TextView txtjurusan = (TextView) listViewItem.findViewById(R.id.jurusansiswa);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Mahasiswa mahasiswa = mahasiswaList.get(position);</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txtnim.setText(mahasiswa.getNim());</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txtnama.setText(mahasiswa.getNama());</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txtjurusan.setText(mahasiswa.getJurusan());</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id-ID" altLang="id-ID" sz="9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return </a:t>
            </a: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listViewItem;</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b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id-ID" altLang="id-ID" sz="9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id-ID" altLang="id-ID" sz="16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6079429" y="1644458"/>
            <a:ext cx="2174826" cy="369332"/>
          </a:xfrm>
          <a:prstGeom prst="rect">
            <a:avLst/>
          </a:prstGeom>
          <a:noFill/>
        </p:spPr>
        <p:txBody>
          <a:bodyPr wrap="none" rtlCol="0">
            <a:spAutoFit/>
          </a:bodyPr>
          <a:lstStyle/>
          <a:p>
            <a:pPr marL="285750" indent="-285750">
              <a:buFont typeface="Arial" panose="020B0604020202020204" pitchFamily="34" charset="0"/>
              <a:buChar char="•"/>
            </a:pPr>
            <a:r>
              <a:rPr lang="id-ID" dirty="0" smtClean="0">
                <a:latin typeface="Gill Sans MT" panose="020B0502020104020203" pitchFamily="34" charset="0"/>
              </a:rPr>
              <a:t>MahasiswaList.java</a:t>
            </a:r>
            <a:endParaRPr lang="id-ID" dirty="0">
              <a:latin typeface="Gill Sans MT" panose="020B0502020104020203" pitchFamily="34" charset="0"/>
            </a:endParaRPr>
          </a:p>
        </p:txBody>
      </p:sp>
    </p:spTree>
    <p:extLst>
      <p:ext uri="{BB962C8B-B14F-4D97-AF65-F5344CB8AC3E}">
        <p14:creationId xmlns:p14="http://schemas.microsoft.com/office/powerpoint/2010/main" val="2088304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r>
              <a:rPr lang="id-ID" sz="4000" dirty="0" smtClean="0">
                <a:solidFill>
                  <a:schemeClr val="bg1"/>
                </a:solidFill>
                <a:latin typeface="Gill Sans MT" panose="020B0502020104020203" pitchFamily="34" charset="0"/>
                <a:cs typeface="Arial" panose="020B0604020202020204" pitchFamily="34" charset="0"/>
              </a:rPr>
              <a:t>REFERENSI</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961131" y="2221997"/>
            <a:ext cx="9200591" cy="2523768"/>
          </a:xfrm>
          <a:prstGeom prst="rect">
            <a:avLst/>
          </a:prstGeom>
        </p:spPr>
        <p:txBody>
          <a:bodyPr wrap="square">
            <a:spAutoFit/>
          </a:bodyPr>
          <a:lstStyle/>
          <a:p>
            <a:pPr marL="285750" indent="-285750">
              <a:lnSpc>
                <a:spcPct val="150000"/>
              </a:lnSpc>
              <a:buFont typeface="Arial" panose="020B0604020202020204" pitchFamily="34" charset="0"/>
              <a:buChar char="•"/>
            </a:pPr>
            <a:r>
              <a:rPr lang="id-ID" dirty="0">
                <a:hlinkClick r:id="rId2"/>
              </a:rPr>
              <a:t>https://</a:t>
            </a:r>
            <a:r>
              <a:rPr lang="id-ID" dirty="0" smtClean="0">
                <a:hlinkClick r:id="rId2"/>
              </a:rPr>
              <a:t>jogjaweb.co.id/blog/catatan/pengertian-dan-sejarah-firebase</a:t>
            </a:r>
            <a:endParaRPr lang="id-ID" dirty="0" smtClean="0"/>
          </a:p>
          <a:p>
            <a:pPr marL="285750" indent="-285750">
              <a:lnSpc>
                <a:spcPct val="150000"/>
              </a:lnSpc>
              <a:buFont typeface="Arial" panose="020B0604020202020204" pitchFamily="34" charset="0"/>
              <a:buChar char="•"/>
            </a:pPr>
            <a:r>
              <a:rPr lang="id-ID" dirty="0">
                <a:hlinkClick r:id="rId3"/>
              </a:rPr>
              <a:t>https://</a:t>
            </a:r>
            <a:r>
              <a:rPr lang="id-ID" dirty="0" smtClean="0">
                <a:hlinkClick r:id="rId3"/>
              </a:rPr>
              <a:t>id.wikipedia.org/wiki/Firebase</a:t>
            </a:r>
            <a:endParaRPr lang="id-ID" dirty="0" smtClean="0"/>
          </a:p>
          <a:p>
            <a:pPr marL="285750" indent="-285750">
              <a:lnSpc>
                <a:spcPct val="150000"/>
              </a:lnSpc>
              <a:buFont typeface="Arial" panose="020B0604020202020204" pitchFamily="34" charset="0"/>
              <a:buChar char="•"/>
            </a:pPr>
            <a:r>
              <a:rPr lang="id-ID" dirty="0">
                <a:hlinkClick r:id="rId4"/>
              </a:rPr>
              <a:t>https://coolnetkid.wordpress.com/2016/09/08/android-apa-itu-firebase</a:t>
            </a:r>
            <a:r>
              <a:rPr lang="id-ID" dirty="0" smtClean="0">
                <a:hlinkClick r:id="rId4"/>
              </a:rPr>
              <a:t>/</a:t>
            </a:r>
            <a:endParaRPr lang="id-ID" dirty="0" smtClean="0"/>
          </a:p>
          <a:p>
            <a:pPr marL="285750" indent="-285750">
              <a:lnSpc>
                <a:spcPct val="150000"/>
              </a:lnSpc>
              <a:spcAft>
                <a:spcPts val="600"/>
              </a:spcAft>
              <a:buFont typeface="Arial" panose="020B0604020202020204" pitchFamily="34" charset="0"/>
              <a:buChar char="•"/>
            </a:pPr>
            <a:r>
              <a:rPr lang="id-ID" u="sng" dirty="0">
                <a:hlinkClick r:id="rId5"/>
              </a:rPr>
              <a:t>https://firebase.google.com/docs/notifications/?</a:t>
            </a:r>
            <a:r>
              <a:rPr lang="id-ID" u="sng" dirty="0" smtClean="0">
                <a:hlinkClick r:id="rId5"/>
              </a:rPr>
              <a:t>hl=id</a:t>
            </a:r>
            <a:endParaRPr lang="en-US" dirty="0"/>
          </a:p>
          <a:p>
            <a:pPr marL="285750" indent="-285750">
              <a:buFont typeface="Arial" panose="020B0604020202020204" pitchFamily="34" charset="0"/>
              <a:buChar char="•"/>
            </a:pPr>
            <a:r>
              <a:rPr lang="id-ID" u="sng" dirty="0">
                <a:hlinkClick r:id="rId6"/>
              </a:rPr>
              <a:t>https://firebase.google.com/docs/database/security/?hl=id</a:t>
            </a:r>
            <a:endParaRPr lang="en-US" dirty="0"/>
          </a:p>
          <a:p>
            <a:pPr marL="285750" indent="-285750">
              <a:lnSpc>
                <a:spcPct val="150000"/>
              </a:lnSpc>
              <a:spcAft>
                <a:spcPts val="600"/>
              </a:spcAft>
              <a:buFont typeface="Arial" panose="020B0604020202020204" pitchFamily="34" charset="0"/>
              <a:buChar char="•"/>
            </a:pPr>
            <a:endParaRPr lang="id-ID" dirty="0"/>
          </a:p>
        </p:txBody>
      </p:sp>
    </p:spTree>
    <p:extLst>
      <p:ext uri="{BB962C8B-B14F-4D97-AF65-F5344CB8AC3E}">
        <p14:creationId xmlns:p14="http://schemas.microsoft.com/office/powerpoint/2010/main" val="362436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809510" y="3067682"/>
            <a:ext cx="4626768" cy="768084"/>
          </a:xfrm>
          <a:prstGeom prst="rect">
            <a:avLst/>
          </a:prstGeom>
        </p:spPr>
        <p:txBody>
          <a:bodyPr/>
          <a:lstStyle/>
          <a:p>
            <a:pPr marL="0" indent="0" algn="ctr">
              <a:buNone/>
            </a:pPr>
            <a:r>
              <a:rPr lang="id-ID" altLang="ko-KR" sz="4800" dirty="0" smtClean="0">
                <a:latin typeface="+mj-lt"/>
              </a:rPr>
              <a:t>Terima Kasih</a:t>
            </a:r>
            <a:endParaRPr lang="ko-KR" altLang="en-US" sz="4800" dirty="0">
              <a:latin typeface="+mj-lt"/>
            </a:endParaRPr>
          </a:p>
        </p:txBody>
      </p:sp>
    </p:spTree>
    <p:extLst>
      <p:ext uri="{BB962C8B-B14F-4D97-AF65-F5344CB8AC3E}">
        <p14:creationId xmlns:p14="http://schemas.microsoft.com/office/powerpoint/2010/main" val="2994619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a:pPr>
            <a:r>
              <a:rPr lang="id-ID" sz="4000" b="1" dirty="0" smtClean="0">
                <a:solidFill>
                  <a:schemeClr val="bg1"/>
                </a:solidFill>
                <a:latin typeface="Gill Sans MT" panose="020B0502020104020203" pitchFamily="34" charset="0"/>
                <a:cs typeface="Arial" panose="020B0604020202020204" pitchFamily="34" charset="0"/>
              </a:rPr>
              <a:t>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5" name="Rectangle 4"/>
          <p:cNvSpPr/>
          <p:nvPr/>
        </p:nvSpPr>
        <p:spPr>
          <a:xfrm>
            <a:off x="303627" y="1771079"/>
            <a:ext cx="11403464" cy="1738938"/>
          </a:xfrm>
          <a:prstGeom prst="rect">
            <a:avLst/>
          </a:prstGeom>
        </p:spPr>
        <p:txBody>
          <a:bodyPr wrap="square">
            <a:spAutoFit/>
          </a:bodyPr>
          <a:lstStyle/>
          <a:p>
            <a:pPr algn="just">
              <a:lnSpc>
                <a:spcPct val="107000"/>
              </a:lnSpc>
              <a:spcAft>
                <a:spcPts val="800"/>
              </a:spcAft>
            </a:pPr>
            <a:r>
              <a:rPr lang="id-ID" sz="2000" b="1" dirty="0">
                <a:latin typeface="Gill Sans MT" panose="020B0502020104020203" pitchFamily="34" charset="0"/>
                <a:ea typeface="Calibri" panose="020F0502020204030204" pitchFamily="34" charset="0"/>
                <a:cs typeface="Arial" panose="020B0604020202020204" pitchFamily="34" charset="0"/>
              </a:rPr>
              <a:t>Firebase</a:t>
            </a:r>
            <a:r>
              <a:rPr lang="id-ID" sz="2000" dirty="0">
                <a:latin typeface="Gill Sans MT" panose="020B0502020104020203" pitchFamily="34" charset="0"/>
                <a:ea typeface="Calibri" panose="020F0502020204030204" pitchFamily="34" charset="0"/>
                <a:cs typeface="Arial" panose="020B0604020202020204" pitchFamily="34" charset="0"/>
              </a:rPr>
              <a:t> adalah BaaS (Backend as a Service) yang saat ini dimiliki oleh Google. </a:t>
            </a:r>
            <a:r>
              <a:rPr lang="id-ID" sz="2000" b="1" dirty="0">
                <a:latin typeface="Gill Sans MT" panose="020B0502020104020203" pitchFamily="34" charset="0"/>
                <a:ea typeface="Calibri" panose="020F0502020204030204" pitchFamily="34" charset="0"/>
                <a:cs typeface="Arial" panose="020B0604020202020204" pitchFamily="34" charset="0"/>
              </a:rPr>
              <a:t>Firebase</a:t>
            </a:r>
            <a:r>
              <a:rPr lang="id-ID" sz="2000" dirty="0">
                <a:latin typeface="Gill Sans MT" panose="020B0502020104020203" pitchFamily="34" charset="0"/>
                <a:ea typeface="Calibri" panose="020F0502020204030204" pitchFamily="34" charset="0"/>
                <a:cs typeface="Arial" panose="020B0604020202020204" pitchFamily="34" charset="0"/>
              </a:rPr>
              <a:t> adalah suatu layanan </a:t>
            </a:r>
            <a:r>
              <a:rPr lang="id-ID" sz="2000" dirty="0" smtClean="0">
                <a:latin typeface="Gill Sans MT" panose="020B0502020104020203" pitchFamily="34" charset="0"/>
                <a:ea typeface="Calibri" panose="020F0502020204030204" pitchFamily="34" charset="0"/>
                <a:cs typeface="Arial" panose="020B0604020202020204" pitchFamily="34" charset="0"/>
              </a:rPr>
              <a:t>dari Google</a:t>
            </a:r>
            <a:r>
              <a:rPr lang="id-ID" sz="2000" dirty="0">
                <a:latin typeface="Gill Sans MT" panose="020B0502020104020203" pitchFamily="34" charset="0"/>
                <a:ea typeface="Calibri" panose="020F0502020204030204" pitchFamily="34" charset="0"/>
                <a:cs typeface="Arial" panose="020B0604020202020204" pitchFamily="34" charset="0"/>
              </a:rPr>
              <a:t> yang digunakan untuk mempermudah para pengembang aplikasi dalam mengembangkan aplikasi. Dengan adanya Firebase, pengembang aplikasi bisa fokus mengembangkan aplikasi tanpa harus memberikan usaha yang besar. Dua fitur yang menarik dari Firebase yaitu Firebase Remote Config dan Firebase Realtime Database. </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3628" y="3510017"/>
            <a:ext cx="11403463" cy="3170099"/>
          </a:xfrm>
          <a:prstGeom prst="rect">
            <a:avLst/>
          </a:prstGeom>
        </p:spPr>
        <p:txBody>
          <a:bodyPr wrap="square">
            <a:spAutoFit/>
          </a:bodyPr>
          <a:lstStyle/>
          <a:p>
            <a:pPr algn="just" fontAlgn="base"/>
            <a:r>
              <a:rPr lang="id-ID" sz="2000" dirty="0">
                <a:solidFill>
                  <a:srgbClr val="303030"/>
                </a:solidFill>
                <a:latin typeface="Gill Sans MT" panose="020B0502020104020203" pitchFamily="34" charset="0"/>
              </a:rPr>
              <a:t>Remote Config adalah fitur yang memungkinkan developer mengganti / mengubah beberapa konfigurasi aplikasi Android / iOS tanpa harus memberikan update aplikasi via Play Store / App Store. Salah satu konfigurasi yang bisa dimanipulasi adalah seperti warna / tema aplikasi.</a:t>
            </a:r>
          </a:p>
          <a:p>
            <a:pPr algn="just" fontAlgn="base"/>
            <a:r>
              <a:rPr lang="id-ID" sz="2000" dirty="0">
                <a:solidFill>
                  <a:srgbClr val="303030"/>
                </a:solidFill>
                <a:latin typeface="Gill Sans MT" panose="020B0502020104020203" pitchFamily="34" charset="0"/>
              </a:rPr>
              <a:t>Sedangkan Firebase Real Time Database adalah fitur yang memberikan sebuah NoSQL database yang bisa diakses secara Real Time oleh pengguna aplikasi. Dan hebatnya adalah aplikasi bisa menyimpan data secara lokal ketika tidak ada akses internet, kemudian melakukan sync data segera setelah mendapatkan akses internet</a:t>
            </a:r>
            <a:r>
              <a:rPr lang="id-ID" sz="2000" dirty="0" smtClean="0">
                <a:solidFill>
                  <a:srgbClr val="303030"/>
                </a:solidFill>
                <a:latin typeface="Gill Sans MT" panose="020B0502020104020203" pitchFamily="34" charset="0"/>
              </a:rPr>
              <a:t>.</a:t>
            </a:r>
          </a:p>
          <a:p>
            <a:pPr algn="just" fontAlgn="base"/>
            <a:r>
              <a:rPr lang="id-ID" sz="2000" dirty="0">
                <a:latin typeface="Gill Sans MT" panose="020B0502020104020203" pitchFamily="34" charset="0"/>
                <a:ea typeface="Calibri" panose="020F0502020204030204" pitchFamily="34" charset="0"/>
                <a:cs typeface="Arial" panose="020B0604020202020204" pitchFamily="34" charset="0"/>
              </a:rPr>
              <a:t>Selain itu terdapat fitur pendukung untuk aplikasi yang membutuhkan pemberitahuan yaitu Firebase Notification. </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algn="just" fontAlgn="base"/>
            <a:endParaRPr lang="id-ID" sz="2000" b="0" i="0" dirty="0">
              <a:solidFill>
                <a:srgbClr val="303030"/>
              </a:solidFill>
              <a:effectLst/>
              <a:latin typeface="Gill Sans MT" panose="020B0502020104020203" pitchFamily="34" charset="0"/>
            </a:endParaRPr>
          </a:p>
        </p:txBody>
      </p:sp>
    </p:spTree>
    <p:extLst>
      <p:ext uri="{BB962C8B-B14F-4D97-AF65-F5344CB8AC3E}">
        <p14:creationId xmlns:p14="http://schemas.microsoft.com/office/powerpoint/2010/main" val="1708032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2"/>
            </a:pPr>
            <a:r>
              <a:rPr lang="id-ID" sz="4000" b="1" dirty="0" smtClean="0">
                <a:solidFill>
                  <a:schemeClr val="bg1"/>
                </a:solidFill>
                <a:latin typeface="Gill Sans MT" panose="020B0502020104020203" pitchFamily="34" charset="0"/>
                <a:cs typeface="Arial" panose="020B0604020202020204" pitchFamily="34" charset="0"/>
              </a:rPr>
              <a:t>SEJARAH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694005"/>
            <a:ext cx="11611282" cy="1631216"/>
          </a:xfrm>
          <a:prstGeom prst="rect">
            <a:avLst/>
          </a:prstGeom>
        </p:spPr>
        <p:txBody>
          <a:bodyPr wrap="square">
            <a:spAutoFit/>
          </a:bodyPr>
          <a:lstStyle/>
          <a:p>
            <a:pPr algn="just"/>
            <a:r>
              <a:rPr lang="id-ID" sz="2000" dirty="0">
                <a:solidFill>
                  <a:srgbClr val="222222"/>
                </a:solidFill>
                <a:latin typeface="Gill Sans MT" panose="020B0502020104020203" pitchFamily="34" charset="0"/>
              </a:rPr>
              <a:t>Firebase berevolusi dari Envolve, startup sebelumnya yang didirikan oleh James Tamplin dan Andrew Lee pada tahun 2011. Envolve menyediakan </a:t>
            </a:r>
            <a:r>
              <a:rPr lang="id-ID" sz="2000" dirty="0" smtClean="0">
                <a:solidFill>
                  <a:srgbClr val="222222"/>
                </a:solidFill>
                <a:latin typeface="Gill Sans MT" panose="020B0502020104020203" pitchFamily="34" charset="0"/>
              </a:rPr>
              <a:t>pengembang Antarmuka pemrograman aplikasi</a:t>
            </a:r>
            <a:r>
              <a:rPr lang="id-ID" sz="2000" dirty="0">
                <a:solidFill>
                  <a:srgbClr val="222222"/>
                </a:solidFill>
                <a:latin typeface="Gill Sans MT" panose="020B0502020104020203" pitchFamily="34" charset="0"/>
              </a:rPr>
              <a:t> yang memungkinkan integrasi fungsi obrolan daring ke situs web mereka. Setelah merilis layanan obrolan, Tamplin dan Lee menemukan bahwa Envolve digunakan untuk mengirimkan data aplikasi yang bukan pesan obrolan. Pengembang menggunakan Envolve untuk menyinkronkan data aplikasi seperti status permainan secara </a:t>
            </a:r>
            <a:r>
              <a:rPr lang="id-ID" sz="2000" dirty="0" smtClean="0">
                <a:latin typeface="Gill Sans MT" panose="020B0502020104020203" pitchFamily="34" charset="0"/>
              </a:rPr>
              <a:t>Real Time</a:t>
            </a:r>
            <a:r>
              <a:rPr lang="id-ID" sz="2000" dirty="0">
                <a:solidFill>
                  <a:srgbClr val="222222"/>
                </a:solidFill>
                <a:latin typeface="Gill Sans MT" panose="020B0502020104020203" pitchFamily="34" charset="0"/>
              </a:rPr>
              <a:t> di seluruh penggunanya. </a:t>
            </a:r>
            <a:endParaRPr lang="id-ID" sz="2000" dirty="0" smtClean="0">
              <a:solidFill>
                <a:srgbClr val="222222"/>
              </a:solidFill>
              <a:latin typeface="Gill Sans MT" panose="020B0502020104020203" pitchFamily="34" charset="0"/>
            </a:endParaRPr>
          </a:p>
        </p:txBody>
      </p:sp>
      <p:sp>
        <p:nvSpPr>
          <p:cNvPr id="4" name="Rectangle 3"/>
          <p:cNvSpPr/>
          <p:nvPr/>
        </p:nvSpPr>
        <p:spPr>
          <a:xfrm>
            <a:off x="303627" y="3352931"/>
            <a:ext cx="11611282" cy="3170099"/>
          </a:xfrm>
          <a:prstGeom prst="rect">
            <a:avLst/>
          </a:prstGeom>
        </p:spPr>
        <p:txBody>
          <a:bodyPr wrap="square">
            <a:spAutoFit/>
          </a:bodyPr>
          <a:lstStyle/>
          <a:p>
            <a:pPr algn="just"/>
            <a:r>
              <a:rPr lang="id-ID" sz="2000" dirty="0">
                <a:solidFill>
                  <a:srgbClr val="222222"/>
                </a:solidFill>
                <a:latin typeface="Gill Sans MT" panose="020B0502020104020203" pitchFamily="34" charset="0"/>
              </a:rPr>
              <a:t>Tamplin dan Lee memutuskan untuk memisahkan sistem obrolan dan arsitektur waktu nyata yang menjalankannya. Tamplin dan Lee mendirikan Firebase sebagai perusahaan terpisah pada bulan April 2012.</a:t>
            </a:r>
            <a:r>
              <a:rPr lang="id-ID" sz="2000" baseline="30000" dirty="0">
                <a:solidFill>
                  <a:srgbClr val="0B0080"/>
                </a:solidFill>
                <a:latin typeface="Gill Sans MT" panose="020B0502020104020203" pitchFamily="34" charset="0"/>
              </a:rPr>
              <a:t> </a:t>
            </a:r>
            <a:r>
              <a:rPr lang="id-ID" sz="2000" dirty="0">
                <a:solidFill>
                  <a:srgbClr val="222222"/>
                </a:solidFill>
                <a:latin typeface="Gill Sans MT" panose="020B0502020104020203" pitchFamily="34" charset="0"/>
              </a:rPr>
              <a:t>Firebase Inc. mengumpulkan dana awal pada bulan Mei 2012. Perusahaan ini kemudian meningkatkan </a:t>
            </a:r>
            <a:r>
              <a:rPr lang="id-ID" sz="2000" dirty="0">
                <a:latin typeface="Gill Sans MT" panose="020B0502020104020203" pitchFamily="34" charset="0"/>
              </a:rPr>
              <a:t>pendanaan Seri A</a:t>
            </a:r>
            <a:r>
              <a:rPr lang="id-ID" sz="2000" dirty="0">
                <a:solidFill>
                  <a:srgbClr val="222222"/>
                </a:solidFill>
                <a:latin typeface="Gill Sans MT" panose="020B0502020104020203" pitchFamily="34" charset="0"/>
              </a:rPr>
              <a:t> pada bulan Juni 2013. Pada bulan Oktober 2014, Firebase diakuisisi oleh Google. Pada bulan Oktober 2015, </a:t>
            </a:r>
            <a:r>
              <a:rPr lang="id-ID" sz="2000" dirty="0">
                <a:latin typeface="Gill Sans MT" panose="020B0502020104020203" pitchFamily="34" charset="0"/>
              </a:rPr>
              <a:t>Google</a:t>
            </a:r>
            <a:r>
              <a:rPr lang="id-ID" sz="2000" dirty="0">
                <a:solidFill>
                  <a:srgbClr val="222222"/>
                </a:solidFill>
                <a:latin typeface="Gill Sans MT" panose="020B0502020104020203" pitchFamily="34" charset="0"/>
              </a:rPr>
              <a:t> mengakuisisi Divshot untuk menggabungkannya dengan Tim Firebase. Sejak akuisisi, Firebase telah berkembang di Google dan memperluas layanan untuk menjadi platform terpadu bagi pengembang aplikasi. Firebase sekarang terintegrasi dengan berbagai layanan Google lainnya, untuk menawarkan produk dan skala yang lebih luas bagi pengembang aplikasi. Pada bulan Januari 2017, Google mengakuisisi Fabric dan Crashlytics dari Twitter untuk bergabung dengan layanan tersebut ke Tim Firebase.</a:t>
            </a:r>
            <a:r>
              <a:rPr lang="id-ID" sz="2000" baseline="30000" dirty="0">
                <a:solidFill>
                  <a:srgbClr val="0B0080"/>
                </a:solidFill>
                <a:latin typeface="Gill Sans MT" panose="020B0502020104020203" pitchFamily="34" charset="0"/>
              </a:rPr>
              <a:t> </a:t>
            </a:r>
            <a:r>
              <a:rPr lang="id-ID" sz="2000" dirty="0">
                <a:solidFill>
                  <a:srgbClr val="222222"/>
                </a:solidFill>
                <a:latin typeface="Gill Sans MT" panose="020B0502020104020203" pitchFamily="34" charset="0"/>
              </a:rPr>
              <a:t> Firebase meluncurkan Cloud Firestore , sebuah database dokumen, pada bulan Oktober 2017.</a:t>
            </a:r>
          </a:p>
        </p:txBody>
      </p:sp>
    </p:spTree>
    <p:extLst>
      <p:ext uri="{BB962C8B-B14F-4D97-AF65-F5344CB8AC3E}">
        <p14:creationId xmlns:p14="http://schemas.microsoft.com/office/powerpoint/2010/main" val="178608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3"/>
            </a:pPr>
            <a:r>
              <a:rPr lang="id-ID" sz="4000" b="1" dirty="0" smtClean="0">
                <a:solidFill>
                  <a:schemeClr val="bg1"/>
                </a:solidFill>
                <a:latin typeface="Gill Sans MT" panose="020B0502020104020203" pitchFamily="34" charset="0"/>
                <a:cs typeface="Arial" panose="020B0604020202020204" pitchFamily="34" charset="0"/>
              </a:rPr>
              <a:t>KELEBIHAN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705409" y="1928843"/>
            <a:ext cx="10724591" cy="4062651"/>
          </a:xfrm>
          <a:prstGeom prst="rect">
            <a:avLst/>
          </a:prstGeom>
        </p:spPr>
        <p:txBody>
          <a:bodyPr wrap="square">
            <a:spAutoFit/>
          </a:bodyPr>
          <a:lstStyle/>
          <a:p>
            <a:r>
              <a:rPr lang="id-ID" sz="2000" b="1" dirty="0" smtClean="0">
                <a:solidFill>
                  <a:srgbClr val="333333"/>
                </a:solidFill>
                <a:latin typeface="Gill Sans MT" panose="020B0502020104020203" pitchFamily="34" charset="0"/>
              </a:rPr>
              <a:t>Kelebihan : </a:t>
            </a:r>
            <a:endParaRPr lang="id-ID" sz="2000" b="1" dirty="0">
              <a:solidFill>
                <a:srgbClr val="333333"/>
              </a:solidFill>
              <a:latin typeface="Gill Sans MT" panose="020B0502020104020203" pitchFamily="34" charset="0"/>
            </a:endParaRPr>
          </a:p>
          <a:p>
            <a:pPr marL="342900" indent="-342900">
              <a:buFont typeface="+mj-lt"/>
              <a:buAutoNum type="arabicPeriod"/>
            </a:pPr>
            <a:r>
              <a:rPr lang="id-ID" sz="2000" dirty="0">
                <a:solidFill>
                  <a:srgbClr val="333333"/>
                </a:solidFill>
                <a:latin typeface="Gill Sans MT" panose="020B0502020104020203" pitchFamily="34" charset="0"/>
              </a:rPr>
              <a:t>Tersedia versi Free, sehingga para developer dapat mencoba layanan Firebase tanpa batasan waktu.</a:t>
            </a:r>
          </a:p>
          <a:p>
            <a:pPr marL="342900" indent="-342900">
              <a:buFont typeface="+mj-lt"/>
              <a:buAutoNum type="arabicPeriod"/>
            </a:pPr>
            <a:r>
              <a:rPr lang="id-ID" sz="2000" dirty="0">
                <a:solidFill>
                  <a:srgbClr val="333333"/>
                </a:solidFill>
                <a:latin typeface="Gill Sans MT" panose="020B0502020104020203" pitchFamily="34" charset="0"/>
              </a:rPr>
              <a:t>Cepat dan responsif</a:t>
            </a:r>
          </a:p>
          <a:p>
            <a:pPr marL="342900" indent="-342900">
              <a:buFont typeface="+mj-lt"/>
              <a:buAutoNum type="arabicPeriod"/>
            </a:pPr>
            <a:r>
              <a:rPr lang="id-ID" sz="2000" dirty="0">
                <a:solidFill>
                  <a:srgbClr val="333333"/>
                </a:solidFill>
                <a:latin typeface="Gill Sans MT" panose="020B0502020104020203" pitchFamily="34" charset="0"/>
              </a:rPr>
              <a:t>Tanpa SQL, Firebase menggunakan JSON</a:t>
            </a:r>
          </a:p>
          <a:p>
            <a:pPr marL="342900" indent="-342900">
              <a:buFont typeface="+mj-lt"/>
              <a:buAutoNum type="arabicPeriod"/>
            </a:pPr>
            <a:r>
              <a:rPr lang="id-ID" sz="2000" dirty="0">
                <a:solidFill>
                  <a:srgbClr val="333333"/>
                </a:solidFill>
                <a:latin typeface="Gill Sans MT" panose="020B0502020104020203" pitchFamily="34" charset="0"/>
              </a:rPr>
              <a:t>SDK tersedia untuk Android, iOS, JavaScript, Java, Objective-C, swift dan Node.js</a:t>
            </a:r>
          </a:p>
          <a:p>
            <a:pPr marL="342900" indent="-342900">
              <a:buFont typeface="+mj-lt"/>
              <a:buAutoNum type="arabicPeriod"/>
            </a:pPr>
            <a:r>
              <a:rPr lang="id-ID" sz="2000" dirty="0">
                <a:solidFill>
                  <a:srgbClr val="333333"/>
                </a:solidFill>
                <a:latin typeface="Gill Sans MT" panose="020B0502020104020203" pitchFamily="34" charset="0"/>
              </a:rPr>
              <a:t>User friendly</a:t>
            </a:r>
          </a:p>
          <a:p>
            <a:pPr marL="342900" indent="-342900">
              <a:buFont typeface="+mj-lt"/>
              <a:buAutoNum type="arabicPeriod"/>
            </a:pPr>
            <a:r>
              <a:rPr lang="id-ID" sz="2000" dirty="0">
                <a:solidFill>
                  <a:srgbClr val="333333"/>
                </a:solidFill>
                <a:latin typeface="Gill Sans MT" panose="020B0502020104020203" pitchFamily="34" charset="0"/>
              </a:rPr>
              <a:t>Event-oriented</a:t>
            </a:r>
          </a:p>
          <a:p>
            <a:pPr marL="342900" indent="-342900">
              <a:buFont typeface="+mj-lt"/>
              <a:buAutoNum type="arabicPeriod"/>
            </a:pPr>
            <a:r>
              <a:rPr lang="id-ID" sz="2000" dirty="0">
                <a:solidFill>
                  <a:srgbClr val="333333"/>
                </a:solidFill>
                <a:latin typeface="Gill Sans MT" panose="020B0502020104020203" pitchFamily="34" charset="0"/>
              </a:rPr>
              <a:t>Build-in graphic editor</a:t>
            </a:r>
          </a:p>
          <a:p>
            <a:pPr marL="342900" indent="-342900">
              <a:buFont typeface="+mj-lt"/>
              <a:buAutoNum type="arabicPeriod"/>
            </a:pPr>
            <a:r>
              <a:rPr lang="id-ID" sz="2000" dirty="0">
                <a:solidFill>
                  <a:srgbClr val="333333"/>
                </a:solidFill>
                <a:latin typeface="Gill Sans MT" panose="020B0502020104020203" pitchFamily="34" charset="0"/>
              </a:rPr>
              <a:t>Powerful API untuk menyimpan dan sinkronasi</a:t>
            </a:r>
          </a:p>
          <a:p>
            <a:pPr marL="342900" indent="-342900">
              <a:buFont typeface="+mj-lt"/>
              <a:buAutoNum type="arabicPeriod"/>
            </a:pPr>
            <a:r>
              <a:rPr lang="id-ID" sz="2000" dirty="0">
                <a:solidFill>
                  <a:srgbClr val="333333"/>
                </a:solidFill>
                <a:latin typeface="Gill Sans MT" panose="020B0502020104020203" pitchFamily="34" charset="0"/>
              </a:rPr>
              <a:t>API relatif mudah dimengerti</a:t>
            </a:r>
          </a:p>
          <a:p>
            <a:pPr marL="342900" indent="-342900">
              <a:buFont typeface="+mj-lt"/>
              <a:buAutoNum type="arabicPeriod"/>
            </a:pPr>
            <a:r>
              <a:rPr lang="id-ID" sz="2000" dirty="0">
                <a:solidFill>
                  <a:srgbClr val="333333"/>
                </a:solidFill>
                <a:latin typeface="Gill Sans MT" panose="020B0502020104020203" pitchFamily="34" charset="0"/>
              </a:rPr>
              <a:t>Realtime backend</a:t>
            </a:r>
          </a:p>
          <a:p>
            <a:pPr marL="342900" indent="-342900">
              <a:buFont typeface="+mj-lt"/>
              <a:buAutoNum type="arabicPeriod"/>
            </a:pPr>
            <a:r>
              <a:rPr lang="id-ID" sz="2000" dirty="0">
                <a:solidFill>
                  <a:srgbClr val="333333"/>
                </a:solidFill>
                <a:latin typeface="Gill Sans MT" panose="020B0502020104020203" pitchFamily="34" charset="0"/>
              </a:rPr>
              <a:t>Memudahkan bagi front-end developer yang kurang mengerti back-end</a:t>
            </a:r>
          </a:p>
          <a:p>
            <a:pPr marL="342900" indent="-342900">
              <a:buFont typeface="+mj-lt"/>
              <a:buAutoNum type="arabicPeriod"/>
            </a:pPr>
            <a:r>
              <a:rPr lang="id-ID" sz="2000" dirty="0">
                <a:solidFill>
                  <a:srgbClr val="333333"/>
                </a:solidFill>
                <a:latin typeface="Gill Sans MT" panose="020B0502020104020203" pitchFamily="34" charset="0"/>
              </a:rPr>
              <a:t>Dokumentasi &amp; Costumer Support</a:t>
            </a:r>
            <a:endParaRPr lang="id-ID" sz="2000" b="0" i="0" dirty="0">
              <a:solidFill>
                <a:srgbClr val="333333"/>
              </a:solidFill>
              <a:effectLst/>
              <a:latin typeface="Gill Sans MT" panose="020B0502020104020203" pitchFamily="34" charset="0"/>
            </a:endParaRPr>
          </a:p>
        </p:txBody>
      </p:sp>
    </p:spTree>
    <p:extLst>
      <p:ext uri="{BB962C8B-B14F-4D97-AF65-F5344CB8AC3E}">
        <p14:creationId xmlns:p14="http://schemas.microsoft.com/office/powerpoint/2010/main" val="1958464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4"/>
            </a:pPr>
            <a:r>
              <a:rPr lang="id-ID" sz="4000" b="1" dirty="0" smtClean="0">
                <a:solidFill>
                  <a:schemeClr val="bg1"/>
                </a:solidFill>
                <a:latin typeface="Gill Sans MT" panose="020B0502020104020203" pitchFamily="34" charset="0"/>
                <a:cs typeface="Arial" panose="020B0604020202020204" pitchFamily="34" charset="0"/>
              </a:rPr>
              <a:t>KEKURANGAN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4" name="Rectangle 3"/>
          <p:cNvSpPr/>
          <p:nvPr/>
        </p:nvSpPr>
        <p:spPr>
          <a:xfrm>
            <a:off x="483737" y="1828596"/>
            <a:ext cx="10807718" cy="4401205"/>
          </a:xfrm>
          <a:prstGeom prst="rect">
            <a:avLst/>
          </a:prstGeom>
        </p:spPr>
        <p:txBody>
          <a:bodyPr wrap="square">
            <a:spAutoFit/>
          </a:bodyPr>
          <a:lstStyle/>
          <a:p>
            <a:pPr algn="just"/>
            <a:r>
              <a:rPr lang="id-ID" sz="2000" b="1" dirty="0" smtClean="0">
                <a:solidFill>
                  <a:srgbClr val="333333"/>
                </a:solidFill>
                <a:latin typeface="Gill Sans MT" panose="020B0502020104020203" pitchFamily="34" charset="0"/>
              </a:rPr>
              <a:t>Kekurangan : </a:t>
            </a:r>
            <a:endParaRPr lang="id-ID" sz="2000" b="1" dirty="0">
              <a:solidFill>
                <a:srgbClr val="333333"/>
              </a:solidFill>
              <a:latin typeface="Gill Sans MT" panose="020B0502020104020203" pitchFamily="34" charset="0"/>
            </a:endParaRPr>
          </a:p>
          <a:p>
            <a:pPr marL="360363" indent="-360363" algn="just">
              <a:buFont typeface="+mj-lt"/>
              <a:buAutoNum type="arabicPeriod"/>
            </a:pPr>
            <a:r>
              <a:rPr lang="id-ID" sz="2000" dirty="0">
                <a:solidFill>
                  <a:srgbClr val="333333"/>
                </a:solidFill>
                <a:latin typeface="Gill Sans MT" panose="020B0502020104020203" pitchFamily="34" charset="0"/>
              </a:rPr>
              <a:t>Jumlah koneksi node tak ditampilkan (yang mana pada versi Free dibatasi 100)</a:t>
            </a:r>
          </a:p>
          <a:p>
            <a:pPr marL="360363" indent="-360363" algn="just">
              <a:buFont typeface="+mj-lt"/>
              <a:buAutoNum type="arabicPeriod"/>
            </a:pPr>
            <a:r>
              <a:rPr lang="id-ID" sz="2000" dirty="0">
                <a:solidFill>
                  <a:srgbClr val="333333"/>
                </a:solidFill>
                <a:latin typeface="Gill Sans MT" panose="020B0502020104020203" pitchFamily="34" charset="0"/>
              </a:rPr>
              <a:t>Format penyimpanan tidak menggunakan SQL, melainkan JSON yang mana akan menyulitkan ketika melakukan migrasi</a:t>
            </a:r>
          </a:p>
          <a:p>
            <a:pPr marL="360363" indent="-360363" algn="just">
              <a:buFont typeface="+mj-lt"/>
              <a:buAutoNum type="arabicPeriod"/>
            </a:pPr>
            <a:r>
              <a:rPr lang="id-ID" sz="2000" dirty="0">
                <a:solidFill>
                  <a:srgbClr val="333333"/>
                </a:solidFill>
                <a:latin typeface="Gill Sans MT" panose="020B0502020104020203" pitchFamily="34" charset="0"/>
              </a:rPr>
              <a:t>Karena Firebase tidak memberatkan developer pada server-side, maka konsekuensinya perlu kerja keras menggunakan API dalam kode kita di front-end/client-side</a:t>
            </a:r>
          </a:p>
          <a:p>
            <a:pPr marL="360363" indent="-360363" algn="just">
              <a:buFont typeface="+mj-lt"/>
              <a:buAutoNum type="arabicPeriod"/>
            </a:pPr>
            <a:r>
              <a:rPr lang="id-ID" sz="2000" dirty="0">
                <a:solidFill>
                  <a:srgbClr val="333333"/>
                </a:solidFill>
                <a:latin typeface="Gill Sans MT" panose="020B0502020104020203" pitchFamily="34" charset="0"/>
              </a:rPr>
              <a:t>Ketika aplikasi kita menggunakan database terpusat yang dapat di update (write) oleh banyak pengguna, maka akan menjadi overkill</a:t>
            </a:r>
          </a:p>
          <a:p>
            <a:pPr marL="360363" indent="-360363" algn="just">
              <a:buFont typeface="+mj-lt"/>
              <a:buAutoNum type="arabicPeriod"/>
            </a:pPr>
            <a:r>
              <a:rPr lang="id-ID" sz="2000" dirty="0">
                <a:solidFill>
                  <a:srgbClr val="333333"/>
                </a:solidFill>
                <a:latin typeface="Gill Sans MT" panose="020B0502020104020203" pitchFamily="34" charset="0"/>
              </a:rPr>
              <a:t>Tak ada fungsi </a:t>
            </a:r>
            <a:r>
              <a:rPr lang="id-ID" sz="2000" i="1" dirty="0">
                <a:solidFill>
                  <a:srgbClr val="333333"/>
                </a:solidFill>
                <a:latin typeface="Gill Sans MT" panose="020B0502020104020203" pitchFamily="34" charset="0"/>
              </a:rPr>
              <a:t>reference</a:t>
            </a:r>
            <a:r>
              <a:rPr lang="id-ID" sz="2000" dirty="0">
                <a:solidFill>
                  <a:srgbClr val="333333"/>
                </a:solidFill>
                <a:latin typeface="Gill Sans MT" panose="020B0502020104020203" pitchFamily="34" charset="0"/>
              </a:rPr>
              <a:t>ataupun </a:t>
            </a:r>
            <a:r>
              <a:rPr lang="id-ID" sz="2000" i="1" dirty="0">
                <a:solidFill>
                  <a:srgbClr val="333333"/>
                </a:solidFill>
                <a:latin typeface="Gill Sans MT" panose="020B0502020104020203" pitchFamily="34" charset="0"/>
              </a:rPr>
              <a:t>join</a:t>
            </a:r>
            <a:endParaRPr lang="id-ID" sz="2000" dirty="0">
              <a:solidFill>
                <a:srgbClr val="333333"/>
              </a:solidFill>
              <a:latin typeface="Gill Sans MT" panose="020B0502020104020203" pitchFamily="34" charset="0"/>
            </a:endParaRPr>
          </a:p>
          <a:p>
            <a:pPr marL="360363" indent="-360363" algn="just">
              <a:buFont typeface="+mj-lt"/>
              <a:buAutoNum type="arabicPeriod"/>
            </a:pPr>
            <a:r>
              <a:rPr lang="id-ID" sz="2000" dirty="0">
                <a:solidFill>
                  <a:srgbClr val="333333"/>
                </a:solidFill>
                <a:latin typeface="Gill Sans MT" panose="020B0502020104020203" pitchFamily="34" charset="0"/>
              </a:rPr>
              <a:t>Versi Free hanya memberikan 100 koneksi dan 1 GB storage, yang mana kita perlu melakukan upgrade jika pengguna kita bertambah</a:t>
            </a:r>
          </a:p>
          <a:p>
            <a:pPr marL="360363" indent="-360363" algn="just">
              <a:buFont typeface="+mj-lt"/>
              <a:buAutoNum type="arabicPeriod"/>
            </a:pPr>
            <a:r>
              <a:rPr lang="id-ID" sz="2000" dirty="0">
                <a:solidFill>
                  <a:srgbClr val="333333"/>
                </a:solidFill>
                <a:latin typeface="Gill Sans MT" panose="020B0502020104020203" pitchFamily="34" charset="0"/>
              </a:rPr>
              <a:t>Kita tak tahu dimana lokasi host data kita</a:t>
            </a:r>
          </a:p>
          <a:p>
            <a:pPr marL="360363" indent="-360363" algn="just">
              <a:buFont typeface="+mj-lt"/>
              <a:buAutoNum type="arabicPeriod"/>
            </a:pPr>
            <a:r>
              <a:rPr lang="id-ID" sz="2000" i="1" dirty="0">
                <a:solidFill>
                  <a:srgbClr val="333333"/>
                </a:solidFill>
                <a:latin typeface="Gill Sans MT" panose="020B0502020104020203" pitchFamily="34" charset="0"/>
              </a:rPr>
              <a:t>You don’t own your data</a:t>
            </a:r>
            <a:r>
              <a:rPr lang="id-ID" sz="2000" dirty="0">
                <a:solidFill>
                  <a:srgbClr val="333333"/>
                </a:solidFill>
                <a:latin typeface="Gill Sans MT" panose="020B0502020104020203" pitchFamily="34" charset="0"/>
              </a:rPr>
              <a:t>. Karena data kita berada dalam host bukan milik kita, akan menjadi mustahil untuk merecovery akun user</a:t>
            </a:r>
            <a:endParaRPr lang="id-ID" sz="2000" b="0" i="0" dirty="0">
              <a:solidFill>
                <a:srgbClr val="333333"/>
              </a:solidFill>
              <a:effectLst/>
              <a:latin typeface="Gill Sans MT" panose="020B0502020104020203" pitchFamily="34" charset="0"/>
            </a:endParaRPr>
          </a:p>
        </p:txBody>
      </p:sp>
    </p:spTree>
    <p:extLst>
      <p:ext uri="{BB962C8B-B14F-4D97-AF65-F5344CB8AC3E}">
        <p14:creationId xmlns:p14="http://schemas.microsoft.com/office/powerpoint/2010/main" val="2724218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5"/>
            </a:pPr>
            <a:r>
              <a:rPr lang="id-ID" sz="4000" b="1" dirty="0" smtClean="0">
                <a:solidFill>
                  <a:schemeClr val="bg1"/>
                </a:solidFill>
                <a:latin typeface="Gill Sans MT" panose="020B0502020104020203" pitchFamily="34" charset="0"/>
                <a:cs typeface="Arial" panose="020B0604020202020204" pitchFamily="34" charset="0"/>
              </a:rPr>
              <a:t>FITUR – FITUR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773398"/>
            <a:ext cx="11500446" cy="4608826"/>
          </a:xfrm>
          <a:prstGeom prst="rect">
            <a:avLst/>
          </a:prstGeom>
        </p:spPr>
        <p:txBody>
          <a:bodyPr wrap="square">
            <a:spAutoFit/>
          </a:bodyPr>
          <a:lstStyle/>
          <a:p>
            <a:pPr marL="342900" indent="-342900" algn="just">
              <a:lnSpc>
                <a:spcPct val="107000"/>
              </a:lnSpc>
              <a:spcBef>
                <a:spcPts val="360"/>
              </a:spcBef>
              <a:spcAft>
                <a:spcPts val="0"/>
              </a:spcAft>
              <a:buFont typeface="+mj-lt"/>
              <a:buAutoNum type="alphaLcPeriod"/>
            </a:pPr>
            <a:r>
              <a:rPr lang="id-ID" sz="2000" b="1"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Firebase Cloud </a:t>
            </a:r>
            <a:r>
              <a:rPr lang="id-ID" sz="2000" b="1"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rPr>
              <a:t>Messaging dan </a:t>
            </a:r>
            <a:r>
              <a:rPr lang="id-ID" sz="2000" b="1" dirty="0"/>
              <a:t>Notifications.</a:t>
            </a:r>
            <a:endParaRPr lang="id-ID" sz="2000" dirty="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d-ID" sz="2000" dirty="0">
                <a:solidFill>
                  <a:srgbClr val="222222"/>
                </a:solidFill>
                <a:latin typeface="Gill Sans MT" panose="020B0502020104020203" pitchFamily="34" charset="0"/>
                <a:ea typeface="Times New Roman" panose="02020603050405020304" pitchFamily="18" charset="0"/>
                <a:cs typeface="Arial" panose="020B0604020202020204" pitchFamily="34" charset="0"/>
              </a:rPr>
              <a:t>Firebase Cloud Messaging (FCM) dulu dikenal sebagai Google Cloud Messaging (GCM), dimana Firebase Cloud Messaging (FCM) dapat mengirim dan menerima pesan lintas platform </a:t>
            </a:r>
            <a:r>
              <a:rPr lang="id-ID" sz="2000" dirty="0" smtClean="0">
                <a:solidFill>
                  <a:srgbClr val="222222"/>
                </a:solidFill>
                <a:latin typeface="Gill Sans MT" panose="020B0502020104020203" pitchFamily="34" charset="0"/>
                <a:ea typeface="Times New Roman" panose="02020603050405020304" pitchFamily="18" charset="0"/>
                <a:cs typeface="Arial" panose="020B0604020202020204" pitchFamily="34" charset="0"/>
              </a:rPr>
              <a:t>seperti Android, iOS, dan aplikasi web, </a:t>
            </a:r>
            <a:r>
              <a:rPr lang="id-ID" sz="2000" dirty="0">
                <a:solidFill>
                  <a:srgbClr val="222222"/>
                </a:solidFill>
                <a:latin typeface="Gill Sans MT" panose="020B0502020104020203" pitchFamily="34" charset="0"/>
                <a:ea typeface="Times New Roman" panose="02020603050405020304" pitchFamily="18" charset="0"/>
                <a:cs typeface="Arial" panose="020B0604020202020204" pitchFamily="34" charset="0"/>
              </a:rPr>
              <a:t>yang pada tahun 2016 dapat digunakan tanpa biaya. Firebase Cloud Messaging (FCM), adalah layanan yang diberikan Firebase untuk menggantikan Google Cloud Messaging. Pihak Google menyarankan untuk aplikasi yang masih menggunakan Google Cloud Messaging untuk segera migrasi ke Firebase Cloud Messaging. Fitur-fitur yang diberikan oleh Firebase Cloud Messaging sebenarnya tidak terlalu jauh berbeda dengan Google Cloud Messaging. Dengan Firebase Cloud Messaging kita bisa memberikan pemberitahuan dan membuat komunikasi dua arah antara perangkat. Teknologi yang digunakan terbagi menjadi dua yaitu:</a:t>
            </a:r>
            <a:endParaRPr lang="id-ID" sz="2000" dirty="0">
              <a:latin typeface="Gill Sans MT" panose="020B0502020104020203" pitchFamily="34" charset="0"/>
              <a:ea typeface="Calibri" panose="020F0502020204030204" pitchFamily="34" charset="0"/>
              <a:cs typeface="Times New Roman" panose="02020603050405020304" pitchFamily="18" charset="0"/>
            </a:endParaRPr>
          </a:p>
          <a:p>
            <a:pPr marL="539750" lvl="0" indent="-342900" algn="just">
              <a:lnSpc>
                <a:spcPct val="107000"/>
              </a:lnSpc>
              <a:spcAft>
                <a:spcPts val="120"/>
              </a:spcAft>
              <a:buSzPts val="1000"/>
              <a:buFont typeface="Symbol" panose="05050102010706020507" pitchFamily="18" charset="2"/>
              <a:buChar char=""/>
              <a:tabLst>
                <a:tab pos="457200" algn="l"/>
              </a:tabLst>
            </a:pPr>
            <a:r>
              <a:rPr lang="id-ID" sz="2000" dirty="0">
                <a:solidFill>
                  <a:srgbClr val="222222"/>
                </a:solidFill>
                <a:latin typeface="Gill Sans MT" panose="020B0502020104020203" pitchFamily="34" charset="0"/>
                <a:ea typeface="Times New Roman" panose="02020603050405020304" pitchFamily="18" charset="0"/>
                <a:cs typeface="Arial" panose="020B0604020202020204" pitchFamily="34" charset="0"/>
              </a:rPr>
              <a:t>XMPP (Extensible Messaging and Presence Protocol)</a:t>
            </a:r>
            <a:endParaRPr lang="id-ID" sz="2000" dirty="0">
              <a:latin typeface="Gill Sans MT" panose="020B0502020104020203" pitchFamily="34" charset="0"/>
              <a:ea typeface="Calibri" panose="020F0502020204030204" pitchFamily="34" charset="0"/>
              <a:cs typeface="Times New Roman" panose="02020603050405020304" pitchFamily="18" charset="0"/>
            </a:endParaRPr>
          </a:p>
          <a:p>
            <a:pPr marL="539750" lvl="0" indent="-342900" algn="just">
              <a:lnSpc>
                <a:spcPct val="107000"/>
              </a:lnSpc>
              <a:spcAft>
                <a:spcPts val="120"/>
              </a:spcAft>
              <a:buSzPts val="1000"/>
              <a:buFont typeface="Symbol" panose="05050102010706020507" pitchFamily="18" charset="2"/>
              <a:buChar char=""/>
              <a:tabLst>
                <a:tab pos="457200" algn="l"/>
              </a:tabLst>
            </a:pPr>
            <a:r>
              <a:rPr lang="id-ID" sz="2000" dirty="0" smtClean="0">
                <a:latin typeface="Gill Sans MT" panose="020B0502020104020203" pitchFamily="34" charset="0"/>
                <a:ea typeface="Times New Roman" panose="02020603050405020304" pitchFamily="18" charset="0"/>
                <a:cs typeface="Arial" panose="020B0604020202020204" pitchFamily="34" charset="0"/>
              </a:rPr>
              <a:t>HTTP </a:t>
            </a:r>
            <a:r>
              <a:rPr lang="id-ID" sz="2000" dirty="0" smtClean="0">
                <a:solidFill>
                  <a:srgbClr val="222222"/>
                </a:solidFill>
                <a:latin typeface="Gill Sans MT" panose="020B0502020104020203" pitchFamily="34" charset="0"/>
                <a:ea typeface="Times New Roman" panose="02020603050405020304" pitchFamily="18" charset="0"/>
                <a:cs typeface="Arial" panose="020B0604020202020204" pitchFamily="34" charset="0"/>
              </a:rPr>
              <a:t>(Hypertext </a:t>
            </a:r>
            <a:r>
              <a:rPr lang="id-ID" sz="2000" dirty="0">
                <a:solidFill>
                  <a:srgbClr val="222222"/>
                </a:solidFill>
                <a:latin typeface="Gill Sans MT" panose="020B0502020104020203" pitchFamily="34" charset="0"/>
                <a:ea typeface="Times New Roman" panose="02020603050405020304" pitchFamily="18" charset="0"/>
                <a:cs typeface="Arial" panose="020B0604020202020204" pitchFamily="34" charset="0"/>
              </a:rPr>
              <a:t>Transfer Protocol).</a:t>
            </a:r>
            <a:endParaRPr lang="id-ID" sz="2000" dirty="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d-ID" sz="2000" dirty="0">
                <a:solidFill>
                  <a:srgbClr val="222222"/>
                </a:solidFill>
                <a:latin typeface="Gill Sans MT" panose="020B0502020104020203" pitchFamily="34" charset="0"/>
                <a:ea typeface="Times New Roman" panose="02020603050405020304" pitchFamily="18" charset="0"/>
                <a:cs typeface="Arial" panose="020B0604020202020204" pitchFamily="34" charset="0"/>
              </a:rPr>
              <a:t>Untuk XMPP harus membangun server XMPP terlebih dahulu, sedangkan untuk HTTP bisa </a:t>
            </a:r>
            <a:r>
              <a:rPr lang="id-ID" sz="2000" dirty="0" smtClean="0">
                <a:solidFill>
                  <a:srgbClr val="222222"/>
                </a:solidFill>
                <a:latin typeface="Gill Sans MT" panose="020B0502020104020203" pitchFamily="34" charset="0"/>
                <a:ea typeface="Times New Roman" panose="02020603050405020304" pitchFamily="18" charset="0"/>
                <a:cs typeface="Arial" panose="020B0604020202020204" pitchFamily="34" charset="0"/>
              </a:rPr>
              <a:t>menggunakan console</a:t>
            </a:r>
            <a:r>
              <a:rPr lang="id-ID" sz="2000" dirty="0">
                <a:latin typeface="Gill Sans MT" panose="020B0502020104020203" pitchFamily="34" charset="0"/>
                <a:ea typeface="Times New Roman" panose="02020603050405020304" pitchFamily="18" charset="0"/>
                <a:cs typeface="Arial" panose="020B0604020202020204" pitchFamily="34" charset="0"/>
              </a:rPr>
              <a:t> </a:t>
            </a:r>
            <a:r>
              <a:rPr lang="id-ID" sz="2000" dirty="0">
                <a:solidFill>
                  <a:srgbClr val="222222"/>
                </a:solidFill>
                <a:latin typeface="Gill Sans MT" panose="020B0502020104020203" pitchFamily="34" charset="0"/>
                <a:ea typeface="Times New Roman" panose="02020603050405020304" pitchFamily="18" charset="0"/>
                <a:cs typeface="Arial" panose="020B0604020202020204" pitchFamily="34" charset="0"/>
              </a:rPr>
              <a:t>yang disediakan oleh Firebase. </a:t>
            </a:r>
            <a:endParaRPr lang="id-ID"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671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5"/>
            </a:pPr>
            <a:r>
              <a:rPr lang="id-ID" sz="4000" b="1" dirty="0" smtClean="0">
                <a:solidFill>
                  <a:schemeClr val="bg1"/>
                </a:solidFill>
                <a:latin typeface="Gill Sans MT" panose="020B0502020104020203" pitchFamily="34" charset="0"/>
                <a:cs typeface="Arial" panose="020B0604020202020204" pitchFamily="34" charset="0"/>
              </a:rPr>
              <a:t>FITUR – FITUR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476674"/>
            <a:ext cx="11500446" cy="5154232"/>
          </a:xfrm>
          <a:prstGeom prst="rect">
            <a:avLst/>
          </a:prstGeom>
        </p:spPr>
        <p:txBody>
          <a:bodyPr wrap="square">
            <a:spAutoFit/>
          </a:bodyPr>
          <a:lstStyle/>
          <a:p>
            <a:pPr marL="457200" indent="-457200" algn="just">
              <a:lnSpc>
                <a:spcPct val="107000"/>
              </a:lnSpc>
              <a:spcBef>
                <a:spcPts val="360"/>
              </a:spcBef>
              <a:spcAft>
                <a:spcPts val="0"/>
              </a:spcAft>
              <a:buFont typeface="+mj-lt"/>
              <a:buAutoNum type="alphaLcPeriod" startAt="2"/>
            </a:pPr>
            <a:r>
              <a:rPr lang="id-ID" sz="2000" b="1" dirty="0">
                <a:latin typeface="Gill Sans MT" panose="020B0502020104020203" pitchFamily="34" charset="0"/>
              </a:rPr>
              <a:t>Firebase </a:t>
            </a:r>
            <a:r>
              <a:rPr lang="id-ID" sz="2000" b="1" dirty="0" smtClean="0">
                <a:latin typeface="Gill Sans MT" panose="020B0502020104020203" pitchFamily="34" charset="0"/>
              </a:rPr>
              <a:t>Analytics</a:t>
            </a:r>
          </a:p>
          <a:p>
            <a:pPr algn="just">
              <a:lnSpc>
                <a:spcPct val="107000"/>
              </a:lnSpc>
              <a:spcBef>
                <a:spcPts val="360"/>
              </a:spcBef>
              <a:spcAft>
                <a:spcPts val="0"/>
              </a:spcAft>
            </a:pPr>
            <a:r>
              <a:rPr lang="id-ID" sz="2000" dirty="0" smtClean="0">
                <a:latin typeface="Gill Sans MT" panose="020B0502020104020203" pitchFamily="34" charset="0"/>
              </a:rPr>
              <a:t>Sebenarnya </a:t>
            </a:r>
            <a:r>
              <a:rPr lang="id-ID" sz="2000" dirty="0">
                <a:latin typeface="Gill Sans MT" panose="020B0502020104020203" pitchFamily="34" charset="0"/>
              </a:rPr>
              <a:t>Analytics dari Firebase tidak jauh berbeda dengan Analytics yang digunakan oleh Google Analytics. Hanya saja Firebase menyediakan dashboard yang dirasa lebih sederhana dibandingkan dashboard yang digunakan oleh Google Analytics.</a:t>
            </a:r>
          </a:p>
          <a:p>
            <a:pPr algn="just" fontAlgn="base"/>
            <a:r>
              <a:rPr lang="id-ID" sz="2000" dirty="0">
                <a:latin typeface="Gill Sans MT" panose="020B0502020104020203" pitchFamily="34" charset="0"/>
              </a:rPr>
              <a:t>Firebase menawarkan fitur Analytics untuk keperluan koleksi data dan reporting untuk aplikasi Android / iOS. Koleksi data yang bisa digunakan pun bervariasi. Beberapa contohnya adalah kita bisa membuat report untuk pengguna aplikasi di negara Indonesia saja, atau negara Jepang saja, dll.</a:t>
            </a:r>
          </a:p>
          <a:p>
            <a:pPr algn="just" fontAlgn="base"/>
            <a:r>
              <a:rPr lang="id-ID" sz="2000" dirty="0">
                <a:latin typeface="Gill Sans MT" panose="020B0502020104020203" pitchFamily="34" charset="0"/>
              </a:rPr>
              <a:t>Selain itu kita bisa melihat fungsi / bagian mana dari aplikasi kita yang paling sering digunakan oleh user. Salah satu hal yang paling menarik dari Analytics ini adalah kita bisa membuat segmentasi user berdasarkan ‘user attribute’. User attribute ini adalah parameter yang bisa kita gunakan sebagai filter untuk reporting dan notifikasi. Contoh sederhananya diibaratkan untuk aplikasi online shop. Dengan ‘user attribute’, kita bisa mencari tahu berapa jumlah user yang membeli handphone dengan merk ‘A’, atau berapa jumlah user yang membeli sepeda. Atau kita bahkan bisa mencari tahu pada jam berapa paling banyak terjadi transaksi yang dilakukan </a:t>
            </a:r>
            <a:r>
              <a:rPr lang="id-ID" sz="2000" dirty="0" smtClean="0">
                <a:latin typeface="Gill Sans MT" panose="020B0502020104020203" pitchFamily="34" charset="0"/>
              </a:rPr>
              <a:t>user.Nah </a:t>
            </a:r>
            <a:r>
              <a:rPr lang="id-ID" sz="2000" dirty="0">
                <a:latin typeface="Gill Sans MT" panose="020B0502020104020203" pitchFamily="34" charset="0"/>
              </a:rPr>
              <a:t>dengan data-data ini kita juga bisa memberikan notifikasi kepada segmentasi user yang kita inginkan, contohnya kita hanya ingin mengirimkan notifikasi untuk user yang telah membeli handphone dengan merk ‘A’. Selain itu masih ada banyak fitur-fitur dari Analytics yang ditawarkan oleh Firebase.</a:t>
            </a:r>
          </a:p>
        </p:txBody>
      </p:sp>
    </p:spTree>
    <p:extLst>
      <p:ext uri="{BB962C8B-B14F-4D97-AF65-F5344CB8AC3E}">
        <p14:creationId xmlns:p14="http://schemas.microsoft.com/office/powerpoint/2010/main" val="183323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83131"/>
            <a:ext cx="10515600" cy="1209822"/>
          </a:xfrm>
        </p:spPr>
        <p:txBody>
          <a:bodyPr>
            <a:normAutofit/>
          </a:bodyPr>
          <a:lstStyle/>
          <a:p>
            <a:pPr marL="742950" indent="-742950">
              <a:buFont typeface="+mj-lt"/>
              <a:buAutoNum type="arabicPeriod" startAt="5"/>
            </a:pPr>
            <a:r>
              <a:rPr lang="id-ID" sz="4000" b="1" dirty="0" smtClean="0">
                <a:solidFill>
                  <a:schemeClr val="bg1"/>
                </a:solidFill>
                <a:latin typeface="Gill Sans MT" panose="020B0502020104020203" pitchFamily="34" charset="0"/>
                <a:cs typeface="Arial" panose="020B0604020202020204" pitchFamily="34" charset="0"/>
              </a:rPr>
              <a:t>FITUR – FITUR FIREBASE</a:t>
            </a:r>
            <a:endParaRPr lang="id-ID" sz="4000" dirty="0">
              <a:solidFill>
                <a:schemeClr val="bg1"/>
              </a:solidFill>
              <a:latin typeface="Gill Sans MT" panose="020B0502020104020203" pitchFamily="34" charset="0"/>
              <a:cs typeface="Arial" panose="020B0604020202020204" pitchFamily="34" charset="0"/>
            </a:endParaRPr>
          </a:p>
        </p:txBody>
      </p:sp>
      <p:sp>
        <p:nvSpPr>
          <p:cNvPr id="3" name="Rectangle 2"/>
          <p:cNvSpPr/>
          <p:nvPr/>
        </p:nvSpPr>
        <p:spPr>
          <a:xfrm>
            <a:off x="303627" y="1476674"/>
            <a:ext cx="11500446" cy="1015663"/>
          </a:xfrm>
          <a:prstGeom prst="rect">
            <a:avLst/>
          </a:prstGeom>
        </p:spPr>
        <p:txBody>
          <a:bodyPr wrap="square">
            <a:spAutoFit/>
          </a:bodyPr>
          <a:lstStyle/>
          <a:p>
            <a:pPr marL="457200" indent="-457200" fontAlgn="base">
              <a:buFont typeface="+mj-lt"/>
              <a:buAutoNum type="alphaLcPeriod" startAt="3"/>
            </a:pPr>
            <a:r>
              <a:rPr lang="id-ID" sz="2000" b="1" dirty="0" smtClean="0">
                <a:latin typeface="Gill Sans MT" panose="020B0502020104020203" pitchFamily="34" charset="0"/>
              </a:rPr>
              <a:t>Firebase Authentication </a:t>
            </a:r>
          </a:p>
          <a:p>
            <a:pPr fontAlgn="base"/>
            <a:r>
              <a:rPr lang="id-ID" sz="2000" dirty="0" smtClean="0">
                <a:latin typeface="Gill Sans MT" panose="020B0502020104020203" pitchFamily="34" charset="0"/>
              </a:rPr>
              <a:t>Firebase </a:t>
            </a:r>
            <a:r>
              <a:rPr lang="id-ID" sz="2000" dirty="0">
                <a:latin typeface="Gill Sans MT" panose="020B0502020104020203" pitchFamily="34" charset="0"/>
              </a:rPr>
              <a:t>authentication adalah layanan yang diberikan oleh Firebase untuk fungsi user membership. </a:t>
            </a:r>
            <a:r>
              <a:rPr lang="id-ID" sz="2000" dirty="0" smtClean="0">
                <a:latin typeface="Gill Sans MT" panose="020B0502020104020203" pitchFamily="34" charset="0"/>
              </a:rPr>
              <a:t>Fitur-fitur yang </a:t>
            </a:r>
            <a:r>
              <a:rPr lang="id-ID" sz="2000" dirty="0">
                <a:latin typeface="Gill Sans MT" panose="020B0502020104020203" pitchFamily="34" charset="0"/>
              </a:rPr>
              <a:t>diberikan adalah register / login dengan beberapa metode </a:t>
            </a:r>
            <a:r>
              <a:rPr lang="id-ID" sz="2000" dirty="0" smtClean="0">
                <a:latin typeface="Gill Sans MT" panose="020B0502020104020203" pitchFamily="34" charset="0"/>
              </a:rPr>
              <a:t>:</a:t>
            </a:r>
          </a:p>
        </p:txBody>
      </p:sp>
      <p:sp>
        <p:nvSpPr>
          <p:cNvPr id="6" name="Rectangle 5"/>
          <p:cNvSpPr/>
          <p:nvPr/>
        </p:nvSpPr>
        <p:spPr>
          <a:xfrm>
            <a:off x="303627" y="3763494"/>
            <a:ext cx="11500446" cy="2554545"/>
          </a:xfrm>
          <a:prstGeom prst="rect">
            <a:avLst/>
          </a:prstGeom>
        </p:spPr>
        <p:txBody>
          <a:bodyPr wrap="square">
            <a:spAutoFit/>
          </a:bodyPr>
          <a:lstStyle/>
          <a:p>
            <a:pPr algn="just" fontAlgn="base"/>
            <a:r>
              <a:rPr lang="id-ID" sz="2000" dirty="0">
                <a:latin typeface="Gill Sans MT" panose="020B0502020104020203" pitchFamily="34" charset="0"/>
              </a:rPr>
              <a:t>Fitur yang menarik adalah fitur login dengan akun anonymous. Contohnya adalah user bisa melakukan login secara sementara ketika melihat-lihat barang di aplikasi online shop kita. Nah ketika user ingin melakukan pembelian, maka user tersebut diharuskan untuk login dengan salah satu metode yang didukung Firebase (email-password, Google, Facebook, Twitter, GitHub). Setelah user tersebut login, kita bisa mengumpulkan data-data yang dilihat oleh user tersebut ketika masih menggunakan akun anonymous, kemudian menggabungkannya dengan user yang sekarang telah login dengan salah satu metode login yang dipilih.</a:t>
            </a:r>
          </a:p>
          <a:p>
            <a:pPr algn="just" fontAlgn="base"/>
            <a:r>
              <a:rPr lang="id-ID" sz="2000" dirty="0">
                <a:latin typeface="Gill Sans MT" panose="020B0502020104020203" pitchFamily="34" charset="0"/>
              </a:rPr>
              <a:t>Salah satu tujuan penggunaan akun anonymous adalah supaya kita tidak perlu memaksa user untuk login, sebelum user tersebut ingin melakukan transaksi.</a:t>
            </a:r>
          </a:p>
        </p:txBody>
      </p:sp>
      <p:sp>
        <p:nvSpPr>
          <p:cNvPr id="7" name="Rectangle 6"/>
          <p:cNvSpPr/>
          <p:nvPr/>
        </p:nvSpPr>
        <p:spPr>
          <a:xfrm>
            <a:off x="303627" y="2620083"/>
            <a:ext cx="6849036" cy="1015663"/>
          </a:xfrm>
          <a:prstGeom prst="rect">
            <a:avLst/>
          </a:prstGeom>
        </p:spPr>
        <p:txBody>
          <a:bodyPr wrap="square" numCol="1">
            <a:spAutoFit/>
          </a:bodyPr>
          <a:lstStyle/>
          <a:p>
            <a:pPr marL="363538" fontAlgn="base"/>
            <a:r>
              <a:rPr lang="id-ID" sz="2000" dirty="0">
                <a:latin typeface="Gill Sans MT" panose="020B0502020104020203" pitchFamily="34" charset="0"/>
              </a:rPr>
              <a:t>– Alamat email dan password.</a:t>
            </a:r>
            <a:br>
              <a:rPr lang="id-ID" sz="2000" dirty="0">
                <a:latin typeface="Gill Sans MT" panose="020B0502020104020203" pitchFamily="34" charset="0"/>
              </a:rPr>
            </a:br>
            <a:r>
              <a:rPr lang="id-ID" sz="2000" dirty="0">
                <a:latin typeface="Gill Sans MT" panose="020B0502020104020203" pitchFamily="34" charset="0"/>
              </a:rPr>
              <a:t>– Akun Google.</a:t>
            </a:r>
            <a:br>
              <a:rPr lang="id-ID" sz="2000" dirty="0">
                <a:latin typeface="Gill Sans MT" panose="020B0502020104020203" pitchFamily="34" charset="0"/>
              </a:rPr>
            </a:br>
            <a:r>
              <a:rPr lang="id-ID" sz="2000" dirty="0">
                <a:latin typeface="Gill Sans MT" panose="020B0502020104020203" pitchFamily="34" charset="0"/>
              </a:rPr>
              <a:t>– Akun Facebook</a:t>
            </a:r>
            <a:r>
              <a:rPr lang="id-ID" sz="2000" dirty="0" smtClean="0">
                <a:latin typeface="Gill Sans MT" panose="020B0502020104020203" pitchFamily="34" charset="0"/>
              </a:rPr>
              <a:t>.</a:t>
            </a:r>
            <a:endParaRPr lang="id-ID" sz="2000" dirty="0">
              <a:latin typeface="Gill Sans MT" panose="020B0502020104020203" pitchFamily="34" charset="0"/>
            </a:endParaRPr>
          </a:p>
        </p:txBody>
      </p:sp>
      <p:sp>
        <p:nvSpPr>
          <p:cNvPr id="8" name="Rectangle 7"/>
          <p:cNvSpPr/>
          <p:nvPr/>
        </p:nvSpPr>
        <p:spPr>
          <a:xfrm>
            <a:off x="5091953" y="2620084"/>
            <a:ext cx="6096000" cy="1015663"/>
          </a:xfrm>
          <a:prstGeom prst="rect">
            <a:avLst/>
          </a:prstGeom>
        </p:spPr>
        <p:txBody>
          <a:bodyPr>
            <a:spAutoFit/>
          </a:bodyPr>
          <a:lstStyle/>
          <a:p>
            <a:pPr marL="363538" fontAlgn="base"/>
            <a:r>
              <a:rPr lang="id-ID" sz="2000" dirty="0">
                <a:latin typeface="Gill Sans MT" panose="020B0502020104020203" pitchFamily="34" charset="0"/>
              </a:rPr>
              <a:t>– Akun Twitter.</a:t>
            </a:r>
            <a:br>
              <a:rPr lang="id-ID" sz="2000" dirty="0">
                <a:latin typeface="Gill Sans MT" panose="020B0502020104020203" pitchFamily="34" charset="0"/>
              </a:rPr>
            </a:br>
            <a:r>
              <a:rPr lang="id-ID" sz="2000" dirty="0">
                <a:latin typeface="Gill Sans MT" panose="020B0502020104020203" pitchFamily="34" charset="0"/>
              </a:rPr>
              <a:t>– Akun GitHub.</a:t>
            </a:r>
            <a:br>
              <a:rPr lang="id-ID" sz="2000" dirty="0">
                <a:latin typeface="Gill Sans MT" panose="020B0502020104020203" pitchFamily="34" charset="0"/>
              </a:rPr>
            </a:br>
            <a:r>
              <a:rPr lang="id-ID" sz="2000" dirty="0">
                <a:latin typeface="Gill Sans MT" panose="020B0502020104020203" pitchFamily="34" charset="0"/>
              </a:rPr>
              <a:t>– Akun Anonymous.</a:t>
            </a:r>
          </a:p>
        </p:txBody>
      </p:sp>
    </p:spTree>
    <p:extLst>
      <p:ext uri="{BB962C8B-B14F-4D97-AF65-F5344CB8AC3E}">
        <p14:creationId xmlns:p14="http://schemas.microsoft.com/office/powerpoint/2010/main" val="291693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F11B1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TotalTime>
  <Words>1574</Words>
  <Application>Microsoft Office PowerPoint</Application>
  <PresentationFormat>Widescreen</PresentationFormat>
  <Paragraphs>153</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Malgun Gothic</vt:lpstr>
      <vt:lpstr>Arial</vt:lpstr>
      <vt:lpstr>Calibri</vt:lpstr>
      <vt:lpstr>Calibri Light</vt:lpstr>
      <vt:lpstr>Courier New</vt:lpstr>
      <vt:lpstr>Gill Sans MT</vt:lpstr>
      <vt:lpstr>Levenim MT</vt:lpstr>
      <vt:lpstr>Symbol</vt:lpstr>
      <vt:lpstr>Times New Roman</vt:lpstr>
      <vt:lpstr>Office Theme</vt:lpstr>
      <vt:lpstr>PENGENALAN FIREBASE PEMROGRAMAN MOBILE II</vt:lpstr>
      <vt:lpstr>PowerPoint Presentation</vt:lpstr>
      <vt:lpstr>FIREBASE</vt:lpstr>
      <vt:lpstr>SEJARAH FIREBASE</vt:lpstr>
      <vt:lpstr>KELEBIHAN FIREBASE</vt:lpstr>
      <vt:lpstr>KEKURANGAN FIREBASE</vt:lpstr>
      <vt:lpstr>FITUR – FITUR FIREBASE</vt:lpstr>
      <vt:lpstr>FITUR – FITUR FIREBASE</vt:lpstr>
      <vt:lpstr>FITUR – FITUR FIREBASE</vt:lpstr>
      <vt:lpstr>FITUR – FITUR FIREBASE</vt:lpstr>
      <vt:lpstr>FITUR – FITUR FIREBASE</vt:lpstr>
      <vt:lpstr>FITUR – FITUR FIREBASE</vt:lpstr>
      <vt:lpstr>MENDAFTAR AKUN FIREBASE CONSOLE</vt:lpstr>
      <vt:lpstr>MENDAFTAR AKUN FIREBASE CONSOLE</vt:lpstr>
      <vt:lpstr>Mendapatkan SHA 1 lewat Android Studio</vt:lpstr>
      <vt:lpstr>MENAMBAH FIREBASE KE APLIKASI ANDROID</vt:lpstr>
      <vt:lpstr>MENAMBAH FIREBASE KE APLIKASI ANDROID</vt:lpstr>
      <vt:lpstr>PowerPoint Presentation</vt:lpstr>
      <vt:lpstr>PowerPoint Presentation</vt:lpstr>
      <vt:lpstr>Penggunaan fitur database firebase</vt:lpstr>
      <vt:lpstr>PowerPoint Presentation</vt:lpstr>
      <vt:lpstr>Penggunaan fitur notification firebase</vt:lpstr>
      <vt:lpstr>PROJEK ANDROID</vt:lpstr>
      <vt:lpstr>Permission AndroidManifest.xml</vt:lpstr>
      <vt:lpstr>PowerPoint Presentation</vt:lpstr>
      <vt:lpstr>PowerPoint Presentation</vt:lpstr>
      <vt:lpstr>PowerPoint Presentation</vt:lpstr>
      <vt:lpstr>REFERENSI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PERULANGAN DAN REKURSI  (REPETITION AND RECURSION)</dc:title>
  <dc:creator>DHIMAYGP</dc:creator>
  <cp:lastModifiedBy>DHIMAYGP</cp:lastModifiedBy>
  <cp:revision>44</cp:revision>
  <dcterms:created xsi:type="dcterms:W3CDTF">2018-05-06T10:39:03Z</dcterms:created>
  <dcterms:modified xsi:type="dcterms:W3CDTF">2018-12-19T09:09:22Z</dcterms:modified>
</cp:coreProperties>
</file>