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65" r:id="rId3"/>
    <p:sldId id="257" r:id="rId4"/>
    <p:sldId id="267" r:id="rId5"/>
    <p:sldId id="270" r:id="rId6"/>
    <p:sldId id="259" r:id="rId7"/>
    <p:sldId id="266" r:id="rId8"/>
    <p:sldId id="261" r:id="rId9"/>
    <p:sldId id="268" r:id="rId10"/>
    <p:sldId id="269" r:id="rId11"/>
    <p:sldId id="271" r:id="rId12"/>
    <p:sldId id="272" r:id="rId13"/>
    <p:sldId id="273" r:id="rId14"/>
    <p:sldId id="274" r:id="rId15"/>
    <p:sldId id="264" r:id="rId16"/>
  </p:sldIdLst>
  <p:sldSz cx="12192000" cy="6858000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>
        <p:scale>
          <a:sx n="81" d="100"/>
          <a:sy n="81" d="100"/>
        </p:scale>
        <p:origin x="-300" y="21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905001"/>
            <a:ext cx="100584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4572000"/>
            <a:ext cx="861568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0A8A2-4C4D-422B-93D1-7143EB32AD5C}" type="datetimeFigureOut">
              <a:rPr lang="id-ID" smtClean="0"/>
              <a:t>22/10/2018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2AA43-ADF0-4FF4-96A0-88B52F4E899F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0A8A2-4C4D-422B-93D1-7143EB32AD5C}" type="datetimeFigureOut">
              <a:rPr lang="id-ID" smtClean="0"/>
              <a:t>22/10/2018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2AA43-ADF0-4FF4-96A0-88B52F4E899F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3368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0A8A2-4C4D-422B-93D1-7143EB32AD5C}" type="datetimeFigureOut">
              <a:rPr lang="id-ID" smtClean="0"/>
              <a:t>22/10/2018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2AA43-ADF0-4FF4-96A0-88B52F4E899F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0A8A2-4C4D-422B-93D1-7143EB32AD5C}" type="datetimeFigureOut">
              <a:rPr lang="id-ID" smtClean="0"/>
              <a:t>22/10/2018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2AA43-ADF0-4FF4-96A0-88B52F4E899F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5" y="5486400"/>
            <a:ext cx="10212916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5" y="3852863"/>
            <a:ext cx="8180916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0A8A2-4C4D-422B-93D1-7143EB32AD5C}" type="datetimeFigureOut">
              <a:rPr lang="id-ID" smtClean="0"/>
              <a:t>22/10/2018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2AA43-ADF0-4FF4-96A0-88B52F4E899F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536192"/>
            <a:ext cx="48768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92800" y="1536192"/>
            <a:ext cx="48768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0A8A2-4C4D-422B-93D1-7143EB32AD5C}" type="datetimeFigureOut">
              <a:rPr lang="id-ID" smtClean="0"/>
              <a:t>22/10/2018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2AA43-ADF0-4FF4-96A0-88B52F4E899F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48768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48768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92800" y="1535113"/>
            <a:ext cx="48768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92800" y="2174875"/>
            <a:ext cx="48768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0A8A2-4C4D-422B-93D1-7143EB32AD5C}" type="datetimeFigureOut">
              <a:rPr lang="id-ID" smtClean="0"/>
              <a:t>22/10/2018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2AA43-ADF0-4FF4-96A0-88B52F4E899F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0A8A2-4C4D-422B-93D1-7143EB32AD5C}" type="datetimeFigureOut">
              <a:rPr lang="id-ID" smtClean="0"/>
              <a:t>22/10/2018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2AA43-ADF0-4FF4-96A0-88B52F4E899F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0A8A2-4C4D-422B-93D1-7143EB32AD5C}" type="datetimeFigureOut">
              <a:rPr lang="id-ID" smtClean="0"/>
              <a:t>22/10/2018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2AA43-ADF0-4FF4-96A0-88B52F4E899F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6401" y="5495544"/>
            <a:ext cx="103632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6400" y="6096000"/>
            <a:ext cx="103632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0A8A2-4C4D-422B-93D1-7143EB32AD5C}" type="datetimeFigureOut">
              <a:rPr lang="id-ID" smtClean="0"/>
              <a:t>22/10/2018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2AA43-ADF0-4FF4-96A0-88B52F4E899F}" type="slidenum">
              <a:rPr lang="id-ID" smtClean="0"/>
              <a:t>‹#›</a:t>
            </a:fld>
            <a:endParaRPr lang="id-ID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406400" y="381000"/>
            <a:ext cx="103632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2336" y="5495278"/>
            <a:ext cx="103632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112776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2336" y="6096000"/>
            <a:ext cx="103632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0A8A2-4C4D-422B-93D1-7143EB32AD5C}" type="datetimeFigureOut">
              <a:rPr lang="id-ID" smtClean="0"/>
              <a:t>22/10/2018</a:t>
            </a:fld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F92AA43-ADF0-4FF4-96A0-88B52F4E899F}" type="slidenum">
              <a:rPr lang="id-ID" smtClean="0"/>
              <a:t>‹#›</a:t>
            </a:fld>
            <a:endParaRPr lang="id-ID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id-ID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16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1016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1277600" y="0"/>
            <a:ext cx="9144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1277600" y="5486400"/>
            <a:ext cx="9144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75717" y="5648960"/>
            <a:ext cx="73152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EF92AA43-ADF0-4FF4-96A0-88B52F4E899F}" type="slidenum">
              <a:rPr lang="id-ID" smtClean="0"/>
              <a:t>‹#›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10510428" y="3987800"/>
            <a:ext cx="2367281" cy="4876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10474869" y="1584960"/>
            <a:ext cx="2438399" cy="4876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B2A0A8A2-4C4D-422B-93D1-7143EB32AD5C}" type="datetimeFigureOut">
              <a:rPr lang="id-ID" smtClean="0"/>
              <a:t>22/10/2018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53661" y="2259500"/>
            <a:ext cx="9144000" cy="753329"/>
          </a:xfrm>
        </p:spPr>
        <p:txBody>
          <a:bodyPr>
            <a:noAutofit/>
          </a:bodyPr>
          <a:lstStyle/>
          <a:p>
            <a:pPr algn="ctr"/>
            <a:r>
              <a:rPr lang="id-ID" sz="3600" dirty="0" smtClean="0"/>
              <a:t/>
            </a:r>
            <a:br>
              <a:rPr lang="id-ID" sz="3600" dirty="0" smtClean="0"/>
            </a:br>
            <a:r>
              <a:rPr lang="id-ID" sz="3600" dirty="0" smtClean="0"/>
              <a:t>PENGENALAN XML PARSING</a:t>
            </a:r>
            <a:endParaRPr lang="id-ID" sz="2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0554" y="4759569"/>
            <a:ext cx="9144000" cy="199292"/>
          </a:xfrm>
        </p:spPr>
        <p:txBody>
          <a:bodyPr>
            <a:normAutofit fontScale="40000" lnSpcReduction="20000"/>
          </a:bodyPr>
          <a:lstStyle/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662839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d-ID" sz="3200" b="1" dirty="0"/>
              <a:t>XML - </a:t>
            </a:r>
            <a:r>
              <a:rPr lang="id-ID" sz="3200" b="1" dirty="0" smtClean="0"/>
              <a:t>PARSING</a:t>
            </a:r>
            <a:endParaRPr lang="id-ID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6576" indent="0">
              <a:buNone/>
            </a:pPr>
            <a:r>
              <a:rPr lang="id-ID" sz="2200" dirty="0"/>
              <a:t>The XML DOM (Document Object </a:t>
            </a:r>
            <a:r>
              <a:rPr lang="id-ID" sz="2200" dirty="0" smtClean="0"/>
              <a:t>Model)</a:t>
            </a:r>
            <a:r>
              <a:rPr lang="id-ID" sz="2200" dirty="0"/>
              <a:t> mendefinisikan properti dan metode untuk mengakses dan mengedit XML.</a:t>
            </a:r>
          </a:p>
          <a:p>
            <a:pPr marL="36576" indent="0">
              <a:buNone/>
            </a:pPr>
            <a:r>
              <a:rPr lang="id-ID" sz="2200" dirty="0"/>
              <a:t>Namun, sebelum dokumen XML dapat diakses, itu harus dimuat ke objek DOM </a:t>
            </a:r>
            <a:r>
              <a:rPr lang="id-ID" sz="2200" dirty="0" smtClean="0"/>
              <a:t>XML.</a:t>
            </a:r>
          </a:p>
          <a:p>
            <a:pPr marL="36576" indent="0">
              <a:buNone/>
            </a:pPr>
            <a:r>
              <a:rPr lang="id-ID" sz="2200" dirty="0" smtClean="0"/>
              <a:t>Semua peramban modern memiliki parser XML bawaan yang dapat mengonversi teks menjadi objek DOM XML.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407681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557973"/>
            <a:ext cx="9956800" cy="1143000"/>
          </a:xfrm>
        </p:spPr>
        <p:txBody>
          <a:bodyPr>
            <a:normAutofit fontScale="90000"/>
          </a:bodyPr>
          <a:lstStyle/>
          <a:p>
            <a:r>
              <a:rPr lang="id-ID" sz="3600" b="1" dirty="0" smtClean="0"/>
              <a:t>MENGURAI STRING TEKS</a:t>
            </a:r>
            <a:r>
              <a:rPr lang="id-ID" dirty="0"/>
              <a:t/>
            </a:r>
            <a:br>
              <a:rPr lang="id-ID" dirty="0"/>
            </a:b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9448" y="1329745"/>
            <a:ext cx="9956800" cy="4525963"/>
          </a:xfrm>
        </p:spPr>
        <p:txBody>
          <a:bodyPr/>
          <a:lstStyle/>
          <a:p>
            <a:pPr marL="36576" indent="0">
              <a:buNone/>
            </a:pPr>
            <a:r>
              <a:rPr lang="id-ID" sz="2200" dirty="0" smtClean="0"/>
              <a:t>Contoh </a:t>
            </a:r>
            <a:r>
              <a:rPr lang="id-ID" sz="2200" dirty="0"/>
              <a:t>ini mem-parsing string teks ke objek DOM XML, dan mengekstrak info darinya dengan </a:t>
            </a:r>
            <a:r>
              <a:rPr lang="id-ID" sz="2200" dirty="0" smtClean="0"/>
              <a:t>JavaScript :</a:t>
            </a:r>
          </a:p>
          <a:p>
            <a:pPr marL="36576" indent="0">
              <a:buNone/>
            </a:pPr>
            <a:endParaRPr lang="id-ID" sz="2200" dirty="0" smtClean="0"/>
          </a:p>
          <a:p>
            <a:pPr marL="36576" indent="0">
              <a:buNone/>
            </a:pPr>
            <a:endParaRPr lang="id-ID" sz="2200" dirty="0"/>
          </a:p>
          <a:p>
            <a:endParaRPr lang="id-ID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30711" y="1868737"/>
            <a:ext cx="4926168" cy="4926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6742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D" dirty="0" err="1" smtClean="0"/>
              <a:t>Contoh</a:t>
            </a:r>
            <a:r>
              <a:rPr lang="en-ID" dirty="0" smtClean="0"/>
              <a:t> Project</a:t>
            </a:r>
            <a:endParaRPr lang="en-US" dirty="0"/>
          </a:p>
        </p:txBody>
      </p:sp>
      <p:pic>
        <p:nvPicPr>
          <p:cNvPr id="1026" name="Picture 2" descr="C:\Users\Fathurrohman\Pictures\Capture.PN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242" y="1623646"/>
            <a:ext cx="2970162" cy="4525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ight Arrow 3"/>
          <p:cNvSpPr/>
          <p:nvPr/>
        </p:nvSpPr>
        <p:spPr>
          <a:xfrm>
            <a:off x="5005754" y="3305907"/>
            <a:ext cx="1453661" cy="75027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7" name="Picture 3" descr="C:\Users\Fathurrohman\Pictures\Capture1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85210" y="1560917"/>
            <a:ext cx="3006237" cy="45936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8129304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D" dirty="0" smtClean="0"/>
              <a:t>Source Code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D" sz="2000" dirty="0" err="1" smtClean="0"/>
              <a:t>Ini</a:t>
            </a:r>
            <a:r>
              <a:rPr lang="en-ID" sz="2000" dirty="0" smtClean="0"/>
              <a:t> </a:t>
            </a:r>
            <a:r>
              <a:rPr lang="en-ID" sz="2000" dirty="0" err="1" smtClean="0"/>
              <a:t>adalah</a:t>
            </a:r>
            <a:r>
              <a:rPr lang="en-ID" sz="2000" dirty="0" smtClean="0"/>
              <a:t> source code data.xml yang </a:t>
            </a:r>
            <a:r>
              <a:rPr lang="en-ID" sz="2000" dirty="0" err="1" smtClean="0"/>
              <a:t>berfungsi</a:t>
            </a:r>
            <a:r>
              <a:rPr lang="en-ID" sz="2000" dirty="0" smtClean="0"/>
              <a:t> </a:t>
            </a:r>
            <a:r>
              <a:rPr lang="en-ID" sz="2000" dirty="0" err="1" smtClean="0"/>
              <a:t>untuk</a:t>
            </a:r>
            <a:r>
              <a:rPr lang="en-ID" sz="2000" dirty="0"/>
              <a:t> </a:t>
            </a:r>
            <a:r>
              <a:rPr lang="en-ID" sz="2000" dirty="0" err="1" smtClean="0"/>
              <a:t>menampilkan</a:t>
            </a:r>
            <a:r>
              <a:rPr lang="en-ID" sz="2000" dirty="0" smtClean="0"/>
              <a:t> </a:t>
            </a:r>
            <a:r>
              <a:rPr lang="en-ID" sz="2000" dirty="0" err="1" smtClean="0"/>
              <a:t>hasil</a:t>
            </a:r>
            <a:r>
              <a:rPr lang="en-ID" sz="2000" dirty="0" smtClean="0"/>
              <a:t> data parsing</a:t>
            </a:r>
            <a:endParaRPr lang="en-US" sz="20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5566" y="2250787"/>
            <a:ext cx="2781666" cy="36785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3" descr="C:\Users\Fathurrohman\Pictures\Capture1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411" y="2250786"/>
            <a:ext cx="2554768" cy="36785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ight Arrow 5"/>
          <p:cNvSpPr/>
          <p:nvPr/>
        </p:nvSpPr>
        <p:spPr>
          <a:xfrm>
            <a:off x="4806462" y="3305906"/>
            <a:ext cx="1453661" cy="75027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94311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D" sz="2000" dirty="0" err="1"/>
              <a:t>Ini</a:t>
            </a:r>
            <a:r>
              <a:rPr lang="en-ID" sz="2000" dirty="0"/>
              <a:t> </a:t>
            </a:r>
            <a:r>
              <a:rPr lang="en-ID" sz="2000" dirty="0" err="1"/>
              <a:t>adalah</a:t>
            </a:r>
            <a:r>
              <a:rPr lang="en-ID" sz="2000" dirty="0"/>
              <a:t> source code </a:t>
            </a:r>
            <a:r>
              <a:rPr lang="en-ID" sz="2000" dirty="0" smtClean="0"/>
              <a:t>activity_main.xml </a:t>
            </a:r>
            <a:r>
              <a:rPr lang="en-ID" sz="2000" dirty="0"/>
              <a:t>yang </a:t>
            </a:r>
            <a:r>
              <a:rPr lang="en-ID" sz="2000" dirty="0" err="1"/>
              <a:t>berfungsi</a:t>
            </a:r>
            <a:r>
              <a:rPr lang="en-ID" sz="2000" dirty="0"/>
              <a:t> </a:t>
            </a:r>
            <a:r>
              <a:rPr lang="en-ID" sz="2000" dirty="0" err="1"/>
              <a:t>untuk</a:t>
            </a:r>
            <a:r>
              <a:rPr lang="en-ID" sz="2000" dirty="0"/>
              <a:t> </a:t>
            </a:r>
            <a:r>
              <a:rPr lang="en-ID" sz="2000" dirty="0" err="1"/>
              <a:t>menampilkan</a:t>
            </a:r>
            <a:r>
              <a:rPr lang="en-ID" sz="2000" dirty="0"/>
              <a:t> </a:t>
            </a:r>
            <a:r>
              <a:rPr lang="en-ID" sz="2000" dirty="0" err="1" smtClean="0"/>
              <a:t>tampilan</a:t>
            </a:r>
            <a:r>
              <a:rPr lang="en-ID" sz="2000" dirty="0" smtClean="0"/>
              <a:t> </a:t>
            </a:r>
            <a:r>
              <a:rPr lang="en-ID" sz="2000" dirty="0" err="1" smtClean="0"/>
              <a:t>awal</a:t>
            </a:r>
            <a:endParaRPr lang="en-US" sz="2000" dirty="0"/>
          </a:p>
          <a:p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555" y="2278672"/>
            <a:ext cx="3282460" cy="44178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2" descr="C:\Users\Fathurrohman\Pictures\Capture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45411" y="2278672"/>
            <a:ext cx="2970162" cy="44178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ight Arrow 5"/>
          <p:cNvSpPr/>
          <p:nvPr/>
        </p:nvSpPr>
        <p:spPr>
          <a:xfrm>
            <a:off x="4806461" y="3681044"/>
            <a:ext cx="1453661" cy="75027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685028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id-ID" sz="3200" dirty="0" smtClean="0"/>
          </a:p>
          <a:p>
            <a:pPr marL="0" indent="0" algn="ctr">
              <a:buNone/>
            </a:pPr>
            <a:endParaRPr lang="id-ID" sz="3200" dirty="0"/>
          </a:p>
          <a:p>
            <a:pPr marL="0" indent="0" algn="ctr">
              <a:buNone/>
            </a:pPr>
            <a:r>
              <a:rPr lang="id-ID" sz="3200" dirty="0" smtClean="0"/>
              <a:t>TERIMA KASIH</a:t>
            </a:r>
            <a:endParaRPr lang="id-ID" sz="3200" dirty="0"/>
          </a:p>
        </p:txBody>
      </p:sp>
    </p:spTree>
    <p:extLst>
      <p:ext uri="{BB962C8B-B14F-4D97-AF65-F5344CB8AC3E}">
        <p14:creationId xmlns:p14="http://schemas.microsoft.com/office/powerpoint/2010/main" val="981221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D" dirty="0" err="1" smtClean="0"/>
              <a:t>Kelompok</a:t>
            </a:r>
            <a:r>
              <a:rPr lang="en-ID" dirty="0" smtClean="0"/>
              <a:t> 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D" dirty="0" err="1" smtClean="0"/>
              <a:t>Permadi</a:t>
            </a:r>
            <a:r>
              <a:rPr lang="en-ID" dirty="0" smtClean="0"/>
              <a:t> </a:t>
            </a:r>
            <a:r>
              <a:rPr lang="en-ID" dirty="0" err="1" smtClean="0"/>
              <a:t>Endro</a:t>
            </a:r>
            <a:r>
              <a:rPr lang="en-ID" dirty="0" smtClean="0"/>
              <a:t>		(16.11.0183)</a:t>
            </a:r>
          </a:p>
          <a:p>
            <a:r>
              <a:rPr lang="en-ID" dirty="0" err="1" smtClean="0"/>
              <a:t>Ikur</a:t>
            </a:r>
            <a:r>
              <a:rPr lang="en-ID" dirty="0" smtClean="0"/>
              <a:t> Tri </a:t>
            </a:r>
            <a:r>
              <a:rPr lang="en-ID" dirty="0" err="1" smtClean="0"/>
              <a:t>Iswara</a:t>
            </a:r>
            <a:r>
              <a:rPr lang="en-ID" dirty="0" smtClean="0"/>
              <a:t>		(16.11.0189)</a:t>
            </a:r>
          </a:p>
          <a:p>
            <a:r>
              <a:rPr lang="en-ID" dirty="0" err="1" smtClean="0"/>
              <a:t>Khilmi</a:t>
            </a:r>
            <a:r>
              <a:rPr lang="en-ID" dirty="0" smtClean="0"/>
              <a:t> </a:t>
            </a:r>
            <a:r>
              <a:rPr lang="en-ID" dirty="0" err="1" smtClean="0"/>
              <a:t>Choerul</a:t>
            </a:r>
            <a:r>
              <a:rPr lang="en-ID" dirty="0" smtClean="0"/>
              <a:t> </a:t>
            </a:r>
            <a:r>
              <a:rPr lang="en-ID" dirty="0" err="1" smtClean="0"/>
              <a:t>Fuadi</a:t>
            </a:r>
            <a:r>
              <a:rPr lang="en-ID" dirty="0" smtClean="0"/>
              <a:t>	(16.11.0196)</a:t>
            </a:r>
          </a:p>
          <a:p>
            <a:r>
              <a:rPr lang="en-ID" dirty="0" err="1" smtClean="0"/>
              <a:t>Fajar</a:t>
            </a:r>
            <a:r>
              <a:rPr lang="en-ID" dirty="0" smtClean="0"/>
              <a:t> </a:t>
            </a:r>
            <a:r>
              <a:rPr lang="en-ID" dirty="0" err="1" smtClean="0"/>
              <a:t>Aji</a:t>
            </a:r>
            <a:r>
              <a:rPr lang="en-ID" dirty="0" smtClean="0"/>
              <a:t> </a:t>
            </a:r>
            <a:r>
              <a:rPr lang="en-ID" dirty="0" err="1" smtClean="0"/>
              <a:t>Permana</a:t>
            </a:r>
            <a:r>
              <a:rPr lang="en-ID" dirty="0" smtClean="0"/>
              <a:t>	(16.11.0220)</a:t>
            </a:r>
          </a:p>
          <a:p>
            <a:r>
              <a:rPr lang="en-ID" dirty="0" err="1" smtClean="0"/>
              <a:t>Gilang</a:t>
            </a:r>
            <a:r>
              <a:rPr lang="en-ID" dirty="0" smtClean="0"/>
              <a:t> </a:t>
            </a:r>
            <a:r>
              <a:rPr lang="en-ID" dirty="0" err="1" smtClean="0"/>
              <a:t>Dwi</a:t>
            </a:r>
            <a:r>
              <a:rPr lang="en-ID" dirty="0" smtClean="0"/>
              <a:t> </a:t>
            </a:r>
            <a:r>
              <a:rPr lang="en-ID" dirty="0" err="1" smtClean="0"/>
              <a:t>Prasetyo</a:t>
            </a:r>
            <a:r>
              <a:rPr lang="en-ID" dirty="0" smtClean="0"/>
              <a:t>	(16.11.0227)</a:t>
            </a:r>
          </a:p>
          <a:p>
            <a:r>
              <a:rPr lang="en-ID" dirty="0" smtClean="0"/>
              <a:t>Fathurrohman		(16.11.0249)</a:t>
            </a:r>
          </a:p>
          <a:p>
            <a:r>
              <a:rPr lang="en-ID" dirty="0" err="1" smtClean="0"/>
              <a:t>Nur</a:t>
            </a:r>
            <a:r>
              <a:rPr lang="en-ID" dirty="0" smtClean="0"/>
              <a:t> Ali </a:t>
            </a:r>
            <a:r>
              <a:rPr lang="en-ID" dirty="0" err="1" smtClean="0"/>
              <a:t>Firdaus</a:t>
            </a:r>
            <a:r>
              <a:rPr lang="en-ID" dirty="0" smtClean="0"/>
              <a:t>		(16.11.0258)</a:t>
            </a:r>
          </a:p>
          <a:p>
            <a:r>
              <a:rPr lang="en-ID" dirty="0" err="1" smtClean="0"/>
              <a:t>Lanang</a:t>
            </a:r>
            <a:r>
              <a:rPr lang="en-ID" dirty="0" smtClean="0"/>
              <a:t> </a:t>
            </a:r>
            <a:r>
              <a:rPr lang="en-ID" dirty="0" err="1" smtClean="0"/>
              <a:t>Rizqi</a:t>
            </a:r>
            <a:r>
              <a:rPr lang="en-ID" dirty="0" smtClean="0"/>
              <a:t> A		(16.11.0260)</a:t>
            </a:r>
          </a:p>
          <a:p>
            <a:r>
              <a:rPr lang="en-ID" dirty="0" smtClean="0"/>
              <a:t>Ferry Putra </a:t>
            </a:r>
            <a:r>
              <a:rPr lang="en-ID" dirty="0" err="1" smtClean="0"/>
              <a:t>Wijaya</a:t>
            </a:r>
            <a:r>
              <a:rPr lang="en-ID" dirty="0" smtClean="0"/>
              <a:t>	(16.11.0261)</a:t>
            </a:r>
          </a:p>
          <a:p>
            <a:r>
              <a:rPr lang="en-ID" dirty="0" smtClean="0"/>
              <a:t>A. Deva </a:t>
            </a:r>
            <a:r>
              <a:rPr lang="en-ID" dirty="0" err="1" smtClean="0"/>
              <a:t>Mayyella</a:t>
            </a:r>
            <a:r>
              <a:rPr lang="en-ID" dirty="0" smtClean="0"/>
              <a:t>	(16.11.0265)</a:t>
            </a:r>
          </a:p>
          <a:p>
            <a:r>
              <a:rPr lang="en-ID" dirty="0" err="1" smtClean="0"/>
              <a:t>Gatra</a:t>
            </a:r>
            <a:r>
              <a:rPr lang="en-ID" dirty="0" smtClean="0"/>
              <a:t> </a:t>
            </a:r>
            <a:r>
              <a:rPr lang="en-ID" dirty="0" err="1" smtClean="0"/>
              <a:t>Wira</a:t>
            </a:r>
            <a:r>
              <a:rPr lang="en-ID" dirty="0" smtClean="0"/>
              <a:t> Malik	(16.11.0269)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3446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5910"/>
            <a:ext cx="10515600" cy="1325563"/>
          </a:xfrm>
        </p:spPr>
        <p:txBody>
          <a:bodyPr>
            <a:normAutofit/>
          </a:bodyPr>
          <a:lstStyle/>
          <a:p>
            <a:r>
              <a:rPr lang="id-ID" sz="3200" b="1" dirty="0" smtClean="0"/>
              <a:t>PEMAHAMAN XML DATA PARSING</a:t>
            </a:r>
            <a:endParaRPr lang="id-ID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d-ID" sz="2200" dirty="0"/>
              <a:t>Extensible Markup Language (XML) adalah sebuah markup language yang mempunyai himpunan aturan untuk pengkodean dokumen dalam format yang dimengerti oleh manusia dan mesin</a:t>
            </a:r>
            <a:r>
              <a:rPr lang="id-ID" sz="2200" dirty="0" smtClean="0"/>
              <a:t>.</a:t>
            </a:r>
          </a:p>
          <a:p>
            <a:r>
              <a:rPr lang="id-ID" sz="2200" dirty="0"/>
              <a:t>XML didesain untuk mampu menyimpan data secara ringkas dan mudah diatur. Kata </a:t>
            </a:r>
            <a:r>
              <a:rPr lang="id-ID" sz="2200" dirty="0" smtClean="0"/>
              <a:t>kunci</a:t>
            </a:r>
            <a:r>
              <a:rPr lang="id-ID" sz="2200" dirty="0"/>
              <a:t> utama XML adalah data (jamak dari datum) yang jika diolah bisa memberikan informasi</a:t>
            </a:r>
            <a:r>
              <a:rPr lang="id-ID" sz="2200" dirty="0" smtClean="0"/>
              <a:t>.</a:t>
            </a:r>
            <a:endParaRPr lang="id-ID" sz="2200" dirty="0"/>
          </a:p>
          <a:p>
            <a:r>
              <a:rPr lang="id-ID" sz="2200" dirty="0"/>
              <a:t>XML menyediakan suatu cara terstandarisasi namun bisa dimodifikasi untuk menggambarkan isi dari dokumen</a:t>
            </a:r>
            <a:r>
              <a:rPr lang="id-ID" sz="2200" dirty="0" smtClean="0"/>
              <a:t>.</a:t>
            </a:r>
            <a:r>
              <a:rPr lang="id-ID" sz="2200" dirty="0"/>
              <a:t> Dengan sendirinya, XML dapat digunakan untuk menggambarkan sembarang </a:t>
            </a:r>
            <a:r>
              <a:rPr lang="id-ID" sz="2200" i="1" dirty="0"/>
              <a:t>view</a:t>
            </a:r>
            <a:r>
              <a:rPr lang="id-ID" sz="2200" dirty="0"/>
              <a:t> database, tetapi dengan satu cara yang standar</a:t>
            </a:r>
            <a:r>
              <a:rPr lang="id-ID" sz="2200" dirty="0" smtClean="0"/>
              <a:t>.</a:t>
            </a:r>
            <a:endParaRPr lang="id-ID" sz="2200" dirty="0"/>
          </a:p>
          <a:p>
            <a:endParaRPr lang="id-ID" sz="2200" dirty="0"/>
          </a:p>
        </p:txBody>
      </p:sp>
    </p:spTree>
    <p:extLst>
      <p:ext uri="{BB962C8B-B14F-4D97-AF65-F5344CB8AC3E}">
        <p14:creationId xmlns:p14="http://schemas.microsoft.com/office/powerpoint/2010/main" val="2791034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d-ID" sz="3200" b="1" dirty="0" smtClean="0"/>
              <a:t>TUJUAN PERANCANGAN XML</a:t>
            </a:r>
            <a:endParaRPr lang="id-ID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6576" indent="0">
              <a:buNone/>
            </a:pPr>
            <a:r>
              <a:rPr lang="id-ID" sz="2200" dirty="0"/>
              <a:t>Tujuan perancangan dari XML menekankan pada kesederhanaan, keumuman, dan kegunaan melalui Internet. XML adalah format data tekstual dengan dukungan yang kuat melalui Unicode untuk bahasa-bahasa di seluruh dunia. Meskipun desain dari XML memfokuskan pada dokumen, yang digunakan secara luas untuk representasi struktur data yang bebas, sebagai contoh pada web services.</a:t>
            </a:r>
          </a:p>
          <a:p>
            <a:pPr marL="36576" indent="0">
              <a:buNone/>
            </a:pP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45577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3538" y="557974"/>
            <a:ext cx="9956800" cy="781430"/>
          </a:xfrm>
        </p:spPr>
        <p:txBody>
          <a:bodyPr>
            <a:normAutofit fontScale="90000"/>
          </a:bodyPr>
          <a:lstStyle/>
          <a:p>
            <a:r>
              <a:rPr lang="id-ID" sz="3600" b="1" dirty="0" smtClean="0"/>
              <a:t/>
            </a:r>
            <a:br>
              <a:rPr lang="id-ID" sz="3600" b="1" dirty="0" smtClean="0"/>
            </a:br>
            <a:r>
              <a:rPr lang="id-ID" sz="3600" b="1" dirty="0" smtClean="0"/>
              <a:t>ATURAN PENAMAAN </a:t>
            </a:r>
            <a:r>
              <a:rPr lang="id-ID" sz="3600" b="1" dirty="0"/>
              <a:t>XML</a:t>
            </a:r>
            <a:r>
              <a:rPr lang="id-ID" dirty="0"/>
              <a:t/>
            </a:r>
            <a:br>
              <a:rPr lang="id-ID" dirty="0"/>
            </a:b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3538" y="1445655"/>
            <a:ext cx="9956800" cy="4525963"/>
          </a:xfrm>
        </p:spPr>
        <p:txBody>
          <a:bodyPr>
            <a:normAutofit fontScale="92500"/>
          </a:bodyPr>
          <a:lstStyle/>
          <a:p>
            <a:pPr marL="36576" indent="0">
              <a:buNone/>
            </a:pPr>
            <a:endParaRPr lang="id-ID" sz="2400" dirty="0" smtClean="0"/>
          </a:p>
          <a:p>
            <a:pPr marL="36576" indent="0">
              <a:buNone/>
            </a:pPr>
            <a:r>
              <a:rPr lang="id-ID" sz="2400" dirty="0" smtClean="0"/>
              <a:t>Elemen </a:t>
            </a:r>
            <a:r>
              <a:rPr lang="id-ID" sz="2400" dirty="0"/>
              <a:t>XML harus mengikuti aturan penamaan ini:</a:t>
            </a:r>
          </a:p>
          <a:p>
            <a:r>
              <a:rPr lang="id-ID" sz="2400" dirty="0"/>
              <a:t>Nama elemen bersifat </a:t>
            </a:r>
            <a:r>
              <a:rPr lang="id-ID" sz="2400" dirty="0" smtClean="0"/>
              <a:t>case-sensitive.</a:t>
            </a:r>
            <a:endParaRPr lang="id-ID" sz="2400" dirty="0"/>
          </a:p>
          <a:p>
            <a:r>
              <a:rPr lang="id-ID" sz="2400" dirty="0"/>
              <a:t>Nama elemen harus dimulai dengan huruf atau garis </a:t>
            </a:r>
            <a:r>
              <a:rPr lang="id-ID" sz="2400" dirty="0" smtClean="0"/>
              <a:t>bawah.</a:t>
            </a:r>
            <a:endParaRPr lang="id-ID" sz="2400" dirty="0"/>
          </a:p>
          <a:p>
            <a:r>
              <a:rPr lang="id-ID" sz="2400" dirty="0"/>
              <a:t>Nama elemen tidak dapat dimulai dengan huruf xml (atau XML, atau Xml, dll</a:t>
            </a:r>
            <a:r>
              <a:rPr lang="id-ID" sz="2400" dirty="0" smtClean="0"/>
              <a:t>).</a:t>
            </a:r>
            <a:endParaRPr lang="id-ID" sz="2400" dirty="0"/>
          </a:p>
          <a:p>
            <a:r>
              <a:rPr lang="id-ID" sz="2400" dirty="0"/>
              <a:t>Nama elemen dapat berisi huruf, angka, tanda hubung, setrip bawah, dan </a:t>
            </a:r>
            <a:r>
              <a:rPr lang="id-ID" sz="2400" dirty="0" smtClean="0"/>
              <a:t>titik.</a:t>
            </a:r>
            <a:endParaRPr lang="id-ID" sz="2400" dirty="0"/>
          </a:p>
          <a:p>
            <a:r>
              <a:rPr lang="id-ID" sz="2400" dirty="0"/>
              <a:t>Nama elemen tidak boleh berisi </a:t>
            </a:r>
            <a:r>
              <a:rPr lang="id-ID" sz="2400" dirty="0" smtClean="0"/>
              <a:t>spasi.</a:t>
            </a:r>
            <a:endParaRPr lang="id-ID" sz="2400" dirty="0"/>
          </a:p>
          <a:p>
            <a:r>
              <a:rPr lang="id-ID" sz="2400" dirty="0"/>
              <a:t>Nama apa pun dapat digunakan, tidak ada kata yang dipesan (kecuali xml).</a:t>
            </a:r>
          </a:p>
          <a:p>
            <a:pPr marL="36576" indent="0">
              <a:buNone/>
            </a:pPr>
            <a:r>
              <a:rPr lang="id-ID" dirty="0"/>
              <a:t/>
            </a:r>
            <a:br>
              <a:rPr lang="id-ID" dirty="0"/>
            </a:b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1309844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sz="3200" b="1" dirty="0" smtClean="0"/>
              <a:t>KEKURANGAN XML</a:t>
            </a:r>
            <a:endParaRPr lang="id-ID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6576" indent="0">
              <a:buNone/>
            </a:pPr>
            <a:r>
              <a:rPr lang="id-ID" sz="2200" dirty="0"/>
              <a:t>Meski populer dan banyak dipakai, XML memiliki banyak kekurangan diantaranya</a:t>
            </a:r>
            <a:r>
              <a:rPr lang="id-ID" sz="2200" dirty="0" smtClean="0"/>
              <a:t>:</a:t>
            </a:r>
          </a:p>
          <a:p>
            <a:pPr marL="36576" indent="0">
              <a:buNone/>
            </a:pPr>
            <a:endParaRPr lang="id-ID" sz="2200" dirty="0"/>
          </a:p>
          <a:p>
            <a:r>
              <a:rPr lang="id-ID" sz="2200" dirty="0"/>
              <a:t>Sulit memetakan data XML ke format lain atau struktur tabel database</a:t>
            </a:r>
          </a:p>
          <a:p>
            <a:r>
              <a:rPr lang="id-ID" sz="2200" dirty="0"/>
              <a:t>Tidak mudah berbagi data antar aplikasi dengan XML</a:t>
            </a:r>
          </a:p>
          <a:p>
            <a:r>
              <a:rPr lang="id-ID" sz="2200" dirty="0"/>
              <a:t>Sintaksnya relatif lebih kompleks (dibanding format seperti YAML atau JSON)</a:t>
            </a:r>
          </a:p>
        </p:txBody>
      </p:sp>
    </p:spTree>
    <p:extLst>
      <p:ext uri="{BB962C8B-B14F-4D97-AF65-F5344CB8AC3E}">
        <p14:creationId xmlns:p14="http://schemas.microsoft.com/office/powerpoint/2010/main" val="655157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d-ID" sz="3200" b="1" dirty="0" smtClean="0"/>
              <a:t>KELEBIHAN </a:t>
            </a:r>
            <a:r>
              <a:rPr lang="id-ID" sz="3200" b="1" dirty="0"/>
              <a:t>XML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1"/>
            <a:ext cx="9956800" cy="4730261"/>
          </a:xfrm>
        </p:spPr>
        <p:txBody>
          <a:bodyPr>
            <a:normAutofit fontScale="25000" lnSpcReduction="20000"/>
          </a:bodyPr>
          <a:lstStyle/>
          <a:p>
            <a:pPr marL="36576" indent="0">
              <a:lnSpc>
                <a:spcPct val="120000"/>
              </a:lnSpc>
              <a:buNone/>
            </a:pPr>
            <a:r>
              <a:rPr lang="id-ID" sz="8800" dirty="0" smtClean="0"/>
              <a:t>XML memiliki banyak kekurangan diantaranya:</a:t>
            </a:r>
          </a:p>
          <a:p>
            <a:pPr marL="36576" indent="0">
              <a:lnSpc>
                <a:spcPct val="120000"/>
              </a:lnSpc>
              <a:buNone/>
            </a:pPr>
            <a:endParaRPr lang="id-ID" sz="6800" dirty="0" smtClean="0"/>
          </a:p>
          <a:p>
            <a:pPr>
              <a:lnSpc>
                <a:spcPct val="120000"/>
              </a:lnSpc>
            </a:pPr>
            <a:r>
              <a:rPr lang="id-ID" sz="8800" dirty="0" smtClean="0"/>
              <a:t>Pintar (</a:t>
            </a:r>
            <a:r>
              <a:rPr lang="id-ID" sz="8800" i="1" dirty="0" smtClean="0"/>
              <a:t>Intelligence</a:t>
            </a:r>
            <a:r>
              <a:rPr lang="id-ID" sz="8800" dirty="0" smtClean="0"/>
              <a:t>). XML dapat menangani berbagai tingkat (</a:t>
            </a:r>
            <a:r>
              <a:rPr lang="id-ID" sz="8800" i="1" dirty="0" smtClean="0"/>
              <a:t>level</a:t>
            </a:r>
            <a:r>
              <a:rPr lang="id-ID" sz="8800" dirty="0" smtClean="0"/>
              <a:t>) kompleksitas.</a:t>
            </a:r>
          </a:p>
          <a:p>
            <a:pPr>
              <a:lnSpc>
                <a:spcPct val="120000"/>
              </a:lnSpc>
            </a:pPr>
            <a:r>
              <a:rPr lang="id-ID" sz="8800" dirty="0" smtClean="0"/>
              <a:t>Dapat beradaptasi. Dapat mengadaptasi untuk membuat bahasa sendiri. Seperti Microsoft membuat bahasa MSXML atau Macromedia mengembangkan MXML.</a:t>
            </a:r>
          </a:p>
          <a:p>
            <a:pPr>
              <a:lnSpc>
                <a:spcPct val="120000"/>
              </a:lnSpc>
            </a:pPr>
            <a:r>
              <a:rPr lang="id-ID" sz="8800" dirty="0" smtClean="0"/>
              <a:t>Mudah pemeliharaannya.</a:t>
            </a:r>
          </a:p>
          <a:p>
            <a:pPr>
              <a:lnSpc>
                <a:spcPct val="120000"/>
              </a:lnSpc>
            </a:pPr>
            <a:r>
              <a:rPr lang="id-ID" sz="8800" dirty="0" smtClean="0"/>
              <a:t>Sederhana. XML lebih sederhana.</a:t>
            </a:r>
          </a:p>
          <a:p>
            <a:pPr>
              <a:lnSpc>
                <a:spcPct val="120000"/>
              </a:lnSpc>
            </a:pPr>
            <a:r>
              <a:rPr lang="id-ID" sz="8800" dirty="0" smtClean="0"/>
              <a:t>Mudah dipindah-pindahkan (</a:t>
            </a:r>
            <a:r>
              <a:rPr lang="id-ID" sz="8800" i="1" dirty="0" smtClean="0"/>
              <a:t>Portability</a:t>
            </a:r>
            <a:r>
              <a:rPr lang="id-ID" sz="8800" dirty="0" smtClean="0"/>
              <a:t>). XML mempunyai kemudahan perpindahan (portabilitas) yang lebih bagus.</a:t>
            </a:r>
          </a:p>
          <a:p>
            <a:endParaRPr lang="en-ID" sz="2400" dirty="0"/>
          </a:p>
          <a:p>
            <a:endParaRPr lang="en-ID" sz="2400" dirty="0" smtClean="0"/>
          </a:p>
          <a:p>
            <a:endParaRPr lang="en-ID" sz="2400" dirty="0"/>
          </a:p>
          <a:p>
            <a:endParaRPr lang="en-ID" sz="2400" dirty="0" smtClean="0"/>
          </a:p>
          <a:p>
            <a:endParaRPr lang="en-ID" sz="2400" dirty="0"/>
          </a:p>
          <a:p>
            <a:endParaRPr lang="en-ID" sz="2400" dirty="0" smtClean="0"/>
          </a:p>
          <a:p>
            <a:endParaRPr lang="en-ID" sz="2400" dirty="0"/>
          </a:p>
          <a:p>
            <a:r>
              <a:rPr lang="en-ID" sz="2400" dirty="0" smtClean="0"/>
              <a:t>	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759290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d-ID" sz="3200" b="1" dirty="0" smtClean="0"/>
              <a:t>XML - ELEMENTS</a:t>
            </a:r>
            <a:endParaRPr lang="id-ID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id-ID" sz="2200" dirty="0" smtClean="0"/>
              <a:t>XML - Elements </a:t>
            </a:r>
            <a:r>
              <a:rPr lang="id-ID" sz="2200" dirty="0"/>
              <a:t>adalah segalanya dari (termasuk) tag awal elemen untuk (termasuk) tag akhir </a:t>
            </a:r>
            <a:r>
              <a:rPr lang="id-ID" sz="2200" dirty="0" smtClean="0"/>
              <a:t>elemen. </a:t>
            </a:r>
          </a:p>
          <a:p>
            <a:pPr marL="0" indent="0">
              <a:buNone/>
            </a:pPr>
            <a:endParaRPr lang="id-ID" sz="2200" dirty="0" smtClean="0"/>
          </a:p>
          <a:p>
            <a:pPr marL="0" indent="0">
              <a:buNone/>
            </a:pPr>
            <a:endParaRPr lang="id-ID" sz="2200" dirty="0"/>
          </a:p>
          <a:p>
            <a:pPr marL="36576" indent="0">
              <a:buNone/>
            </a:pPr>
            <a:r>
              <a:rPr lang="id-ID" sz="2200" dirty="0"/>
              <a:t>Elemen dapat berisi:</a:t>
            </a:r>
          </a:p>
          <a:p>
            <a:r>
              <a:rPr lang="id-ID" sz="2200" dirty="0"/>
              <a:t>teks</a:t>
            </a:r>
          </a:p>
          <a:p>
            <a:r>
              <a:rPr lang="id-ID" sz="2200" dirty="0"/>
              <a:t>atribut</a:t>
            </a:r>
          </a:p>
          <a:p>
            <a:r>
              <a:rPr lang="id-ID" sz="2200" dirty="0"/>
              <a:t>elemen lainnya</a:t>
            </a:r>
          </a:p>
          <a:p>
            <a:r>
              <a:rPr lang="id-ID" sz="2200" dirty="0"/>
              <a:t>atau campuran di atas</a:t>
            </a:r>
          </a:p>
          <a:p>
            <a:pPr marL="0" indent="0">
              <a:buNone/>
            </a:pPr>
            <a:endParaRPr lang="id-ID" sz="22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0692" y="2513594"/>
            <a:ext cx="4248150" cy="542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9845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3386" y="122350"/>
            <a:ext cx="9956800" cy="1143000"/>
          </a:xfrm>
        </p:spPr>
        <p:txBody>
          <a:bodyPr/>
          <a:lstStyle/>
          <a:p>
            <a:endParaRPr lang="id-ID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6576" indent="0">
              <a:buNone/>
            </a:pPr>
            <a:endParaRPr lang="id-ID" sz="2200" dirty="0" smtClean="0"/>
          </a:p>
          <a:p>
            <a:pPr marL="36576" indent="0">
              <a:buNone/>
            </a:pPr>
            <a:endParaRPr lang="id-ID" sz="2200" dirty="0"/>
          </a:p>
          <a:p>
            <a:pPr marL="36576" indent="0">
              <a:buNone/>
            </a:pPr>
            <a:endParaRPr lang="id-ID" sz="2200" dirty="0" smtClean="0"/>
          </a:p>
          <a:p>
            <a:pPr marL="36576" indent="0">
              <a:buNone/>
            </a:pPr>
            <a:endParaRPr lang="id-ID" sz="2200" dirty="0"/>
          </a:p>
          <a:p>
            <a:pPr marL="36576" indent="0">
              <a:buNone/>
            </a:pPr>
            <a:endParaRPr lang="id-ID" sz="2200" dirty="0" smtClean="0"/>
          </a:p>
          <a:p>
            <a:pPr marL="36576" indent="0">
              <a:buNone/>
            </a:pPr>
            <a:endParaRPr lang="id-ID" sz="2200" dirty="0"/>
          </a:p>
          <a:p>
            <a:pPr marL="36576" indent="0">
              <a:buNone/>
            </a:pPr>
            <a:r>
              <a:rPr lang="id-ID" sz="2200" dirty="0" smtClean="0"/>
              <a:t>Dalam </a:t>
            </a:r>
            <a:r>
              <a:rPr lang="id-ID" sz="2200" dirty="0"/>
              <a:t>contoh di atas:</a:t>
            </a:r>
          </a:p>
          <a:p>
            <a:pPr marL="36576" indent="0">
              <a:buNone/>
            </a:pPr>
            <a:r>
              <a:rPr lang="id-ID" sz="2200" dirty="0"/>
              <a:t>&lt;title&gt;, &lt;author&gt;, &lt;year&gt;, dan &lt;price&gt; memiliki </a:t>
            </a:r>
            <a:r>
              <a:rPr lang="id-ID" sz="2200" b="1" dirty="0"/>
              <a:t>konten teks</a:t>
            </a:r>
            <a:r>
              <a:rPr lang="id-ID" sz="2200" dirty="0"/>
              <a:t> </a:t>
            </a:r>
            <a:r>
              <a:rPr lang="id-ID" sz="2200" dirty="0" smtClean="0"/>
              <a:t>karena mengandung </a:t>
            </a:r>
            <a:r>
              <a:rPr lang="id-ID" sz="2200" dirty="0"/>
              <a:t>teks (seperti 29,99).</a:t>
            </a:r>
          </a:p>
          <a:p>
            <a:pPr marL="36576" indent="0">
              <a:buNone/>
            </a:pPr>
            <a:r>
              <a:rPr lang="id-ID" sz="2200" dirty="0"/>
              <a:t>&lt;bookstore&gt; dan &lt;book&gt; memiliki </a:t>
            </a:r>
            <a:r>
              <a:rPr lang="id-ID" sz="2200" b="1" dirty="0"/>
              <a:t>konten elemen</a:t>
            </a:r>
            <a:r>
              <a:rPr lang="id-ID" sz="2200" dirty="0"/>
              <a:t> , karena mengandung elemen</a:t>
            </a:r>
            <a:r>
              <a:rPr lang="id-ID" sz="2200" dirty="0" smtClean="0"/>
              <a:t>.</a:t>
            </a:r>
          </a:p>
          <a:p>
            <a:pPr marL="36576" indent="0">
              <a:buNone/>
            </a:pPr>
            <a:r>
              <a:rPr lang="id-ID" sz="2200" dirty="0" smtClean="0"/>
              <a:t>&lt;book&gt; memiliki </a:t>
            </a:r>
            <a:r>
              <a:rPr lang="id-ID" sz="2200" b="1" dirty="0" smtClean="0"/>
              <a:t>atribut</a:t>
            </a:r>
            <a:r>
              <a:rPr lang="id-ID" sz="2200" dirty="0" smtClean="0"/>
              <a:t> (kategori = "anak").</a:t>
            </a:r>
          </a:p>
          <a:p>
            <a:endParaRPr lang="id-ID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5786" y="531268"/>
            <a:ext cx="3282121" cy="32435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0803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419</TotalTime>
  <Words>364</Words>
  <Application>Microsoft Office PowerPoint</Application>
  <PresentationFormat>Custom</PresentationFormat>
  <Paragraphs>84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Adjacency</vt:lpstr>
      <vt:lpstr> PENGENALAN XML PARSING</vt:lpstr>
      <vt:lpstr>Kelompok 4</vt:lpstr>
      <vt:lpstr>PEMAHAMAN XML DATA PARSING</vt:lpstr>
      <vt:lpstr>TUJUAN PERANCANGAN XML</vt:lpstr>
      <vt:lpstr> ATURAN PENAMAAN XML </vt:lpstr>
      <vt:lpstr>KEKURANGAN XML</vt:lpstr>
      <vt:lpstr>KELEBIHAN XML</vt:lpstr>
      <vt:lpstr>XML - ELEMENTS</vt:lpstr>
      <vt:lpstr>PowerPoint Presentation</vt:lpstr>
      <vt:lpstr>XML - PARSING</vt:lpstr>
      <vt:lpstr>MENGURAI STRING TEKS </vt:lpstr>
      <vt:lpstr>Contoh Project</vt:lpstr>
      <vt:lpstr>Source Code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KELOMPOK 4</dc:title>
  <dc:creator>adam</dc:creator>
  <cp:lastModifiedBy>Fathurrohman</cp:lastModifiedBy>
  <cp:revision>27</cp:revision>
  <dcterms:created xsi:type="dcterms:W3CDTF">2018-10-07T12:40:28Z</dcterms:created>
  <dcterms:modified xsi:type="dcterms:W3CDTF">2018-10-23T00:35:58Z</dcterms:modified>
</cp:coreProperties>
</file>