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6/25/2018</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03035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0653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5457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2150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30081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133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1982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00051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32137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1542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smtClean="0"/>
              <a:t>6/25/2018</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80871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6/25/2018</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5074199"/>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252DA-A326-483F-90BA-E7865D3C5910}"/>
              </a:ext>
            </a:extLst>
          </p:cNvPr>
          <p:cNvSpPr>
            <a:spLocks noGrp="1"/>
          </p:cNvSpPr>
          <p:nvPr>
            <p:ph type="ctrTitle"/>
          </p:nvPr>
        </p:nvSpPr>
        <p:spPr/>
        <p:txBody>
          <a:bodyPr>
            <a:normAutofit fontScale="90000"/>
          </a:bodyPr>
          <a:lstStyle/>
          <a:p>
            <a:r>
              <a:rPr lang="id-ID" dirty="0"/>
              <a:t>ALGORITMA LATENT SEMENTIC INDEXING</a:t>
            </a:r>
            <a:br>
              <a:rPr lang="en-US" dirty="0"/>
            </a:br>
            <a:endParaRPr lang="en-US" dirty="0"/>
          </a:p>
        </p:txBody>
      </p:sp>
      <p:sp>
        <p:nvSpPr>
          <p:cNvPr id="3" name="Subtitle 2">
            <a:extLst>
              <a:ext uri="{FF2B5EF4-FFF2-40B4-BE49-F238E27FC236}">
                <a16:creationId xmlns:a16="http://schemas.microsoft.com/office/drawing/2014/main" id="{763C4AC1-B0E2-49A3-8143-AA7F1D1CBDF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35146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B91DA-365A-4ABD-849B-22BFF84E91B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D801D08-DBE4-4C1C-A76A-B9B243C6797D}"/>
              </a:ext>
            </a:extLst>
          </p:cNvPr>
          <p:cNvSpPr>
            <a:spLocks noGrp="1"/>
          </p:cNvSpPr>
          <p:nvPr>
            <p:ph idx="1"/>
          </p:nvPr>
        </p:nvSpPr>
        <p:spPr/>
        <p:txBody>
          <a:bodyPr/>
          <a:lstStyle/>
          <a:p>
            <a:pPr marL="457200" indent="-457200">
              <a:buFont typeface="+mj-lt"/>
              <a:buAutoNum type="alphaLcParenR" startAt="3"/>
            </a:pPr>
            <a:r>
              <a:rPr lang="id-ID" dirty="0"/>
              <a:t>K-Nearest Neighbor (KNN)</a:t>
            </a:r>
            <a:endParaRPr lang="en-US" dirty="0"/>
          </a:p>
          <a:p>
            <a:pPr marL="0" indent="0">
              <a:buNone/>
            </a:pPr>
            <a:r>
              <a:rPr lang="en-US" dirty="0"/>
              <a:t>	</a:t>
            </a:r>
            <a:r>
              <a:rPr lang="id-ID" dirty="0"/>
              <a:t>Adalah algoritma pendekatan untuk mencari kasus dengan menghitung kedekatan antara kasus baru dengan kasus lama, yaitu berdasarkan pada pencocokan bobot dari sejumlah fitur yang ada.[10]  Menurut Olivas [11], k-Nearest Neighbor Imputation termasuk dalam Machine Learning</a:t>
            </a:r>
            <a:endParaRPr lang="en-US" dirty="0"/>
          </a:p>
          <a:p>
            <a:pPr marL="0" indent="0">
              <a:buNone/>
            </a:pPr>
            <a:endParaRPr lang="en-US" dirty="0"/>
          </a:p>
        </p:txBody>
      </p:sp>
    </p:spTree>
    <p:extLst>
      <p:ext uri="{BB962C8B-B14F-4D97-AF65-F5344CB8AC3E}">
        <p14:creationId xmlns:p14="http://schemas.microsoft.com/office/powerpoint/2010/main" val="2144430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17F29-19F6-45A1-A833-F8528389B43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A76C040-81BC-41F3-B280-A42960678F2A}"/>
              </a:ext>
            </a:extLst>
          </p:cNvPr>
          <p:cNvSpPr>
            <a:spLocks noGrp="1"/>
          </p:cNvSpPr>
          <p:nvPr>
            <p:ph idx="1"/>
          </p:nvPr>
        </p:nvSpPr>
        <p:spPr/>
        <p:txBody>
          <a:bodyPr/>
          <a:lstStyle/>
          <a:p>
            <a:pPr marL="457200" indent="-457200">
              <a:buFont typeface="+mj-lt"/>
              <a:buAutoNum type="alphaLcParenR" startAt="4"/>
            </a:pPr>
            <a:r>
              <a:rPr lang="id-ID" dirty="0"/>
              <a:t>Algoritma CDS (Campbell, Dudek, Smith)</a:t>
            </a:r>
            <a:endParaRPr lang="en-US" dirty="0"/>
          </a:p>
          <a:p>
            <a:pPr marL="0" indent="0">
              <a:buNone/>
            </a:pPr>
            <a:r>
              <a:rPr lang="en-US" dirty="0"/>
              <a:t>	</a:t>
            </a:r>
            <a:r>
              <a:rPr lang="id-ID" dirty="0"/>
              <a:t>Algoritma CDS merupakan salah satu algoritma umum yang digunakan untuk menjadwalkan urutan job pada permasalahan flowshop dengan lebih dari 2 mesin guna mendapatkan sebuah waktu penyelesaian atau makespan yang mendekati minimum. Algoritma ini merupakan pengembangan dari algoritma Johnson.</a:t>
            </a:r>
            <a:endParaRPr lang="en-US" dirty="0"/>
          </a:p>
          <a:p>
            <a:pPr marL="0" indent="0">
              <a:buNone/>
            </a:pPr>
            <a:endParaRPr lang="en-US" dirty="0"/>
          </a:p>
        </p:txBody>
      </p:sp>
    </p:spTree>
    <p:extLst>
      <p:ext uri="{BB962C8B-B14F-4D97-AF65-F5344CB8AC3E}">
        <p14:creationId xmlns:p14="http://schemas.microsoft.com/office/powerpoint/2010/main" val="4255936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8F56D-A7AB-4BF6-9C22-AE65370B8DB4}"/>
              </a:ext>
            </a:extLst>
          </p:cNvPr>
          <p:cNvSpPr>
            <a:spLocks noGrp="1"/>
          </p:cNvSpPr>
          <p:nvPr>
            <p:ph type="title"/>
          </p:nvPr>
        </p:nvSpPr>
        <p:spPr/>
        <p:txBody>
          <a:bodyPr/>
          <a:lstStyle/>
          <a:p>
            <a:r>
              <a:rPr lang="id-ID" dirty="0"/>
              <a:t>Implementasi</a:t>
            </a:r>
            <a:br>
              <a:rPr lang="en-US" dirty="0"/>
            </a:br>
            <a:endParaRPr lang="en-US" dirty="0"/>
          </a:p>
        </p:txBody>
      </p:sp>
      <p:sp>
        <p:nvSpPr>
          <p:cNvPr id="3" name="Content Placeholder 2">
            <a:extLst>
              <a:ext uri="{FF2B5EF4-FFF2-40B4-BE49-F238E27FC236}">
                <a16:creationId xmlns:a16="http://schemas.microsoft.com/office/drawing/2014/main" id="{6786B2CB-0BAC-47F8-93B1-CEF83405B857}"/>
              </a:ext>
            </a:extLst>
          </p:cNvPr>
          <p:cNvSpPr>
            <a:spLocks noGrp="1"/>
          </p:cNvSpPr>
          <p:nvPr>
            <p:ph idx="1"/>
          </p:nvPr>
        </p:nvSpPr>
        <p:spPr/>
        <p:txBody>
          <a:bodyPr>
            <a:normAutofit lnSpcReduction="10000"/>
          </a:bodyPr>
          <a:lstStyle/>
          <a:p>
            <a:r>
              <a:rPr lang="id-ID" dirty="0"/>
              <a:t>Sistem temu kembali informasi dalam dokumen menggunakan metode LSI dikembangkan berbasis desktop menggunakan bahasa java. Proses yang berjalan di dalam sistem ini dibagi menjadi proses pengindexan dan proses pencarian. Proses pengindeksan merupakan proses untuk membuat indeks dan representasi dokumen di dalam komputer menjadi bentuk  vektor dokumen. Indeks merupakan kumpulan kata-kata atau konsep yang telah dipilih dan digunakan sebagai petunjuk menuju informasi atau dokumen terkait.</a:t>
            </a:r>
            <a:endParaRPr lang="en-US" dirty="0"/>
          </a:p>
          <a:p>
            <a:r>
              <a:rPr lang="id-ID" dirty="0"/>
              <a:t>Contoh penerapan LSA dalam jurnal Ria Hari Gusmita dan Ruli Manurung yang berjudul “Penerapan Latent Sementic Analysis(LSA Untuk Menentukan Kesamaan Makna antara Kata dalam Bahasa Inggris dan kata dalam Bahasa Indonesia)”.</a:t>
            </a:r>
            <a:endParaRPr lang="en-US" dirty="0"/>
          </a:p>
          <a:p>
            <a:endParaRPr lang="en-US" dirty="0"/>
          </a:p>
        </p:txBody>
      </p:sp>
    </p:spTree>
    <p:extLst>
      <p:ext uri="{BB962C8B-B14F-4D97-AF65-F5344CB8AC3E}">
        <p14:creationId xmlns:p14="http://schemas.microsoft.com/office/powerpoint/2010/main" val="1473645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64150-D91A-4E22-81D6-3732AD68ECC9}"/>
              </a:ext>
            </a:extLst>
          </p:cNvPr>
          <p:cNvSpPr>
            <a:spLocks noGrp="1"/>
          </p:cNvSpPr>
          <p:nvPr>
            <p:ph type="title"/>
          </p:nvPr>
        </p:nvSpPr>
        <p:spPr/>
        <p:txBody>
          <a:bodyPr/>
          <a:lstStyle/>
          <a:p>
            <a:pPr algn="ctr"/>
            <a:r>
              <a:rPr lang="en-US"/>
              <a:t>TERIMA KASIH</a:t>
            </a:r>
          </a:p>
        </p:txBody>
      </p:sp>
      <p:sp>
        <p:nvSpPr>
          <p:cNvPr id="3" name="Content Placeholder 2">
            <a:extLst>
              <a:ext uri="{FF2B5EF4-FFF2-40B4-BE49-F238E27FC236}">
                <a16:creationId xmlns:a16="http://schemas.microsoft.com/office/drawing/2014/main" id="{3C6687B7-031A-41BE-99EB-0ACA77D7019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520863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8BB3F-11B8-4010-A3F0-ECB3F78028EC}"/>
              </a:ext>
            </a:extLst>
          </p:cNvPr>
          <p:cNvSpPr>
            <a:spLocks noGrp="1"/>
          </p:cNvSpPr>
          <p:nvPr>
            <p:ph type="title"/>
          </p:nvPr>
        </p:nvSpPr>
        <p:spPr/>
        <p:txBody>
          <a:bodyPr/>
          <a:lstStyle/>
          <a:p>
            <a:r>
              <a:rPr lang="en-US" dirty="0"/>
              <a:t>KELOMPOK </a:t>
            </a:r>
          </a:p>
        </p:txBody>
      </p:sp>
      <p:sp>
        <p:nvSpPr>
          <p:cNvPr id="3" name="Content Placeholder 2">
            <a:extLst>
              <a:ext uri="{FF2B5EF4-FFF2-40B4-BE49-F238E27FC236}">
                <a16:creationId xmlns:a16="http://schemas.microsoft.com/office/drawing/2014/main" id="{11844E26-67FB-4E9F-A511-7784AD70C56F}"/>
              </a:ext>
            </a:extLst>
          </p:cNvPr>
          <p:cNvSpPr>
            <a:spLocks noGrp="1"/>
          </p:cNvSpPr>
          <p:nvPr>
            <p:ph idx="1"/>
          </p:nvPr>
        </p:nvSpPr>
        <p:spPr/>
        <p:txBody>
          <a:bodyPr/>
          <a:lstStyle/>
          <a:p>
            <a:r>
              <a:rPr lang="en-US" dirty="0"/>
              <a:t>AGUNG NURIZAL 			15.11.0140</a:t>
            </a:r>
          </a:p>
          <a:p>
            <a:r>
              <a:rPr lang="en-US" dirty="0"/>
              <a:t>NUGRAHANING WIDI			15.11.0138</a:t>
            </a:r>
          </a:p>
          <a:p>
            <a:r>
              <a:rPr lang="en-US" dirty="0"/>
              <a:t>IMAM SEFUDIN			15.11.0244</a:t>
            </a:r>
          </a:p>
          <a:p>
            <a:r>
              <a:rPr lang="en-US" dirty="0"/>
              <a:t>MUJIBUROHMAN 			15.11.0085</a:t>
            </a:r>
          </a:p>
          <a:p>
            <a:r>
              <a:rPr lang="en-US" dirty="0"/>
              <a:t>YANWAR DWI 			15.11.0173</a:t>
            </a:r>
          </a:p>
          <a:p>
            <a:endParaRPr lang="en-US" dirty="0"/>
          </a:p>
          <a:p>
            <a:endParaRPr lang="en-US" dirty="0"/>
          </a:p>
        </p:txBody>
      </p:sp>
    </p:spTree>
    <p:extLst>
      <p:ext uri="{BB962C8B-B14F-4D97-AF65-F5344CB8AC3E}">
        <p14:creationId xmlns:p14="http://schemas.microsoft.com/office/powerpoint/2010/main" val="276966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BCFC7-23A0-49FF-9BFB-EB2CD3B3F38C}"/>
              </a:ext>
            </a:extLst>
          </p:cNvPr>
          <p:cNvSpPr>
            <a:spLocks noGrp="1"/>
          </p:cNvSpPr>
          <p:nvPr>
            <p:ph type="title"/>
          </p:nvPr>
        </p:nvSpPr>
        <p:spPr/>
        <p:txBody>
          <a:bodyPr/>
          <a:lstStyle/>
          <a:p>
            <a:r>
              <a:rPr lang="id-ID" b="1" dirty="0"/>
              <a:t>Pengertian</a:t>
            </a:r>
            <a:br>
              <a:rPr lang="en-US" dirty="0"/>
            </a:br>
            <a:endParaRPr lang="en-US" dirty="0"/>
          </a:p>
        </p:txBody>
      </p:sp>
      <p:sp>
        <p:nvSpPr>
          <p:cNvPr id="3" name="Content Placeholder 2">
            <a:extLst>
              <a:ext uri="{FF2B5EF4-FFF2-40B4-BE49-F238E27FC236}">
                <a16:creationId xmlns:a16="http://schemas.microsoft.com/office/drawing/2014/main" id="{50374C3E-6F4F-4156-868C-9203BCBF7964}"/>
              </a:ext>
            </a:extLst>
          </p:cNvPr>
          <p:cNvSpPr>
            <a:spLocks noGrp="1"/>
          </p:cNvSpPr>
          <p:nvPr>
            <p:ph idx="1"/>
          </p:nvPr>
        </p:nvSpPr>
        <p:spPr/>
        <p:txBody>
          <a:bodyPr/>
          <a:lstStyle/>
          <a:p>
            <a:pPr marL="0" indent="0">
              <a:buNone/>
            </a:pPr>
            <a:r>
              <a:rPr lang="id-ID" dirty="0"/>
              <a:t>Latent Semantic Analysis( LSA ) metode yang dipatenkan pada tahun 1988 (US Patent 4,839,853) oleh Scott Deerwester, Susan Dumais, George Furnas, Richard Harshman, Thomas Landauer, Karen Lochbaum dan Lynn Streeter</a:t>
            </a:r>
            <a:endParaRPr lang="en-US" dirty="0"/>
          </a:p>
        </p:txBody>
      </p:sp>
    </p:spTree>
    <p:extLst>
      <p:ext uri="{BB962C8B-B14F-4D97-AF65-F5344CB8AC3E}">
        <p14:creationId xmlns:p14="http://schemas.microsoft.com/office/powerpoint/2010/main" val="1016274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367EC-8359-4C10-B710-A2EE3A63BB7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59506BD-E236-43BE-BBB4-7FE062B3213F}"/>
              </a:ext>
            </a:extLst>
          </p:cNvPr>
          <p:cNvSpPr>
            <a:spLocks noGrp="1"/>
          </p:cNvSpPr>
          <p:nvPr>
            <p:ph idx="1"/>
          </p:nvPr>
        </p:nvSpPr>
        <p:spPr/>
        <p:txBody>
          <a:bodyPr/>
          <a:lstStyle/>
          <a:p>
            <a:r>
              <a:rPr lang="id-ID" dirty="0"/>
              <a:t>LSA dapat ditafsirkan sebagai cara yang cepat dan praktis untuk mendapatkan perkiraan perkiraan substitutability kontekstual penggunaan kata-kata dalam segmen teks yang besar yang belum ditentukan makna kesamaan antara kata-kata dan segmen teks yang mungkin mencerminkan suatu hubungan tertentu</a:t>
            </a:r>
            <a:endParaRPr lang="en-US" dirty="0"/>
          </a:p>
          <a:p>
            <a:r>
              <a:rPr lang="id-ID" dirty="0"/>
              <a:t>Contoh penggunaan LSA adalah dalam penilaian esai, sumarisasi, dan klasifikasi dokumen secara otomatis</a:t>
            </a:r>
            <a:endParaRPr lang="en-US" dirty="0"/>
          </a:p>
        </p:txBody>
      </p:sp>
    </p:spTree>
    <p:extLst>
      <p:ext uri="{BB962C8B-B14F-4D97-AF65-F5344CB8AC3E}">
        <p14:creationId xmlns:p14="http://schemas.microsoft.com/office/powerpoint/2010/main" val="2098205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02331-23AE-416F-8CA2-771A42E1DF81}"/>
              </a:ext>
            </a:extLst>
          </p:cNvPr>
          <p:cNvSpPr>
            <a:spLocks noGrp="1"/>
          </p:cNvSpPr>
          <p:nvPr>
            <p:ph type="title"/>
          </p:nvPr>
        </p:nvSpPr>
        <p:spPr/>
        <p:txBody>
          <a:bodyPr/>
          <a:lstStyle/>
          <a:p>
            <a:r>
              <a:rPr lang="id-ID" b="1" dirty="0"/>
              <a:t>Konsep</a:t>
            </a:r>
            <a:br>
              <a:rPr lang="en-US" dirty="0"/>
            </a:br>
            <a:endParaRPr lang="en-US" dirty="0"/>
          </a:p>
        </p:txBody>
      </p:sp>
      <p:sp>
        <p:nvSpPr>
          <p:cNvPr id="3" name="Content Placeholder 2">
            <a:extLst>
              <a:ext uri="{FF2B5EF4-FFF2-40B4-BE49-F238E27FC236}">
                <a16:creationId xmlns:a16="http://schemas.microsoft.com/office/drawing/2014/main" id="{E48046F1-2417-42CF-B919-36F813229714}"/>
              </a:ext>
            </a:extLst>
          </p:cNvPr>
          <p:cNvSpPr>
            <a:spLocks noGrp="1"/>
          </p:cNvSpPr>
          <p:nvPr>
            <p:ph idx="1"/>
          </p:nvPr>
        </p:nvSpPr>
        <p:spPr/>
        <p:txBody>
          <a:bodyPr/>
          <a:lstStyle/>
          <a:p>
            <a:r>
              <a:rPr lang="id-ID" dirty="0"/>
              <a:t>Cara kerja LSA ialah dengan menghasilkan sebuah model yang didapat dengan mencatat kemunculan-kemunculan kata dari tiaptiap dokumen yang direpresentasikan dalam sebuah matriks yang dinamakan term-document matrix, setelah itu dilakukan proses Singular Value Decomposition (SVD) yang akan digunakan untuk mendapatkan Cosine Similarity (nilai kemiripan) antara satu dokumen dengan dokumen yang lain (Landauer, Foltz, &amp; Laham, 1998).</a:t>
            </a:r>
            <a:endParaRPr lang="en-US" dirty="0"/>
          </a:p>
        </p:txBody>
      </p:sp>
    </p:spTree>
    <p:extLst>
      <p:ext uri="{BB962C8B-B14F-4D97-AF65-F5344CB8AC3E}">
        <p14:creationId xmlns:p14="http://schemas.microsoft.com/office/powerpoint/2010/main" val="430795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Connector 2">
            <a:extLst>
              <a:ext uri="{FF2B5EF4-FFF2-40B4-BE49-F238E27FC236}">
                <a16:creationId xmlns:a16="http://schemas.microsoft.com/office/drawing/2014/main" id="{B8C0ECF7-1EBB-4D66-8DBD-6660815F3A2F}"/>
              </a:ext>
            </a:extLst>
          </p:cNvPr>
          <p:cNvSpPr>
            <a:spLocks noChangeArrowheads="1"/>
          </p:cNvSpPr>
          <p:nvPr/>
        </p:nvSpPr>
        <p:spPr bwMode="auto">
          <a:xfrm>
            <a:off x="6688607" y="240840"/>
            <a:ext cx="989012" cy="909637"/>
          </a:xfrm>
          <a:prstGeom prst="flowChartConnector">
            <a:avLst/>
          </a:prstGeom>
          <a:solidFill>
            <a:srgbClr val="4472C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d-ID" altLang="en-US" sz="9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Document Conection</a:t>
            </a:r>
            <a:endParaRPr kumimoji="0" lang="id-ID" altLang="en-US" sz="1800" b="0" i="0" u="none" strike="noStrike" cap="none" normalizeH="0" baseline="0">
              <a:ln>
                <a:noFill/>
              </a:ln>
              <a:solidFill>
                <a:schemeClr val="tx1"/>
              </a:solidFill>
              <a:effectLst/>
              <a:latin typeface="Arial" panose="020B0604020202020204" pitchFamily="34" charset="0"/>
            </a:endParaRPr>
          </a:p>
        </p:txBody>
      </p:sp>
      <p:sp>
        <p:nvSpPr>
          <p:cNvPr id="3" name="Flowchart: Connector 3">
            <a:extLst>
              <a:ext uri="{FF2B5EF4-FFF2-40B4-BE49-F238E27FC236}">
                <a16:creationId xmlns:a16="http://schemas.microsoft.com/office/drawing/2014/main" id="{949DEA13-1F3B-40B6-9AE6-81CA52C4775F}"/>
              </a:ext>
            </a:extLst>
          </p:cNvPr>
          <p:cNvSpPr>
            <a:spLocks noChangeArrowheads="1"/>
          </p:cNvSpPr>
          <p:nvPr/>
        </p:nvSpPr>
        <p:spPr bwMode="auto">
          <a:xfrm>
            <a:off x="3180232" y="340852"/>
            <a:ext cx="777875" cy="790575"/>
          </a:xfrm>
          <a:prstGeom prst="flowChartConnector">
            <a:avLst/>
          </a:prstGeom>
          <a:solidFill>
            <a:srgbClr val="4472C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d-ID"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Query</a:t>
            </a:r>
            <a:endParaRPr kumimoji="0" lang="id-ID" altLang="en-US" sz="1800" b="0" i="0" u="none" strike="noStrike" cap="none" normalizeH="0" baseline="0" dirty="0">
              <a:ln>
                <a:noFill/>
              </a:ln>
              <a:solidFill>
                <a:schemeClr val="tx1"/>
              </a:solidFill>
              <a:effectLst/>
              <a:latin typeface="Arial" panose="020B0604020202020204" pitchFamily="34" charset="0"/>
            </a:endParaRPr>
          </a:p>
        </p:txBody>
      </p:sp>
      <p:sp>
        <p:nvSpPr>
          <p:cNvPr id="4" name="Flowchart: Process 4">
            <a:extLst>
              <a:ext uri="{FF2B5EF4-FFF2-40B4-BE49-F238E27FC236}">
                <a16:creationId xmlns:a16="http://schemas.microsoft.com/office/drawing/2014/main" id="{E7F8D07F-D1AE-4C8C-B5C5-D9A0CB5C3F07}"/>
              </a:ext>
            </a:extLst>
          </p:cNvPr>
          <p:cNvSpPr>
            <a:spLocks noChangeArrowheads="1"/>
          </p:cNvSpPr>
          <p:nvPr/>
        </p:nvSpPr>
        <p:spPr bwMode="auto">
          <a:xfrm>
            <a:off x="2816694" y="1526715"/>
            <a:ext cx="1419225" cy="436562"/>
          </a:xfrm>
          <a:prstGeom prst="flowChartProcess">
            <a:avLst/>
          </a:prstGeom>
          <a:solidFill>
            <a:srgbClr val="4472C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d-ID"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Text Operations</a:t>
            </a:r>
            <a:endParaRPr kumimoji="0" lang="id-ID" altLang="en-US" sz="1800" b="0" i="0" u="none" strike="noStrike" cap="none" normalizeH="0" baseline="0">
              <a:ln>
                <a:noFill/>
              </a:ln>
              <a:solidFill>
                <a:schemeClr val="tx1"/>
              </a:solidFill>
              <a:effectLst/>
              <a:latin typeface="Arial" panose="020B0604020202020204" pitchFamily="34" charset="0"/>
            </a:endParaRPr>
          </a:p>
        </p:txBody>
      </p:sp>
      <p:sp>
        <p:nvSpPr>
          <p:cNvPr id="5" name="Flowchart: Process 5">
            <a:extLst>
              <a:ext uri="{FF2B5EF4-FFF2-40B4-BE49-F238E27FC236}">
                <a16:creationId xmlns:a16="http://schemas.microsoft.com/office/drawing/2014/main" id="{E9042DAB-FA5C-4FA9-9805-5E0D2A110C65}"/>
              </a:ext>
            </a:extLst>
          </p:cNvPr>
          <p:cNvSpPr>
            <a:spLocks noChangeArrowheads="1"/>
          </p:cNvSpPr>
          <p:nvPr/>
        </p:nvSpPr>
        <p:spPr bwMode="auto">
          <a:xfrm>
            <a:off x="2853207" y="2390315"/>
            <a:ext cx="1419225" cy="436562"/>
          </a:xfrm>
          <a:prstGeom prst="flowChartProcess">
            <a:avLst/>
          </a:prstGeom>
          <a:solidFill>
            <a:srgbClr val="4472C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d-ID"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Query Vector Operation</a:t>
            </a:r>
            <a:endParaRPr kumimoji="0" lang="id-ID" altLang="en-US" sz="1800" b="0" i="0" u="none" strike="noStrike" cap="none" normalizeH="0" baseline="0">
              <a:ln>
                <a:noFill/>
              </a:ln>
              <a:solidFill>
                <a:schemeClr val="tx1"/>
              </a:solidFill>
              <a:effectLst/>
              <a:latin typeface="Arial" panose="020B0604020202020204" pitchFamily="34" charset="0"/>
            </a:endParaRPr>
          </a:p>
        </p:txBody>
      </p:sp>
      <p:sp>
        <p:nvSpPr>
          <p:cNvPr id="6" name="Flowchart: Process 6">
            <a:extLst>
              <a:ext uri="{FF2B5EF4-FFF2-40B4-BE49-F238E27FC236}">
                <a16:creationId xmlns:a16="http://schemas.microsoft.com/office/drawing/2014/main" id="{FCDA04D9-004B-4EB1-90C5-8499B785CD14}"/>
              </a:ext>
            </a:extLst>
          </p:cNvPr>
          <p:cNvSpPr>
            <a:spLocks noChangeArrowheads="1"/>
          </p:cNvSpPr>
          <p:nvPr/>
        </p:nvSpPr>
        <p:spPr bwMode="auto">
          <a:xfrm>
            <a:off x="2840507" y="3241215"/>
            <a:ext cx="1419225" cy="436562"/>
          </a:xfrm>
          <a:prstGeom prst="flowChartProcess">
            <a:avLst/>
          </a:prstGeom>
          <a:solidFill>
            <a:srgbClr val="4472C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d-ID"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Query Vector Mapping</a:t>
            </a:r>
            <a:endParaRPr kumimoji="0" lang="id-ID" altLang="en-US" sz="1800" b="0" i="0" u="none" strike="noStrike" cap="none" normalizeH="0" baseline="0">
              <a:ln>
                <a:noFill/>
              </a:ln>
              <a:solidFill>
                <a:schemeClr val="tx1"/>
              </a:solidFill>
              <a:effectLst/>
              <a:latin typeface="Arial" panose="020B0604020202020204" pitchFamily="34" charset="0"/>
            </a:endParaRPr>
          </a:p>
        </p:txBody>
      </p:sp>
      <p:sp>
        <p:nvSpPr>
          <p:cNvPr id="7" name="Flowchart: Process 7">
            <a:extLst>
              <a:ext uri="{FF2B5EF4-FFF2-40B4-BE49-F238E27FC236}">
                <a16:creationId xmlns:a16="http://schemas.microsoft.com/office/drawing/2014/main" id="{D6F85059-6D0E-4082-BB19-94F976CE990C}"/>
              </a:ext>
            </a:extLst>
          </p:cNvPr>
          <p:cNvSpPr>
            <a:spLocks noChangeArrowheads="1"/>
          </p:cNvSpPr>
          <p:nvPr/>
        </p:nvSpPr>
        <p:spPr bwMode="auto">
          <a:xfrm>
            <a:off x="6448894" y="3304715"/>
            <a:ext cx="1419225" cy="436562"/>
          </a:xfrm>
          <a:prstGeom prst="flowChartProcess">
            <a:avLst/>
          </a:prstGeom>
          <a:solidFill>
            <a:srgbClr val="4472C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d-ID"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SVD Decomposition</a:t>
            </a:r>
            <a:endParaRPr kumimoji="0" lang="id-ID" altLang="en-US" sz="1800" b="0" i="0" u="none" strike="noStrike" cap="none" normalizeH="0" baseline="0">
              <a:ln>
                <a:noFill/>
              </a:ln>
              <a:solidFill>
                <a:schemeClr val="tx1"/>
              </a:solidFill>
              <a:effectLst/>
              <a:latin typeface="Arial" panose="020B0604020202020204" pitchFamily="34" charset="0"/>
            </a:endParaRPr>
          </a:p>
        </p:txBody>
      </p:sp>
      <p:sp>
        <p:nvSpPr>
          <p:cNvPr id="8" name="Flowchart: Process 8">
            <a:extLst>
              <a:ext uri="{FF2B5EF4-FFF2-40B4-BE49-F238E27FC236}">
                <a16:creationId xmlns:a16="http://schemas.microsoft.com/office/drawing/2014/main" id="{BFCE7CE5-A096-4959-A10E-6DEF27AAF4D2}"/>
              </a:ext>
            </a:extLst>
          </p:cNvPr>
          <p:cNvSpPr>
            <a:spLocks noChangeArrowheads="1"/>
          </p:cNvSpPr>
          <p:nvPr/>
        </p:nvSpPr>
        <p:spPr bwMode="auto">
          <a:xfrm>
            <a:off x="6475882" y="2442702"/>
            <a:ext cx="1419225" cy="436563"/>
          </a:xfrm>
          <a:prstGeom prst="flowChartProcess">
            <a:avLst/>
          </a:prstGeom>
          <a:solidFill>
            <a:srgbClr val="4472C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d-ID"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Matrix Operation</a:t>
            </a:r>
            <a:endParaRPr kumimoji="0" lang="id-ID" altLang="en-US" sz="1800" b="0" i="0" u="none" strike="noStrike" cap="none" normalizeH="0" baseline="0">
              <a:ln>
                <a:noFill/>
              </a:ln>
              <a:solidFill>
                <a:schemeClr val="tx1"/>
              </a:solidFill>
              <a:effectLst/>
              <a:latin typeface="Arial" panose="020B0604020202020204" pitchFamily="34" charset="0"/>
            </a:endParaRPr>
          </a:p>
        </p:txBody>
      </p:sp>
      <p:sp>
        <p:nvSpPr>
          <p:cNvPr id="9" name="Flowchart: Process 9">
            <a:extLst>
              <a:ext uri="{FF2B5EF4-FFF2-40B4-BE49-F238E27FC236}">
                <a16:creationId xmlns:a16="http://schemas.microsoft.com/office/drawing/2014/main" id="{E20FB7EC-F1A5-4FF8-B616-B08D78290DC0}"/>
              </a:ext>
            </a:extLst>
          </p:cNvPr>
          <p:cNvSpPr>
            <a:spLocks noChangeArrowheads="1"/>
          </p:cNvSpPr>
          <p:nvPr/>
        </p:nvSpPr>
        <p:spPr bwMode="auto">
          <a:xfrm>
            <a:off x="6444132" y="1547352"/>
            <a:ext cx="1419225" cy="436563"/>
          </a:xfrm>
          <a:prstGeom prst="flowChartProcess">
            <a:avLst/>
          </a:prstGeom>
          <a:solidFill>
            <a:srgbClr val="4472C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d-ID"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Text Operation</a:t>
            </a:r>
            <a:endParaRPr kumimoji="0" lang="id-ID" altLang="en-US" sz="1800" b="0" i="0" u="none" strike="noStrike" cap="none" normalizeH="0" baseline="0">
              <a:ln>
                <a:noFill/>
              </a:ln>
              <a:solidFill>
                <a:schemeClr val="tx1"/>
              </a:solidFill>
              <a:effectLst/>
              <a:latin typeface="Arial" panose="020B0604020202020204" pitchFamily="34" charset="0"/>
            </a:endParaRPr>
          </a:p>
        </p:txBody>
      </p:sp>
      <p:sp>
        <p:nvSpPr>
          <p:cNvPr id="10" name="Flowchart: Process 11">
            <a:extLst>
              <a:ext uri="{FF2B5EF4-FFF2-40B4-BE49-F238E27FC236}">
                <a16:creationId xmlns:a16="http://schemas.microsoft.com/office/drawing/2014/main" id="{3915A264-F24B-459A-BE71-D27E245AA8F9}"/>
              </a:ext>
            </a:extLst>
          </p:cNvPr>
          <p:cNvSpPr>
            <a:spLocks noChangeArrowheads="1"/>
          </p:cNvSpPr>
          <p:nvPr/>
        </p:nvSpPr>
        <p:spPr bwMode="auto">
          <a:xfrm>
            <a:off x="4634382" y="4509627"/>
            <a:ext cx="1419225" cy="436563"/>
          </a:xfrm>
          <a:prstGeom prst="flowChartProcess">
            <a:avLst/>
          </a:prstGeom>
          <a:solidFill>
            <a:srgbClr val="4472C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d-ID"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Ranking</a:t>
            </a:r>
            <a:endParaRPr kumimoji="0" lang="id-ID" altLang="en-US" sz="1800" b="0" i="0" u="none" strike="noStrike" cap="none" normalizeH="0" baseline="0">
              <a:ln>
                <a:noFill/>
              </a:ln>
              <a:solidFill>
                <a:schemeClr val="tx1"/>
              </a:solidFill>
              <a:effectLst/>
              <a:latin typeface="Arial" panose="020B0604020202020204" pitchFamily="34" charset="0"/>
            </a:endParaRPr>
          </a:p>
        </p:txBody>
      </p:sp>
      <p:sp>
        <p:nvSpPr>
          <p:cNvPr id="11" name="Flowchart: Process 12">
            <a:extLst>
              <a:ext uri="{FF2B5EF4-FFF2-40B4-BE49-F238E27FC236}">
                <a16:creationId xmlns:a16="http://schemas.microsoft.com/office/drawing/2014/main" id="{E6B623D9-71A0-4762-AAEC-EF640A7F76E2}"/>
              </a:ext>
            </a:extLst>
          </p:cNvPr>
          <p:cNvSpPr>
            <a:spLocks noChangeArrowheads="1"/>
          </p:cNvSpPr>
          <p:nvPr/>
        </p:nvSpPr>
        <p:spPr bwMode="auto">
          <a:xfrm>
            <a:off x="4574057" y="5306552"/>
            <a:ext cx="1570037" cy="1406525"/>
          </a:xfrm>
          <a:prstGeom prst="flowChartProcess">
            <a:avLst/>
          </a:prstGeom>
          <a:solidFill>
            <a:srgbClr val="4472C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Char char="•"/>
              <a:tabLst/>
            </a:pPr>
            <a:r>
              <a:rPr kumimoji="0" lang="id-ID"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Dokumen 1</a:t>
            </a:r>
            <a:endParaRPr kumimoji="0" lang="id-ID" altLang="en-US" sz="11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Char char="•"/>
              <a:tabLst/>
            </a:pPr>
            <a:r>
              <a:rPr kumimoji="0" lang="id-ID"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Dokumen 2</a:t>
            </a:r>
            <a:endParaRPr kumimoji="0" lang="id-ID" altLang="en-US" sz="11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Char char="•"/>
              <a:tabLst/>
            </a:pPr>
            <a:r>
              <a:rPr kumimoji="0" lang="id-ID"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Dokumen 3</a:t>
            </a:r>
            <a:endParaRPr kumimoji="0" lang="id-ID" altLang="en-US" sz="1800" b="0" i="0" u="none" strike="noStrike" cap="none" normalizeH="0" baseline="0">
              <a:ln>
                <a:noFill/>
              </a:ln>
              <a:solidFill>
                <a:schemeClr val="tx1"/>
              </a:solidFill>
              <a:effectLst/>
              <a:latin typeface="Arial" panose="020B0604020202020204" pitchFamily="34" charset="0"/>
            </a:endParaRPr>
          </a:p>
        </p:txBody>
      </p:sp>
      <p:sp>
        <p:nvSpPr>
          <p:cNvPr id="12" name="Flowchart: Magnetic Disk 13">
            <a:extLst>
              <a:ext uri="{FF2B5EF4-FFF2-40B4-BE49-F238E27FC236}">
                <a16:creationId xmlns:a16="http://schemas.microsoft.com/office/drawing/2014/main" id="{C21ACEB7-2E8D-4936-B372-4E400D81AF33}"/>
              </a:ext>
            </a:extLst>
          </p:cNvPr>
          <p:cNvSpPr>
            <a:spLocks noChangeArrowheads="1"/>
          </p:cNvSpPr>
          <p:nvPr/>
        </p:nvSpPr>
        <p:spPr bwMode="auto">
          <a:xfrm>
            <a:off x="6694957" y="4169902"/>
            <a:ext cx="982662" cy="968375"/>
          </a:xfrm>
          <a:prstGeom prst="flowChartMagneticDisk">
            <a:avLst/>
          </a:prstGeom>
          <a:solidFill>
            <a:srgbClr val="4472C4"/>
          </a:soli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d-ID"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Conection indek</a:t>
            </a:r>
            <a:endParaRPr kumimoji="0" lang="id-ID" altLang="en-US" sz="1800" b="0" i="0" u="none" strike="noStrike" cap="none" normalizeH="0" baseline="0">
              <a:ln>
                <a:noFill/>
              </a:ln>
              <a:solidFill>
                <a:schemeClr val="tx1"/>
              </a:solidFill>
              <a:effectLst/>
              <a:latin typeface="Arial" panose="020B0604020202020204" pitchFamily="34" charset="0"/>
            </a:endParaRPr>
          </a:p>
        </p:txBody>
      </p:sp>
      <p:cxnSp>
        <p:nvCxnSpPr>
          <p:cNvPr id="13" name="Straight Arrow Connector 12">
            <a:extLst>
              <a:ext uri="{FF2B5EF4-FFF2-40B4-BE49-F238E27FC236}">
                <a16:creationId xmlns:a16="http://schemas.microsoft.com/office/drawing/2014/main" id="{85E8ACBE-9B64-49DD-A57E-F0C8D8582DAB}"/>
              </a:ext>
            </a:extLst>
          </p:cNvPr>
          <p:cNvCxnSpPr/>
          <p:nvPr/>
        </p:nvCxnSpPr>
        <p:spPr>
          <a:xfrm>
            <a:off x="3667234" y="1983915"/>
            <a:ext cx="0" cy="396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A2DB8A14-E123-44AD-B70B-CD57E3FCC89C}"/>
              </a:ext>
            </a:extLst>
          </p:cNvPr>
          <p:cNvCxnSpPr/>
          <p:nvPr/>
        </p:nvCxnSpPr>
        <p:spPr>
          <a:xfrm>
            <a:off x="3647042" y="1131427"/>
            <a:ext cx="0" cy="396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0DF936B4-974A-4786-ACA3-90126320FC82}"/>
              </a:ext>
            </a:extLst>
          </p:cNvPr>
          <p:cNvCxnSpPr/>
          <p:nvPr/>
        </p:nvCxnSpPr>
        <p:spPr>
          <a:xfrm>
            <a:off x="3687350" y="2879265"/>
            <a:ext cx="0" cy="396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A1ADE5A-2A16-4CC0-9F61-063B7583B938}"/>
              </a:ext>
            </a:extLst>
          </p:cNvPr>
          <p:cNvCxnSpPr/>
          <p:nvPr/>
        </p:nvCxnSpPr>
        <p:spPr>
          <a:xfrm>
            <a:off x="7178509" y="1139070"/>
            <a:ext cx="0" cy="396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B5AE010E-A01E-4A11-B0D0-B881FA14D717}"/>
              </a:ext>
            </a:extLst>
          </p:cNvPr>
          <p:cNvCxnSpPr/>
          <p:nvPr/>
        </p:nvCxnSpPr>
        <p:spPr>
          <a:xfrm>
            <a:off x="7205591" y="3773662"/>
            <a:ext cx="0" cy="396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50C6556-79B8-4606-9C1F-8F7DCE9E9E5E}"/>
              </a:ext>
            </a:extLst>
          </p:cNvPr>
          <p:cNvCxnSpPr/>
          <p:nvPr/>
        </p:nvCxnSpPr>
        <p:spPr>
          <a:xfrm>
            <a:off x="5400499" y="4948212"/>
            <a:ext cx="0" cy="396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9F0DD6D5-9431-42DB-B5C2-3F2B5792951A}"/>
              </a:ext>
            </a:extLst>
          </p:cNvPr>
          <p:cNvCxnSpPr/>
          <p:nvPr/>
        </p:nvCxnSpPr>
        <p:spPr>
          <a:xfrm>
            <a:off x="7233309" y="2879265"/>
            <a:ext cx="0" cy="396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835A0431-3ECB-48EE-848E-F7BDCD8CDB93}"/>
              </a:ext>
            </a:extLst>
          </p:cNvPr>
          <p:cNvCxnSpPr/>
          <p:nvPr/>
        </p:nvCxnSpPr>
        <p:spPr>
          <a:xfrm>
            <a:off x="7232887" y="2046462"/>
            <a:ext cx="0" cy="396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443399E-AD8A-4F2D-85E7-58B8C6B32E86}"/>
              </a:ext>
            </a:extLst>
          </p:cNvPr>
          <p:cNvCxnSpPr/>
          <p:nvPr/>
        </p:nvCxnSpPr>
        <p:spPr>
          <a:xfrm>
            <a:off x="3643985" y="3741277"/>
            <a:ext cx="0" cy="97663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37DC0177-0EE2-44AC-9B59-E855B48C04BA}"/>
              </a:ext>
            </a:extLst>
          </p:cNvPr>
          <p:cNvCxnSpPr>
            <a:cxnSpLocks/>
            <a:endCxn id="10" idx="1"/>
          </p:cNvCxnSpPr>
          <p:nvPr/>
        </p:nvCxnSpPr>
        <p:spPr>
          <a:xfrm>
            <a:off x="3650336" y="4727909"/>
            <a:ext cx="98404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088C4A21-D4B0-4179-9C1C-E2D0B4F9AA54}"/>
              </a:ext>
            </a:extLst>
          </p:cNvPr>
          <p:cNvCxnSpPr/>
          <p:nvPr/>
        </p:nvCxnSpPr>
        <p:spPr>
          <a:xfrm flipH="1">
            <a:off x="6059957" y="4717907"/>
            <a:ext cx="6350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115A282-1F95-4E84-8BC7-FE2DD592F35E}"/>
              </a:ext>
            </a:extLst>
          </p:cNvPr>
          <p:cNvCxnSpPr/>
          <p:nvPr/>
        </p:nvCxnSpPr>
        <p:spPr>
          <a:xfrm flipH="1">
            <a:off x="3569170" y="8448068"/>
            <a:ext cx="2148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540FEBF-7828-4963-BFD9-D47EE0B613DF}"/>
              </a:ext>
            </a:extLst>
          </p:cNvPr>
          <p:cNvCxnSpPr/>
          <p:nvPr/>
        </p:nvCxnSpPr>
        <p:spPr>
          <a:xfrm flipV="1">
            <a:off x="2376227" y="753991"/>
            <a:ext cx="0" cy="5236845"/>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85EEBA34-9BA6-4FB2-B48D-D9AC3E8647E4}"/>
              </a:ext>
            </a:extLst>
          </p:cNvPr>
          <p:cNvCxnSpPr/>
          <p:nvPr/>
        </p:nvCxnSpPr>
        <p:spPr>
          <a:xfrm>
            <a:off x="2376227" y="753991"/>
            <a:ext cx="75946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Rectangle 38">
            <a:extLst>
              <a:ext uri="{FF2B5EF4-FFF2-40B4-BE49-F238E27FC236}">
                <a16:creationId xmlns:a16="http://schemas.microsoft.com/office/drawing/2014/main" id="{30B85D45-1E3D-4574-8ED0-6F0195948C28}"/>
              </a:ext>
            </a:extLst>
          </p:cNvPr>
          <p:cNvSpPr>
            <a:spLocks noChangeArrowheads="1"/>
          </p:cNvSpPr>
          <p:nvPr/>
        </p:nvSpPr>
        <p:spPr bwMode="auto">
          <a:xfrm>
            <a:off x="2915755" y="622229"/>
            <a:ext cx="219932"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d-ID" altLang="en-US" sz="1000" b="0" i="0" u="none" strike="noStrike" cap="none" normalizeH="0" baseline="0" dirty="0">
              <a:ln>
                <a:noFill/>
              </a:ln>
              <a:solidFill>
                <a:srgbClr val="5D5C5C"/>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en-US" sz="1000" b="0" i="0" u="none" strike="noStrike" cap="none" normalizeH="0" baseline="0" dirty="0">
                <a:ln>
                  <a:noFill/>
                </a:ln>
                <a:solidFill>
                  <a:srgbClr val="5D5C5C"/>
                </a:solidFill>
                <a:effectLst/>
                <a:latin typeface="Arial" panose="020B0604020202020204" pitchFamily="34" charset="0"/>
                <a:ea typeface="Calibri" panose="020F0502020204030204" pitchFamily="34" charset="0"/>
                <a:cs typeface="Arial" panose="020B0604020202020204" pitchFamily="34" charset="0"/>
              </a:rPr>
              <a:t>.</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29" name="Straight Connector 28">
            <a:extLst>
              <a:ext uri="{FF2B5EF4-FFF2-40B4-BE49-F238E27FC236}">
                <a16:creationId xmlns:a16="http://schemas.microsoft.com/office/drawing/2014/main" id="{6D016915-DA5C-46B7-8013-6CCDE7D1FFFF}"/>
              </a:ext>
            </a:extLst>
          </p:cNvPr>
          <p:cNvCxnSpPr>
            <a:cxnSpLocks/>
            <a:stCxn id="11" idx="1"/>
          </p:cNvCxnSpPr>
          <p:nvPr/>
        </p:nvCxnSpPr>
        <p:spPr>
          <a:xfrm flipH="1" flipV="1">
            <a:off x="2376229" y="5990837"/>
            <a:ext cx="2197828" cy="1897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0443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635AA-5B18-4749-AAAA-50DA4D486307}"/>
              </a:ext>
            </a:extLst>
          </p:cNvPr>
          <p:cNvSpPr>
            <a:spLocks noGrp="1"/>
          </p:cNvSpPr>
          <p:nvPr>
            <p:ph type="title"/>
          </p:nvPr>
        </p:nvSpPr>
        <p:spPr/>
        <p:txBody>
          <a:bodyPr/>
          <a:lstStyle/>
          <a:p>
            <a:br>
              <a:rPr lang="en-US" dirty="0"/>
            </a:br>
            <a:endParaRPr lang="en-US" dirty="0"/>
          </a:p>
        </p:txBody>
      </p:sp>
      <p:sp>
        <p:nvSpPr>
          <p:cNvPr id="3" name="Content Placeholder 2">
            <a:extLst>
              <a:ext uri="{FF2B5EF4-FFF2-40B4-BE49-F238E27FC236}">
                <a16:creationId xmlns:a16="http://schemas.microsoft.com/office/drawing/2014/main" id="{996C94B7-4AE0-4E97-B97B-3A8DDFEEB5A7}"/>
              </a:ext>
            </a:extLst>
          </p:cNvPr>
          <p:cNvSpPr>
            <a:spLocks noGrp="1"/>
          </p:cNvSpPr>
          <p:nvPr>
            <p:ph idx="1"/>
          </p:nvPr>
        </p:nvSpPr>
        <p:spPr>
          <a:xfrm>
            <a:off x="1451579" y="2015732"/>
            <a:ext cx="9603275" cy="3450613"/>
          </a:xfrm>
        </p:spPr>
        <p:txBody>
          <a:bodyPr>
            <a:normAutofit fontScale="92500" lnSpcReduction="20000"/>
          </a:bodyPr>
          <a:lstStyle/>
          <a:p>
            <a:r>
              <a:rPr lang="id-ID" dirty="0"/>
              <a:t> Pada Gambar diatas kita dapat melihat alur proses dari metode latent semantic indexing dibagi 2 (dua) kolom, yaitu kolom sebelah kiri yaitu query dan kolom sebelah kanan yaitu koleksi dokumen. Pada proses sebelah kiri, query diproses melalui operasi teks, kemudian vektor query dibentuk. Vektor query yang dibentuk dipetakan menjadi vektor query terpeta (mapped query vector). Dalam membentuk query terpeta, diperlukan hasil dekomposisi nilai singular dari koleksi dokumen. Pada koleksi dokumen dilakukan operasi teks, kemudian matriks kata-dokumen (terms-documents matrix) dibentuk, selanjutnya dilakukan dekomposisi nilai singular (singular value decomposition) pada matriks kata-dokumen. Hasil dekomposisi disimpan dalam collection index. Proses ranking dilakukan dengan menghitung relevansi antara vektor query terpeta dan collection index. Selanjutnya, hasil perhitungan relevansi ditampilkan ke pengguna (Bunyamin, 2005).</a:t>
            </a:r>
            <a:endParaRPr lang="en-US" dirty="0"/>
          </a:p>
          <a:p>
            <a:endParaRPr lang="en-US" dirty="0"/>
          </a:p>
        </p:txBody>
      </p:sp>
    </p:spTree>
    <p:extLst>
      <p:ext uri="{BB962C8B-B14F-4D97-AF65-F5344CB8AC3E}">
        <p14:creationId xmlns:p14="http://schemas.microsoft.com/office/powerpoint/2010/main" val="3702996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196BE-DBDE-442E-A57C-0669D744BCA1}"/>
              </a:ext>
            </a:extLst>
          </p:cNvPr>
          <p:cNvSpPr>
            <a:spLocks noGrp="1"/>
          </p:cNvSpPr>
          <p:nvPr>
            <p:ph type="title"/>
          </p:nvPr>
        </p:nvSpPr>
        <p:spPr/>
        <p:txBody>
          <a:bodyPr>
            <a:normAutofit fontScale="90000"/>
          </a:bodyPr>
          <a:lstStyle/>
          <a:p>
            <a:r>
              <a:rPr lang="id-ID" dirty="0"/>
              <a:t>Algoritma yang sering diimplementasikan dengan LSI :</a:t>
            </a:r>
            <a:br>
              <a:rPr lang="en-US" dirty="0"/>
            </a:br>
            <a:endParaRPr lang="en-US" dirty="0"/>
          </a:p>
        </p:txBody>
      </p:sp>
      <p:sp>
        <p:nvSpPr>
          <p:cNvPr id="3" name="Content Placeholder 2">
            <a:extLst>
              <a:ext uri="{FF2B5EF4-FFF2-40B4-BE49-F238E27FC236}">
                <a16:creationId xmlns:a16="http://schemas.microsoft.com/office/drawing/2014/main" id="{A0D6149B-C6C2-4368-81C9-6CA464A42881}"/>
              </a:ext>
            </a:extLst>
          </p:cNvPr>
          <p:cNvSpPr>
            <a:spLocks noGrp="1"/>
          </p:cNvSpPr>
          <p:nvPr>
            <p:ph idx="1"/>
          </p:nvPr>
        </p:nvSpPr>
        <p:spPr/>
        <p:txBody>
          <a:bodyPr/>
          <a:lstStyle/>
          <a:p>
            <a:pPr marL="457200" indent="-457200">
              <a:buFont typeface="+mj-lt"/>
              <a:buAutoNum type="alphaLcParenR"/>
            </a:pPr>
            <a:r>
              <a:rPr lang="id-ID" dirty="0"/>
              <a:t>Algoritma Singular Value Decompositiion (SVD)</a:t>
            </a:r>
            <a:endParaRPr lang="en-US" dirty="0"/>
          </a:p>
          <a:p>
            <a:pPr marL="0" indent="0">
              <a:buNone/>
            </a:pPr>
            <a:r>
              <a:rPr lang="en-US" dirty="0"/>
              <a:t>	</a:t>
            </a:r>
            <a:r>
              <a:rPr lang="id-ID" dirty="0"/>
              <a:t>merupakan metode matematis untuk menguraikan matriks tunggal, dengan mengkompres menjadi tiga matriks yang lebih kecil dengan ukuran yang sama. Cara kerjanya mengurangi data pada kolom dan baris.</a:t>
            </a:r>
            <a:endParaRPr lang="en-US" dirty="0"/>
          </a:p>
        </p:txBody>
      </p:sp>
    </p:spTree>
    <p:extLst>
      <p:ext uri="{BB962C8B-B14F-4D97-AF65-F5344CB8AC3E}">
        <p14:creationId xmlns:p14="http://schemas.microsoft.com/office/powerpoint/2010/main" val="1759123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215B7-BC9D-4B52-BA81-5744AE508AE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4E5F723-D29F-40B1-9CAC-3632A5ADA628}"/>
              </a:ext>
            </a:extLst>
          </p:cNvPr>
          <p:cNvSpPr>
            <a:spLocks noGrp="1"/>
          </p:cNvSpPr>
          <p:nvPr>
            <p:ph idx="1"/>
          </p:nvPr>
        </p:nvSpPr>
        <p:spPr/>
        <p:txBody>
          <a:bodyPr>
            <a:normAutofit fontScale="92500" lnSpcReduction="10000"/>
          </a:bodyPr>
          <a:lstStyle/>
          <a:p>
            <a:pPr marL="457200" indent="-457200">
              <a:buFont typeface="+mj-lt"/>
              <a:buAutoNum type="alphaLcParenR" startAt="2"/>
            </a:pPr>
            <a:r>
              <a:rPr lang="id-ID" dirty="0"/>
              <a:t>Vector Space Model (VSM)</a:t>
            </a:r>
            <a:endParaRPr lang="en-US" dirty="0"/>
          </a:p>
          <a:p>
            <a:pPr marL="0" indent="0">
              <a:buNone/>
            </a:pPr>
            <a:r>
              <a:rPr lang="en-US" dirty="0"/>
              <a:t>	</a:t>
            </a:r>
            <a:r>
              <a:rPr lang="id-ID" dirty="0"/>
              <a:t>Vector Space Model (VSM) adalah cara model algoritma konvensional yang biasa digunakan dalam proses temu kembali informasi. Prosesnya dengan menghitung kemiripan dua buah vektor, yaitu antara vektor dari corpus dan vektor dari query (Kontostathis 2007). Untuk melakukan perhitungan terhadap kemiripan antar vektor digunakan rumus Cosine Similarity pada persamaan (5) (Parsons 2009):</a:t>
            </a:r>
            <a:endParaRPr lang="en-US" dirty="0"/>
          </a:p>
          <a:p>
            <a:pPr marL="0" indent="0">
              <a:buNone/>
            </a:pPr>
            <a:r>
              <a:rPr lang="id-ID" dirty="0"/>
              <a:t>CosSim (di,q) = .q|||| (5)</a:t>
            </a:r>
            <a:endParaRPr lang="en-US" dirty="0"/>
          </a:p>
          <a:p>
            <a:pPr marL="0" indent="0">
              <a:buNone/>
            </a:pPr>
            <a:r>
              <a:rPr lang="id-ID" dirty="0"/>
              <a:t>dimana di adalah dokumen vector ke i yang diambil dari nilai matriks V, q adalah kata kunci/query vector hasil perhitungan LSI.</a:t>
            </a:r>
            <a:endParaRPr lang="en-US" dirty="0"/>
          </a:p>
          <a:p>
            <a:pPr marL="0" indent="0">
              <a:buNone/>
            </a:pPr>
            <a:endParaRPr lang="en-US" dirty="0"/>
          </a:p>
        </p:txBody>
      </p:sp>
    </p:spTree>
    <p:extLst>
      <p:ext uri="{BB962C8B-B14F-4D97-AF65-F5344CB8AC3E}">
        <p14:creationId xmlns:p14="http://schemas.microsoft.com/office/powerpoint/2010/main" val="234775122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24</TotalTime>
  <Words>475</Words>
  <Application>Microsoft Office PowerPoint</Application>
  <PresentationFormat>Widescreen</PresentationFormat>
  <Paragraphs>45</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Gill Sans MT</vt:lpstr>
      <vt:lpstr>Times New Roman</vt:lpstr>
      <vt:lpstr>Gallery</vt:lpstr>
      <vt:lpstr>ALGORITMA LATENT SEMENTIC INDEXING </vt:lpstr>
      <vt:lpstr>KELOMPOK </vt:lpstr>
      <vt:lpstr>Pengertian </vt:lpstr>
      <vt:lpstr>PowerPoint Presentation</vt:lpstr>
      <vt:lpstr>Konsep </vt:lpstr>
      <vt:lpstr>PowerPoint Presentation</vt:lpstr>
      <vt:lpstr> </vt:lpstr>
      <vt:lpstr>Algoritma yang sering diimplementasikan dengan LSI : </vt:lpstr>
      <vt:lpstr>PowerPoint Presentation</vt:lpstr>
      <vt:lpstr>PowerPoint Presentation</vt:lpstr>
      <vt:lpstr>PowerPoint Presentation</vt:lpstr>
      <vt:lpstr>Implementasi </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ALGORITMA LATENT SEMENTIC INDEXING</dc:title>
  <dc:creator>Nugraha</dc:creator>
  <cp:lastModifiedBy>Nugraha</cp:lastModifiedBy>
  <cp:revision>3</cp:revision>
  <dcterms:created xsi:type="dcterms:W3CDTF">2018-06-25T13:26:10Z</dcterms:created>
  <dcterms:modified xsi:type="dcterms:W3CDTF">2018-06-25T13:50:33Z</dcterms:modified>
</cp:coreProperties>
</file>