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9"/>
  </p:notesMasterIdLst>
  <p:sldIdLst>
    <p:sldId id="256" r:id="rId2"/>
    <p:sldId id="257" r:id="rId3"/>
    <p:sldId id="261" r:id="rId4"/>
    <p:sldId id="262" r:id="rId5"/>
    <p:sldId id="263" r:id="rId6"/>
    <p:sldId id="264" r:id="rId7"/>
    <p:sldId id="265" r:id="rId8"/>
    <p:sldId id="266" r:id="rId9"/>
    <p:sldId id="260" r:id="rId10"/>
    <p:sldId id="258" r:id="rId11"/>
    <p:sldId id="259"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12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9499FC-79D1-4F41-A6DD-40B3668DAADD}" type="datetimeFigureOut">
              <a:rPr lang="id-ID" smtClean="0"/>
              <a:t>10/12/2017</a:t>
            </a:fld>
            <a:endParaRPr lang="id-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943BAE-88C4-45AB-A15D-74D47C743E13}" type="slidenum">
              <a:rPr lang="id-ID" smtClean="0"/>
              <a:t>‹#›</a:t>
            </a:fld>
            <a:endParaRPr lang="id-ID"/>
          </a:p>
        </p:txBody>
      </p:sp>
    </p:spTree>
    <p:extLst>
      <p:ext uri="{BB962C8B-B14F-4D97-AF65-F5344CB8AC3E}">
        <p14:creationId xmlns:p14="http://schemas.microsoft.com/office/powerpoint/2010/main" val="123131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FB943BAE-88C4-45AB-A15D-74D47C743E13}" type="slidenum">
              <a:rPr lang="id-ID" smtClean="0"/>
              <a:t>10</a:t>
            </a:fld>
            <a:endParaRPr lang="id-ID"/>
          </a:p>
        </p:txBody>
      </p:sp>
    </p:spTree>
    <p:extLst>
      <p:ext uri="{BB962C8B-B14F-4D97-AF65-F5344CB8AC3E}">
        <p14:creationId xmlns:p14="http://schemas.microsoft.com/office/powerpoint/2010/main" val="3062882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0A4529A-3487-4647-9144-8B3B24B3FEAA}" type="datetimeFigureOut">
              <a:rPr lang="en-US" smtClean="0"/>
              <a:t>12/10/2017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4529A-3487-4647-9144-8B3B24B3FEAA}" type="datetimeFigureOut">
              <a:rPr lang="en-US" smtClean="0"/>
              <a:t>12/10/2017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4529A-3487-4647-9144-8B3B24B3FEAA}" type="datetimeFigureOut">
              <a:rPr lang="en-US" smtClean="0"/>
              <a:t>12/10/2017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4529A-3487-4647-9144-8B3B24B3FEAA}" type="datetimeFigureOut">
              <a:rPr lang="en-US" smtClean="0"/>
              <a:t>12/10/2017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A4529A-3487-4647-9144-8B3B24B3FEAA}" type="datetimeFigureOut">
              <a:rPr lang="en-US" smtClean="0"/>
              <a:t>12/10/2017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A4529A-3487-4647-9144-8B3B24B3FEAA}" type="datetimeFigureOut">
              <a:rPr lang="en-US" smtClean="0"/>
              <a:t>12/10/2017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A4529A-3487-4647-9144-8B3B24B3FEAA}" type="datetimeFigureOut">
              <a:rPr lang="en-US" smtClean="0"/>
              <a:t>12/10/2017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A4529A-3487-4647-9144-8B3B24B3FEAA}" type="datetimeFigureOut">
              <a:rPr lang="en-US" smtClean="0"/>
              <a:t>12/10/2017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4529A-3487-4647-9144-8B3B24B3FEAA}" type="datetimeFigureOut">
              <a:rPr lang="en-US" smtClean="0"/>
              <a:t>12/10/2017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B3D8CB-E5AC-4116-B76A-DBF108B685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4529A-3487-4647-9144-8B3B24B3FEAA}" type="datetimeFigureOut">
              <a:rPr lang="en-US" smtClean="0"/>
              <a:t>12/10/2017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3D8CB-E5AC-4116-B76A-DBF108B6852C}"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0A4529A-3487-4647-9144-8B3B24B3FEAA}" type="datetimeFigureOut">
              <a:rPr lang="en-US" smtClean="0"/>
              <a:t>12/10/2017</a:t>
            </a:fld>
            <a:endParaRPr lang="en-US"/>
          </a:p>
        </p:txBody>
      </p:sp>
      <p:sp>
        <p:nvSpPr>
          <p:cNvPr id="9" name="Slide Number Placeholder 8"/>
          <p:cNvSpPr>
            <a:spLocks noGrp="1"/>
          </p:cNvSpPr>
          <p:nvPr>
            <p:ph type="sldNum" sz="quarter" idx="11"/>
          </p:nvPr>
        </p:nvSpPr>
        <p:spPr/>
        <p:txBody>
          <a:bodyPr/>
          <a:lstStyle/>
          <a:p>
            <a:fld id="{2FB3D8CB-E5AC-4116-B76A-DBF108B6852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B3D8CB-E5AC-4116-B76A-DBF108B6852C}"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0A4529A-3487-4647-9144-8B3B24B3FEAA}" type="datetimeFigureOut">
              <a:rPr lang="en-US" smtClean="0"/>
              <a:t>12/10/2017</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543800" cy="1219200"/>
          </a:xfrm>
        </p:spPr>
        <p:txBody>
          <a:bodyPr/>
          <a:lstStyle/>
          <a:p>
            <a:r>
              <a:rPr lang="id-ID" sz="4800" dirty="0" smtClean="0">
                <a:latin typeface="Times New Roman" pitchFamily="18" charset="0"/>
                <a:cs typeface="Times New Roman" pitchFamily="18" charset="0"/>
              </a:rPr>
              <a:t>ANDROID MULTIMEDIA</a:t>
            </a:r>
            <a:endParaRPr lang="en-US" sz="4800"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2590800"/>
            <a:ext cx="6461760" cy="3657600"/>
          </a:xfrm>
        </p:spPr>
        <p:txBody>
          <a:bodyPr>
            <a:noAutofit/>
          </a:bodyPr>
          <a:lstStyle/>
          <a:p>
            <a:r>
              <a:rPr lang="en-US" sz="2400" dirty="0" err="1" smtClean="0">
                <a:solidFill>
                  <a:schemeClr val="tx1"/>
                </a:solidFill>
                <a:latin typeface="Times New Roman" pitchFamily="18" charset="0"/>
                <a:cs typeface="Times New Roman" pitchFamily="18" charset="0"/>
              </a:rPr>
              <a:t>Nama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anggota</a:t>
            </a:r>
            <a:r>
              <a:rPr lang="en-US" sz="2400" dirty="0" smtClean="0">
                <a:solidFill>
                  <a:schemeClr val="tx1"/>
                </a:solidFill>
                <a:latin typeface="Times New Roman" pitchFamily="18" charset="0"/>
                <a:cs typeface="Times New Roman" pitchFamily="18" charset="0"/>
              </a:rPr>
              <a:t> :</a:t>
            </a:r>
          </a:p>
          <a:p>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solidFill>
                  <a:schemeClr val="tx1"/>
                </a:solidFill>
                <a:latin typeface="Times New Roman" pitchFamily="18" charset="0"/>
                <a:cs typeface="Times New Roman" pitchFamily="18" charset="0"/>
              </a:rPr>
              <a:t>Ade Irma </a:t>
            </a:r>
            <a:r>
              <a:rPr lang="en-US" sz="2400" dirty="0" err="1">
                <a:solidFill>
                  <a:schemeClr val="tx1"/>
                </a:solidFill>
                <a:latin typeface="Times New Roman" pitchFamily="18" charset="0"/>
                <a:cs typeface="Times New Roman" pitchFamily="18" charset="0"/>
              </a:rPr>
              <a:t>Suryani</a:t>
            </a:r>
            <a:r>
              <a:rPr lang="en-US" sz="2400" dirty="0">
                <a:solidFill>
                  <a:schemeClr val="tx1"/>
                </a:solidFill>
                <a:latin typeface="Times New Roman" pitchFamily="18" charset="0"/>
                <a:cs typeface="Times New Roman" pitchFamily="18" charset="0"/>
              </a:rPr>
              <a:t>		15.11.0261</a:t>
            </a:r>
            <a:br>
              <a:rPr lang="en-US" sz="2400" dirty="0">
                <a:solidFill>
                  <a:schemeClr val="tx1"/>
                </a:solidFill>
                <a:latin typeface="Times New Roman" pitchFamily="18" charset="0"/>
                <a:cs typeface="Times New Roman" pitchFamily="18" charset="0"/>
              </a:rPr>
            </a:br>
            <a:r>
              <a:rPr lang="en-US" sz="2400" dirty="0" err="1">
                <a:solidFill>
                  <a:schemeClr val="tx1"/>
                </a:solidFill>
                <a:latin typeface="Times New Roman" pitchFamily="18" charset="0"/>
                <a:cs typeface="Times New Roman" pitchFamily="18" charset="0"/>
              </a:rPr>
              <a:t>Danang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Cahyo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Adhi</a:t>
            </a:r>
            <a:r>
              <a:rPr lang="en-US" sz="2400" dirty="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	15.11.0260</a:t>
            </a:r>
            <a:r>
              <a:rPr lang="en-US" sz="2400" dirty="0">
                <a:solidFill>
                  <a:schemeClr val="tx1"/>
                </a:solidFill>
                <a:latin typeface="Times New Roman" pitchFamily="18" charset="0"/>
                <a:cs typeface="Times New Roman" pitchFamily="18" charset="0"/>
              </a:rPr>
              <a:t/>
            </a:r>
            <a:br>
              <a:rPr lang="en-US" sz="2400" dirty="0">
                <a:solidFill>
                  <a:schemeClr val="tx1"/>
                </a:solidFill>
                <a:latin typeface="Times New Roman" pitchFamily="18" charset="0"/>
                <a:cs typeface="Times New Roman" pitchFamily="18" charset="0"/>
              </a:rPr>
            </a:br>
            <a:r>
              <a:rPr lang="en-US" sz="2400" dirty="0" err="1">
                <a:solidFill>
                  <a:schemeClr val="tx1"/>
                </a:solidFill>
                <a:latin typeface="Times New Roman" pitchFamily="18" charset="0"/>
                <a:cs typeface="Times New Roman" pitchFamily="18" charset="0"/>
              </a:rPr>
              <a:t>Ganang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Ibnujati</a:t>
            </a:r>
            <a:r>
              <a:rPr lang="en-US" sz="2400" dirty="0">
                <a:solidFill>
                  <a:schemeClr val="tx1"/>
                </a:solidFill>
                <a:latin typeface="Times New Roman" pitchFamily="18" charset="0"/>
                <a:cs typeface="Times New Roman" pitchFamily="18" charset="0"/>
              </a:rPr>
              <a:t>		15.11.0263</a:t>
            </a:r>
            <a:br>
              <a:rPr lang="en-US" sz="2400" dirty="0">
                <a:solidFill>
                  <a:schemeClr val="tx1"/>
                </a:solidFill>
                <a:latin typeface="Times New Roman" pitchFamily="18" charset="0"/>
                <a:cs typeface="Times New Roman" pitchFamily="18" charset="0"/>
              </a:rPr>
            </a:br>
            <a:r>
              <a:rPr lang="en-US" sz="2400" dirty="0" err="1">
                <a:solidFill>
                  <a:schemeClr val="tx1"/>
                </a:solidFill>
                <a:latin typeface="Times New Roman" pitchFamily="18" charset="0"/>
                <a:cs typeface="Times New Roman" pitchFamily="18" charset="0"/>
              </a:rPr>
              <a:t>Gesha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Agus</a:t>
            </a:r>
            <a:r>
              <a:rPr lang="en-US" sz="2400" dirty="0">
                <a:solidFill>
                  <a:schemeClr val="tx1"/>
                </a:solidFill>
                <a:latin typeface="Times New Roman" pitchFamily="18" charset="0"/>
                <a:cs typeface="Times New Roman" pitchFamily="18" charset="0"/>
              </a:rPr>
              <a:t> S.		</a:t>
            </a:r>
            <a:r>
              <a:rPr lang="en-US" sz="2400" dirty="0" smtClean="0">
                <a:solidFill>
                  <a:schemeClr val="tx1"/>
                </a:solidFill>
                <a:latin typeface="Times New Roman" pitchFamily="18" charset="0"/>
                <a:cs typeface="Times New Roman" pitchFamily="18" charset="0"/>
              </a:rPr>
              <a:t>	15.11.0266</a:t>
            </a:r>
            <a:r>
              <a:rPr lang="en-US" sz="2400" dirty="0">
                <a:solidFill>
                  <a:schemeClr val="tx1"/>
                </a:solidFill>
                <a:latin typeface="Times New Roman" pitchFamily="18" charset="0"/>
                <a:cs typeface="Times New Roman" pitchFamily="18" charset="0"/>
              </a:rPr>
              <a:t/>
            </a:r>
            <a:br>
              <a:rPr lang="en-US" sz="2400" dirty="0">
                <a:solidFill>
                  <a:schemeClr val="tx1"/>
                </a:solidFill>
                <a:latin typeface="Times New Roman" pitchFamily="18" charset="0"/>
                <a:cs typeface="Times New Roman" pitchFamily="18" charset="0"/>
              </a:rPr>
            </a:br>
            <a:r>
              <a:rPr lang="en-US" sz="2400" dirty="0" err="1">
                <a:solidFill>
                  <a:schemeClr val="tx1"/>
                </a:solidFill>
                <a:latin typeface="Times New Roman" pitchFamily="18" charset="0"/>
                <a:cs typeface="Times New Roman" pitchFamily="18" charset="0"/>
              </a:rPr>
              <a:t>Naufal</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Dzaky</a:t>
            </a:r>
            <a:r>
              <a:rPr lang="en-US" sz="2400" dirty="0">
                <a:solidFill>
                  <a:schemeClr val="tx1"/>
                </a:solidFill>
                <a:latin typeface="Times New Roman" pitchFamily="18" charset="0"/>
                <a:cs typeface="Times New Roman" pitchFamily="18" charset="0"/>
              </a:rPr>
              <a:t> W.		15.11.0267</a:t>
            </a:r>
            <a:br>
              <a:rPr lang="en-US" sz="2400" dirty="0">
                <a:solidFill>
                  <a:schemeClr val="tx1"/>
                </a:solidFill>
                <a:latin typeface="Times New Roman" pitchFamily="18" charset="0"/>
                <a:cs typeface="Times New Roman" pitchFamily="18" charset="0"/>
              </a:rPr>
            </a:br>
            <a:r>
              <a:rPr lang="en-US" sz="2400" dirty="0" err="1">
                <a:solidFill>
                  <a:schemeClr val="tx1"/>
                </a:solidFill>
                <a:latin typeface="Times New Roman" pitchFamily="18" charset="0"/>
                <a:cs typeface="Times New Roman" pitchFamily="18" charset="0"/>
              </a:rPr>
              <a:t>Rokhanah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Puji</a:t>
            </a:r>
            <a:r>
              <a:rPr lang="en-US" sz="2400" dirty="0">
                <a:solidFill>
                  <a:schemeClr val="tx1"/>
                </a:solidFill>
                <a:latin typeface="Times New Roman" pitchFamily="18" charset="0"/>
                <a:cs typeface="Times New Roman" pitchFamily="18" charset="0"/>
              </a:rPr>
              <a:t> L		15.11.0256</a:t>
            </a:r>
            <a:br>
              <a:rPr lang="en-US" sz="2400" dirty="0">
                <a:solidFill>
                  <a:schemeClr val="tx1"/>
                </a:solidFill>
                <a:latin typeface="Times New Roman" pitchFamily="18" charset="0"/>
                <a:cs typeface="Times New Roman" pitchFamily="18" charset="0"/>
              </a:rPr>
            </a:br>
            <a:r>
              <a:rPr lang="en-US" sz="2400" dirty="0" err="1">
                <a:solidFill>
                  <a:schemeClr val="tx1"/>
                </a:solidFill>
                <a:latin typeface="Times New Roman" pitchFamily="18" charset="0"/>
                <a:cs typeface="Times New Roman" pitchFamily="18" charset="0"/>
              </a:rPr>
              <a:t>Septia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Dwi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Kurniawan</a:t>
            </a:r>
            <a:r>
              <a:rPr lang="en-US" sz="2400" dirty="0">
                <a:solidFill>
                  <a:schemeClr val="tx1"/>
                </a:solidFill>
                <a:latin typeface="Times New Roman" pitchFamily="18" charset="0"/>
                <a:cs typeface="Times New Roman" pitchFamily="18" charset="0"/>
              </a:rPr>
              <a:t>	15.11.0257</a:t>
            </a:r>
            <a:br>
              <a:rPr lang="en-US" sz="2400" dirty="0">
                <a:solidFill>
                  <a:schemeClr val="tx1"/>
                </a:solidFill>
                <a:latin typeface="Times New Roman" pitchFamily="18" charset="0"/>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35084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PENERAPAN</a:t>
            </a:r>
            <a:endParaRPr lang="id-ID" dirty="0"/>
          </a:p>
        </p:txBody>
      </p:sp>
      <p:sp>
        <p:nvSpPr>
          <p:cNvPr id="3" name="Content Placeholder 2"/>
          <p:cNvSpPr>
            <a:spLocks noGrp="1"/>
          </p:cNvSpPr>
          <p:nvPr>
            <p:ph idx="1"/>
          </p:nvPr>
        </p:nvSpPr>
        <p:spPr/>
        <p:txBody>
          <a:bodyPr/>
          <a:lstStyle/>
          <a:p>
            <a:r>
              <a:rPr lang="id-ID" dirty="0" smtClean="0"/>
              <a:t>Kode program di xml</a:t>
            </a:r>
          </a:p>
          <a:p>
            <a:pPr marL="114300" indent="0">
              <a:buNone/>
            </a:pPr>
            <a:endParaRPr lang="id-ID"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2133600"/>
            <a:ext cx="5077534" cy="3553321"/>
          </a:xfrm>
          <a:prstGeom prst="rect">
            <a:avLst/>
          </a:prstGeom>
        </p:spPr>
      </p:pic>
    </p:spTree>
    <p:extLst>
      <p:ext uri="{BB962C8B-B14F-4D97-AF65-F5344CB8AC3E}">
        <p14:creationId xmlns:p14="http://schemas.microsoft.com/office/powerpoint/2010/main" val="3076102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lstStyle/>
          <a:p>
            <a:r>
              <a:rPr lang="id-ID" dirty="0" smtClean="0"/>
              <a:t>Kode Program pada MainActivity.java</a:t>
            </a:r>
          </a:p>
          <a:p>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115513"/>
            <a:ext cx="5115639" cy="4467849"/>
          </a:xfrm>
          <a:prstGeom prst="rect">
            <a:avLst/>
          </a:prstGeom>
        </p:spPr>
      </p:pic>
    </p:spTree>
    <p:extLst>
      <p:ext uri="{BB962C8B-B14F-4D97-AF65-F5344CB8AC3E}">
        <p14:creationId xmlns:p14="http://schemas.microsoft.com/office/powerpoint/2010/main" val="2307802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VIDEO</a:t>
            </a:r>
            <a:endParaRPr lang="id-ID" dirty="0"/>
          </a:p>
        </p:txBody>
      </p:sp>
      <p:sp>
        <p:nvSpPr>
          <p:cNvPr id="3" name="Content Placeholder 2"/>
          <p:cNvSpPr>
            <a:spLocks noGrp="1"/>
          </p:cNvSpPr>
          <p:nvPr>
            <p:ph idx="1"/>
          </p:nvPr>
        </p:nvSpPr>
        <p:spPr/>
        <p:txBody>
          <a:bodyPr/>
          <a:lstStyle/>
          <a:p>
            <a:pPr algn="just">
              <a:lnSpc>
                <a:spcPct val="150000"/>
              </a:lnSpc>
            </a:pPr>
            <a:r>
              <a:rPr lang="id-ID" b="1" dirty="0">
                <a:latin typeface="Times New Roman" panose="02020603050405020304" pitchFamily="18" charset="0"/>
                <a:cs typeface="Times New Roman" panose="02020603050405020304" pitchFamily="18" charset="0"/>
              </a:rPr>
              <a:t>VideoView</a:t>
            </a:r>
            <a:r>
              <a:rPr lang="id-ID" dirty="0">
                <a:latin typeface="Times New Roman" panose="02020603050405020304" pitchFamily="18" charset="0"/>
                <a:cs typeface="Times New Roman" panose="02020603050405020304" pitchFamily="18" charset="0"/>
              </a:rPr>
              <a:t> adalah suatu widget atau class library, yang disediakan dalam package Android, yang berfungsi untuk mengelola dan menampilkan Video pada Aplikasi Android. Pada tutorial belajar android kali ini ,pertama kita akan mencoba menampilkan Video lewat jalur local ,yang dimana kita menyimpanya di project ,pada folder raw, kedua kita akan menampilkanya lewat streaming atau online.</a:t>
            </a:r>
          </a:p>
          <a:p>
            <a:pPr algn="just">
              <a:lnSpc>
                <a:spcPct val="150000"/>
              </a:lnSpc>
            </a:pP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4379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normAutofit/>
          </a:bodyPr>
          <a:lstStyle/>
          <a:p>
            <a:pPr lvl="0" algn="just"/>
            <a:r>
              <a:rPr lang="id-ID" sz="2000" dirty="0">
                <a:latin typeface="Times New Roman" panose="02020603050405020304" pitchFamily="18" charset="0"/>
                <a:cs typeface="Times New Roman" panose="02020603050405020304" pitchFamily="18" charset="0"/>
              </a:rPr>
              <a:t>Pertama buat project baru ,atau yang sudah ada di Android Studio kalian.</a:t>
            </a:r>
          </a:p>
          <a:p>
            <a:pPr lvl="0" algn="just"/>
            <a:r>
              <a:rPr lang="id-ID" sz="2000" dirty="0">
                <a:latin typeface="Times New Roman" panose="02020603050405020304" pitchFamily="18" charset="0"/>
                <a:cs typeface="Times New Roman" panose="02020603050405020304" pitchFamily="18" charset="0"/>
              </a:rPr>
              <a:t>Kedua kita akan membuat folder </a:t>
            </a:r>
            <a:r>
              <a:rPr lang="id-ID" sz="2000" b="1" dirty="0">
                <a:latin typeface="Times New Roman" panose="02020603050405020304" pitchFamily="18" charset="0"/>
                <a:cs typeface="Times New Roman" panose="02020603050405020304" pitchFamily="18" charset="0"/>
              </a:rPr>
              <a:t>raw</a:t>
            </a:r>
            <a:r>
              <a:rPr lang="id-ID" sz="2000" dirty="0">
                <a:latin typeface="Times New Roman" panose="02020603050405020304" pitchFamily="18" charset="0"/>
                <a:cs typeface="Times New Roman" panose="02020603050405020304" pitchFamily="18" charset="0"/>
              </a:rPr>
              <a:t> terlebih dahulu ,pada project Android Studio ,kalian bisa klik kanan pada folder app ,lalu pilih </a:t>
            </a:r>
            <a:r>
              <a:rPr lang="id-ID" sz="2000" b="1" dirty="0">
                <a:latin typeface="Times New Roman" panose="02020603050405020304" pitchFamily="18" charset="0"/>
                <a:cs typeface="Times New Roman" panose="02020603050405020304" pitchFamily="18" charset="0"/>
              </a:rPr>
              <a:t>New</a:t>
            </a:r>
            <a:r>
              <a:rPr lang="id-ID" sz="2000" dirty="0">
                <a:latin typeface="Times New Roman" panose="02020603050405020304" pitchFamily="18" charset="0"/>
                <a:cs typeface="Times New Roman" panose="02020603050405020304" pitchFamily="18" charset="0"/>
              </a:rPr>
              <a:t> &gt; </a:t>
            </a:r>
            <a:r>
              <a:rPr lang="id-ID" sz="2000" b="1" dirty="0">
                <a:latin typeface="Times New Roman" panose="02020603050405020304" pitchFamily="18" charset="0"/>
                <a:cs typeface="Times New Roman" panose="02020603050405020304" pitchFamily="18" charset="0"/>
              </a:rPr>
              <a:t>Android resource directory.</a:t>
            </a:r>
            <a:endParaRPr lang="id-ID" sz="2000" dirty="0">
              <a:latin typeface="Times New Roman" panose="02020603050405020304" pitchFamily="18" charset="0"/>
              <a:cs typeface="Times New Roman" panose="02020603050405020304" pitchFamily="18" charset="0"/>
            </a:endParaRPr>
          </a:p>
          <a:p>
            <a:pPr marL="114300" indent="0" algn="just">
              <a:buNone/>
            </a:pPr>
            <a:endParaRPr lang="id-ID" sz="20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436317"/>
            <a:ext cx="2890838" cy="2938463"/>
          </a:xfrm>
          <a:prstGeom prst="rect">
            <a:avLst/>
          </a:prstGeom>
        </p:spPr>
      </p:pic>
    </p:spTree>
    <p:extLst>
      <p:ext uri="{BB962C8B-B14F-4D97-AF65-F5344CB8AC3E}">
        <p14:creationId xmlns:p14="http://schemas.microsoft.com/office/powerpoint/2010/main" val="746946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normAutofit/>
          </a:bodyPr>
          <a:lstStyle/>
          <a:p>
            <a:pPr lvl="0"/>
            <a:r>
              <a:rPr lang="id-ID" sz="2000" dirty="0">
                <a:latin typeface="Times New Roman" panose="02020603050405020304" pitchFamily="18" charset="0"/>
                <a:cs typeface="Times New Roman" panose="02020603050405020304" pitchFamily="18" charset="0"/>
              </a:rPr>
              <a:t>Pada bagian </a:t>
            </a:r>
            <a:r>
              <a:rPr lang="id-ID" sz="2000" b="1" dirty="0">
                <a:latin typeface="Times New Roman" panose="02020603050405020304" pitchFamily="18" charset="0"/>
                <a:cs typeface="Times New Roman" panose="02020603050405020304" pitchFamily="18" charset="0"/>
              </a:rPr>
              <a:t>New Resource Directory</a:t>
            </a:r>
            <a:r>
              <a:rPr lang="id-ID" sz="2000" dirty="0">
                <a:latin typeface="Times New Roman" panose="02020603050405020304" pitchFamily="18" charset="0"/>
                <a:cs typeface="Times New Roman" panose="02020603050405020304" pitchFamily="18" charset="0"/>
              </a:rPr>
              <a:t> , pilih </a:t>
            </a:r>
            <a:r>
              <a:rPr lang="id-ID" sz="2000" b="1" dirty="0">
                <a:latin typeface="Times New Roman" panose="02020603050405020304" pitchFamily="18" charset="0"/>
                <a:cs typeface="Times New Roman" panose="02020603050405020304" pitchFamily="18" charset="0"/>
              </a:rPr>
              <a:t>resource type</a:t>
            </a:r>
            <a:r>
              <a:rPr lang="id-ID" sz="2000" i="1" dirty="0">
                <a:latin typeface="Times New Roman" panose="02020603050405020304" pitchFamily="18" charset="0"/>
                <a:cs typeface="Times New Roman" panose="02020603050405020304" pitchFamily="18" charset="0"/>
              </a:rPr>
              <a:t> raw</a:t>
            </a:r>
            <a:r>
              <a:rPr lang="id-ID" sz="2000" dirty="0">
                <a:latin typeface="Times New Roman" panose="02020603050405020304" pitchFamily="18" charset="0"/>
                <a:cs typeface="Times New Roman" panose="02020603050405020304" pitchFamily="18" charset="0"/>
              </a:rPr>
              <a:t> , setelah selesai  pilih tombol </a:t>
            </a:r>
            <a:r>
              <a:rPr lang="id-ID" sz="2000" b="1" dirty="0">
                <a:latin typeface="Times New Roman" panose="02020603050405020304" pitchFamily="18" charset="0"/>
                <a:cs typeface="Times New Roman" panose="02020603050405020304" pitchFamily="18" charset="0"/>
              </a:rPr>
              <a:t>Ok</a:t>
            </a:r>
            <a:r>
              <a:rPr lang="id-ID" sz="2000" dirty="0" smtClean="0">
                <a:latin typeface="Times New Roman" panose="02020603050405020304" pitchFamily="18" charset="0"/>
                <a:cs typeface="Times New Roman" panose="02020603050405020304" pitchFamily="18" charset="0"/>
              </a:rPr>
              <a:t>.</a:t>
            </a:r>
          </a:p>
          <a:p>
            <a:pPr lvl="0"/>
            <a:endParaRPr lang="id-ID" sz="2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514600"/>
            <a:ext cx="4979239" cy="2895600"/>
          </a:xfrm>
          <a:prstGeom prst="rect">
            <a:avLst/>
          </a:prstGeom>
        </p:spPr>
      </p:pic>
    </p:spTree>
    <p:extLst>
      <p:ext uri="{BB962C8B-B14F-4D97-AF65-F5344CB8AC3E}">
        <p14:creationId xmlns:p14="http://schemas.microsoft.com/office/powerpoint/2010/main" val="3326620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normAutofit/>
          </a:bodyPr>
          <a:lstStyle/>
          <a:p>
            <a:pPr algn="just"/>
            <a:r>
              <a:rPr lang="id-ID" sz="2000" dirty="0">
                <a:latin typeface="Times New Roman" panose="02020603050405020304" pitchFamily="18" charset="0"/>
                <a:cs typeface="Times New Roman" panose="02020603050405020304" pitchFamily="18" charset="0"/>
              </a:rPr>
              <a:t>Kira-kira akan jadinya seperti pada gambar dibawah. Oh ya ,pastikan kalian sudah menyiapkan videonya lalu salin ke folder raw, Sebagai contoh  ,disini saya memberi nama videonya </a:t>
            </a:r>
            <a:r>
              <a:rPr lang="id-ID" sz="2000" i="1" dirty="0">
                <a:latin typeface="Times New Roman" panose="02020603050405020304" pitchFamily="18" charset="0"/>
                <a:cs typeface="Times New Roman" panose="02020603050405020304" pitchFamily="18" charset="0"/>
              </a:rPr>
              <a:t>contoh_video.</a:t>
            </a:r>
            <a:endParaRPr lang="id-ID" sz="2000" dirty="0">
              <a:latin typeface="Times New Roman" panose="02020603050405020304" pitchFamily="18" charset="0"/>
              <a:cs typeface="Times New Roman" panose="02020603050405020304" pitchFamily="18" charset="0"/>
            </a:endParaRPr>
          </a:p>
          <a:p>
            <a:pPr lvl="0" algn="just"/>
            <a:endParaRPr lang="id-ID" sz="18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048000"/>
            <a:ext cx="2828925" cy="1276350"/>
          </a:xfrm>
          <a:prstGeom prst="rect">
            <a:avLst/>
          </a:prstGeom>
        </p:spPr>
      </p:pic>
    </p:spTree>
    <p:extLst>
      <p:ext uri="{BB962C8B-B14F-4D97-AF65-F5344CB8AC3E}">
        <p14:creationId xmlns:p14="http://schemas.microsoft.com/office/powerpoint/2010/main" val="3077865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normAutofit/>
          </a:bodyPr>
          <a:lstStyle/>
          <a:p>
            <a:pPr lvl="0" algn="just"/>
            <a:r>
              <a:rPr lang="id-ID" sz="1800" dirty="0" smtClean="0">
                <a:latin typeface="Times New Roman" panose="02020603050405020304" pitchFamily="18" charset="0"/>
                <a:cs typeface="Times New Roman" panose="02020603050405020304" pitchFamily="18" charset="0"/>
              </a:rPr>
              <a:t>Kode Program Activity.xml</a:t>
            </a:r>
          </a:p>
          <a:p>
            <a:pPr marL="114300" lvl="0" indent="0" algn="just">
              <a:buNone/>
            </a:pPr>
            <a:endParaRPr lang="id-ID" sz="18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041225"/>
            <a:ext cx="5201376" cy="4372585"/>
          </a:xfrm>
          <a:prstGeom prst="rect">
            <a:avLst/>
          </a:prstGeom>
        </p:spPr>
      </p:pic>
    </p:spTree>
    <p:extLst>
      <p:ext uri="{BB962C8B-B14F-4D97-AF65-F5344CB8AC3E}">
        <p14:creationId xmlns:p14="http://schemas.microsoft.com/office/powerpoint/2010/main" val="2937626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normAutofit/>
          </a:bodyPr>
          <a:lstStyle/>
          <a:p>
            <a:pPr lvl="0" algn="just"/>
            <a:r>
              <a:rPr lang="id-ID" sz="1800" dirty="0" smtClean="0">
                <a:latin typeface="Times New Roman" panose="02020603050405020304" pitchFamily="18" charset="0"/>
                <a:cs typeface="Times New Roman" panose="02020603050405020304" pitchFamily="18" charset="0"/>
              </a:rPr>
              <a:t>Kode Program MainActivity.java</a:t>
            </a:r>
          </a:p>
          <a:p>
            <a:pPr marL="114300" lvl="0" indent="0" algn="just">
              <a:buNone/>
            </a:pPr>
            <a:endParaRPr lang="id-ID" sz="1800" dirty="0" smtClean="0">
              <a:latin typeface="Times New Roman" panose="02020603050405020304" pitchFamily="18" charset="0"/>
              <a:cs typeface="Times New Roman" panose="02020603050405020304" pitchFamily="18" charset="0"/>
            </a:endParaRPr>
          </a:p>
          <a:p>
            <a:pPr marL="114300" lvl="0" indent="0" algn="just">
              <a:buNone/>
            </a:pPr>
            <a:endParaRPr lang="id-ID" sz="18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1981200"/>
            <a:ext cx="4230359" cy="4277450"/>
          </a:xfrm>
          <a:prstGeom prst="rect">
            <a:avLst/>
          </a:prstGeom>
        </p:spPr>
      </p:pic>
    </p:spTree>
    <p:extLst>
      <p:ext uri="{BB962C8B-B14F-4D97-AF65-F5344CB8AC3E}">
        <p14:creationId xmlns:p14="http://schemas.microsoft.com/office/powerpoint/2010/main" val="2280184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GAMBAR</a:t>
            </a:r>
            <a:endParaRPr lang="id-ID" dirty="0"/>
          </a:p>
        </p:txBody>
      </p:sp>
      <p:sp>
        <p:nvSpPr>
          <p:cNvPr id="3" name="Content Placeholder 2"/>
          <p:cNvSpPr>
            <a:spLocks noGrp="1"/>
          </p:cNvSpPr>
          <p:nvPr>
            <p:ph idx="1"/>
          </p:nvPr>
        </p:nvSpPr>
        <p:spPr/>
        <p:txBody>
          <a:bodyPr/>
          <a:lstStyle/>
          <a:p>
            <a:pPr algn="just">
              <a:lnSpc>
                <a:spcPct val="150000"/>
              </a:lnSpc>
            </a:pPr>
            <a:r>
              <a:rPr lang="id-ID" dirty="0">
                <a:latin typeface="Times New Roman" panose="02020603050405020304" pitchFamily="18" charset="0"/>
                <a:cs typeface="Times New Roman" panose="02020603050405020304" pitchFamily="18" charset="0"/>
              </a:rPr>
              <a:t>Perangkat genggam memungkinkan pengguna untuk membuat dan mengkonsumsi sejumlah besar konten multimedia. Android menyediakan berbagai kelas multimedia mulai dari audio, gambar dan video. Salah satu kelas multimedia adalah kamera. Aplikasi Image Picker ini memungkinkan pengguna mengambil gambar baik itu menggunakan kamera atau mengambil dari galeri foto.</a:t>
            </a:r>
          </a:p>
          <a:p>
            <a:pPr algn="just">
              <a:lnSpc>
                <a:spcPct val="150000"/>
              </a:lnSpc>
            </a:pP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7317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lstStyle/>
          <a:p>
            <a:r>
              <a:rPr lang="id-ID" dirty="0"/>
              <a:t>Kode program di xml</a:t>
            </a:r>
          </a:p>
          <a:p>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7320" y="1752600"/>
            <a:ext cx="4163006" cy="354367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9179" y="5296272"/>
            <a:ext cx="4191585" cy="1561728"/>
          </a:xfrm>
          <a:prstGeom prst="rect">
            <a:avLst/>
          </a:prstGeom>
        </p:spPr>
      </p:pic>
    </p:spTree>
    <p:extLst>
      <p:ext uri="{BB962C8B-B14F-4D97-AF65-F5344CB8AC3E}">
        <p14:creationId xmlns:p14="http://schemas.microsoft.com/office/powerpoint/2010/main" val="2375874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PENERAPAN</a:t>
            </a:r>
          </a:p>
        </p:txBody>
      </p:sp>
      <p:sp>
        <p:nvSpPr>
          <p:cNvPr id="3" name="Content Placeholder 2"/>
          <p:cNvSpPr>
            <a:spLocks noGrp="1"/>
          </p:cNvSpPr>
          <p:nvPr>
            <p:ph idx="1"/>
          </p:nvPr>
        </p:nvSpPr>
        <p:spPr/>
        <p:txBody>
          <a:bodyPr/>
          <a:lstStyle/>
          <a:p>
            <a:r>
              <a:rPr lang="id-ID" dirty="0"/>
              <a:t>Kode Program pada MainActivity.java</a:t>
            </a:r>
          </a:p>
          <a:p>
            <a:endParaRPr lang="id-ID"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209800"/>
            <a:ext cx="5072537" cy="3621208"/>
          </a:xfrm>
          <a:prstGeom prst="rect">
            <a:avLst/>
          </a:prstGeom>
        </p:spPr>
      </p:pic>
    </p:spTree>
    <p:extLst>
      <p:ext uri="{BB962C8B-B14F-4D97-AF65-F5344CB8AC3E}">
        <p14:creationId xmlns:p14="http://schemas.microsoft.com/office/powerpoint/2010/main" val="188788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a:t>
            </a:r>
            <a:endParaRPr lang="id-ID" dirty="0"/>
          </a:p>
        </p:txBody>
      </p:sp>
      <p:sp>
        <p:nvSpPr>
          <p:cNvPr id="3" name="Content Placeholder 2"/>
          <p:cNvSpPr>
            <a:spLocks noGrp="1"/>
          </p:cNvSpPr>
          <p:nvPr>
            <p:ph idx="1"/>
          </p:nvPr>
        </p:nvSpPr>
        <p:spPr/>
        <p:txBody>
          <a:bodyPr/>
          <a:lstStyle/>
          <a:p>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1389760"/>
            <a:ext cx="5334000" cy="4898086"/>
          </a:xfrm>
          <a:prstGeom prst="rect">
            <a:avLst/>
          </a:prstGeom>
        </p:spPr>
      </p:pic>
    </p:spTree>
    <p:extLst>
      <p:ext uri="{BB962C8B-B14F-4D97-AF65-F5344CB8AC3E}">
        <p14:creationId xmlns:p14="http://schemas.microsoft.com/office/powerpoint/2010/main" val="3958781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a:t>
            </a:r>
            <a:endParaRPr lang="id-ID"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391618"/>
            <a:ext cx="5089686" cy="4800600"/>
          </a:xfrm>
        </p:spPr>
      </p:pic>
    </p:spTree>
    <p:extLst>
      <p:ext uri="{BB962C8B-B14F-4D97-AF65-F5344CB8AC3E}">
        <p14:creationId xmlns:p14="http://schemas.microsoft.com/office/powerpoint/2010/main" val="906323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a:t>
            </a:r>
            <a:endParaRPr lang="id-ID"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417638"/>
            <a:ext cx="4114800" cy="5277679"/>
          </a:xfrm>
          <a:prstGeom prst="rect">
            <a:avLst/>
          </a:prstGeom>
        </p:spPr>
      </p:pic>
      <p:sp>
        <p:nvSpPr>
          <p:cNvPr id="4" name="Content Placeholder 3"/>
          <p:cNvSpPr>
            <a:spLocks noGrp="1"/>
          </p:cNvSpPr>
          <p:nvPr>
            <p:ph idx="1"/>
          </p:nvPr>
        </p:nvSpPr>
        <p:spPr/>
        <p:txBody>
          <a:bodyPr/>
          <a:lstStyle/>
          <a:p>
            <a:endParaRPr lang="id-ID" dirty="0"/>
          </a:p>
        </p:txBody>
      </p:sp>
    </p:spTree>
    <p:extLst>
      <p:ext uri="{BB962C8B-B14F-4D97-AF65-F5344CB8AC3E}">
        <p14:creationId xmlns:p14="http://schemas.microsoft.com/office/powerpoint/2010/main" val="4260016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a:t>
            </a:r>
            <a:endParaRPr lang="id-ID"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1417638"/>
            <a:ext cx="5914189" cy="4800600"/>
          </a:xfrm>
        </p:spPr>
      </p:pic>
    </p:spTree>
    <p:extLst>
      <p:ext uri="{BB962C8B-B14F-4D97-AF65-F5344CB8AC3E}">
        <p14:creationId xmlns:p14="http://schemas.microsoft.com/office/powerpoint/2010/main" val="2813489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AUDIO/SUARA</a:t>
            </a:r>
            <a:endParaRPr lang="id-ID" dirty="0"/>
          </a:p>
        </p:txBody>
      </p:sp>
      <p:sp>
        <p:nvSpPr>
          <p:cNvPr id="3" name="Content Placeholder 2"/>
          <p:cNvSpPr>
            <a:spLocks noGrp="1"/>
          </p:cNvSpPr>
          <p:nvPr>
            <p:ph idx="1"/>
          </p:nvPr>
        </p:nvSpPr>
        <p:spPr/>
        <p:txBody>
          <a:bodyPr/>
          <a:lstStyle/>
          <a:p>
            <a:pPr algn="just">
              <a:lnSpc>
                <a:spcPct val="150000"/>
              </a:lnSpc>
            </a:pPr>
            <a:r>
              <a:rPr lang="id-ID" dirty="0">
                <a:latin typeface="Times New Roman" panose="02020603050405020304" pitchFamily="18" charset="0"/>
                <a:cs typeface="Times New Roman" panose="02020603050405020304" pitchFamily="18" charset="0"/>
              </a:rPr>
              <a:t>Kita akan membuat aplikasi sederhana untuk memutar file .mp3 melalui sebuah tombol play. Skenarionya, jika tombol play diklik, mp3 akan dimainkan. Pada saat bersamaan tombol play menjadi </a:t>
            </a:r>
            <a:r>
              <a:rPr lang="id-ID" i="1" dirty="0">
                <a:latin typeface="Times New Roman" panose="02020603050405020304" pitchFamily="18" charset="0"/>
                <a:cs typeface="Times New Roman" panose="02020603050405020304" pitchFamily="18" charset="0"/>
              </a:rPr>
              <a:t>disable . </a:t>
            </a:r>
            <a:r>
              <a:rPr lang="id-ID" dirty="0">
                <a:latin typeface="Times New Roman" panose="02020603050405020304" pitchFamily="18" charset="0"/>
                <a:cs typeface="Times New Roman" panose="02020603050405020304" pitchFamily="18" charset="0"/>
              </a:rPr>
              <a:t>Namun jika mp3 selesai berputar, baru kemudian tombol play </a:t>
            </a:r>
            <a:r>
              <a:rPr lang="id-ID" i="1" dirty="0">
                <a:latin typeface="Times New Roman" panose="02020603050405020304" pitchFamily="18" charset="0"/>
                <a:cs typeface="Times New Roman" panose="02020603050405020304" pitchFamily="18" charset="0"/>
              </a:rPr>
              <a:t>enable </a:t>
            </a:r>
            <a:r>
              <a:rPr lang="id-ID" dirty="0">
                <a:latin typeface="Times New Roman" panose="02020603050405020304" pitchFamily="18" charset="0"/>
                <a:cs typeface="Times New Roman" panose="02020603050405020304" pitchFamily="18" charset="0"/>
              </a:rPr>
              <a:t>kembali.</a:t>
            </a:r>
          </a:p>
          <a:p>
            <a:pPr algn="just">
              <a:lnSpc>
                <a:spcPct val="150000"/>
              </a:lnSpc>
            </a:pP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2958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TotalTime>
  <Words>266</Words>
  <Application>Microsoft Office PowerPoint</Application>
  <PresentationFormat>On-screen Show (4:3)</PresentationFormat>
  <Paragraphs>33</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Cambria</vt:lpstr>
      <vt:lpstr>Times New Roman</vt:lpstr>
      <vt:lpstr>Adjacency</vt:lpstr>
      <vt:lpstr>ANDROID MULTIMEDIA</vt:lpstr>
      <vt:lpstr>GAMBAR</vt:lpstr>
      <vt:lpstr>CONTOH PENERAPAN</vt:lpstr>
      <vt:lpstr>CONTOH PENERAPAN</vt:lpstr>
      <vt:lpstr>Cont</vt:lpstr>
      <vt:lpstr>Cont</vt:lpstr>
      <vt:lpstr>Cont</vt:lpstr>
      <vt:lpstr>Cont</vt:lpstr>
      <vt:lpstr>AUDIO/SUARA</vt:lpstr>
      <vt:lpstr>CONTOH PENERAPAN</vt:lpstr>
      <vt:lpstr>CONTOH PENERAPAN</vt:lpstr>
      <vt:lpstr>VIDEO</vt:lpstr>
      <vt:lpstr>CONTOH PENERAPAN</vt:lpstr>
      <vt:lpstr>CONTOH PENERAPAN</vt:lpstr>
      <vt:lpstr>CONTOH PENERAPAN</vt:lpstr>
      <vt:lpstr>CONTOH PENERAPAN</vt:lpstr>
      <vt:lpstr>CONTOH PENERAPAN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SpKurniawan</dc:creator>
  <cp:lastModifiedBy>Appseptia</cp:lastModifiedBy>
  <cp:revision>15</cp:revision>
  <dcterms:created xsi:type="dcterms:W3CDTF">2017-11-04T05:00:40Z</dcterms:created>
  <dcterms:modified xsi:type="dcterms:W3CDTF">2017-12-10T06:01:04Z</dcterms:modified>
</cp:coreProperties>
</file>