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94" r:id="rId1"/>
  </p:sldMasterIdLst>
  <p:sldIdLst>
    <p:sldId id="256" r:id="rId2"/>
    <p:sldId id="272" r:id="rId3"/>
    <p:sldId id="257" r:id="rId4"/>
    <p:sldId id="258" r:id="rId5"/>
    <p:sldId id="267" r:id="rId6"/>
    <p:sldId id="269" r:id="rId7"/>
    <p:sldId id="268" r:id="rId8"/>
    <p:sldId id="259" r:id="rId9"/>
    <p:sldId id="262" r:id="rId10"/>
    <p:sldId id="263" r:id="rId11"/>
    <p:sldId id="273" r:id="rId12"/>
    <p:sldId id="264"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624"/>
  </p:normalViewPr>
  <p:slideViewPr>
    <p:cSldViewPr snapToGrid="0" snapToObjects="1">
      <p:cViewPr varScale="1">
        <p:scale>
          <a:sx n="86" d="100"/>
          <a:sy n="86" d="100"/>
        </p:scale>
        <p:origin x="-672" y="-7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B76CEF40-2055-0C49-8BFE-BB62F0612B3F}" type="datetimeFigureOut">
              <a:rPr lang="en-US" smtClean="0"/>
              <a:pPr/>
              <a:t>11/7/2017</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3072699B-B089-D241-B43C-3226B83595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6CEF40-2055-0C49-8BFE-BB62F0612B3F}"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6CEF40-2055-0C49-8BFE-BB62F0612B3F}"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6CEF40-2055-0C49-8BFE-BB62F0612B3F}" type="datetimeFigureOut">
              <a:rPr lang="en-US" smtClean="0"/>
              <a:pPr/>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B76CEF40-2055-0C49-8BFE-BB62F0612B3F}" type="datetimeFigureOut">
              <a:rPr lang="en-US" smtClean="0"/>
              <a:pPr/>
              <a:t>11/7/2017</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3072699B-B089-D241-B43C-3226B835957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6CEF40-2055-0C49-8BFE-BB62F0612B3F}"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6CEF40-2055-0C49-8BFE-BB62F0612B3F}" type="datetimeFigureOut">
              <a:rPr lang="en-US" smtClean="0"/>
              <a:pPr/>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6CEF40-2055-0C49-8BFE-BB62F0612B3F}" type="datetimeFigureOut">
              <a:rPr lang="en-US" smtClean="0"/>
              <a:pPr/>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6CEF40-2055-0C49-8BFE-BB62F0612B3F}" type="datetimeFigureOut">
              <a:rPr lang="en-US" smtClean="0"/>
              <a:pPr/>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72699B-B089-D241-B43C-3226B8359577}" type="slidenum">
              <a:rPr lang="en-US" smtClean="0"/>
              <a:pPr/>
              <a:t>‹#›</a:t>
            </a:fld>
            <a:endParaRPr lang="en-US"/>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76CEF40-2055-0C49-8BFE-BB62F0612B3F}" type="datetimeFigureOut">
              <a:rPr lang="en-US" smtClean="0"/>
              <a:pPr/>
              <a:t>11/7/2017</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3072699B-B089-D241-B43C-3226B8359577}" type="slidenum">
              <a:rPr lang="en-US" smtClean="0"/>
              <a:pPr/>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B76CEF40-2055-0C49-8BFE-BB62F0612B3F}" type="datetimeFigureOut">
              <a:rPr lang="en-US" smtClean="0"/>
              <a:pPr/>
              <a:t>11/7/2017</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3072699B-B089-D241-B43C-3226B8359577}" type="slidenum">
              <a:rPr lang="en-US" smtClean="0"/>
              <a:pPr/>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B76CEF40-2055-0C49-8BFE-BB62F0612B3F}" type="datetimeFigureOut">
              <a:rPr lang="en-US" smtClean="0"/>
              <a:pPr/>
              <a:t>11/7/2017</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072699B-B089-D241-B43C-3226B8359577}" type="slidenum">
              <a:rPr lang="en-US" smtClean="0"/>
              <a:pPr/>
              <a:t>‹#›</a:t>
            </a:fld>
            <a:endParaRPr lang="en-US"/>
          </a:p>
        </p:txBody>
      </p:sp>
    </p:spTree>
    <p:extLst>
      <p:ext uri="{BB962C8B-B14F-4D97-AF65-F5344CB8AC3E}">
        <p14:creationId xmlns:p14="http://schemas.microsoft.com/office/powerpoint/2010/main" xmlns="" val="1738490185"/>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 id="2147484003" r:id="rId9"/>
    <p:sldLayoutId id="2147484004" r:id="rId10"/>
    <p:sldLayoutId id="2147484005" r:id="rId11"/>
  </p:sldLayoutIdLst>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er.android.com/reference/android/app/Fragment.html?hl=id"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79827" y="2593734"/>
            <a:ext cx="2723823" cy="707886"/>
          </a:xfrm>
          <a:prstGeom prst="rect">
            <a:avLst/>
          </a:prstGeom>
          <a:noFill/>
        </p:spPr>
        <p:txBody>
          <a:bodyPr wrap="none" lIns="91440" tIns="45720" rIns="91440" bIns="45720">
            <a:spAutoFit/>
          </a:bodyPr>
          <a:lstStyle/>
          <a:p>
            <a:pPr algn="ctr"/>
            <a:r>
              <a:rPr lang="en-US" sz="40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Back to Black Demo" charset="0"/>
                <a:ea typeface="Back to Black Demo" charset="0"/>
                <a:cs typeface="Back to Black Demo" charset="0"/>
              </a:rPr>
              <a:t>Pengenalan</a:t>
            </a:r>
            <a:endParaRPr lang="en-US" sz="4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Back to Black Demo" charset="0"/>
              <a:ea typeface="Back to Black Demo" charset="0"/>
              <a:cs typeface="Back to Black Demo" charset="0"/>
            </a:endParaRPr>
          </a:p>
        </p:txBody>
      </p:sp>
      <p:sp>
        <p:nvSpPr>
          <p:cNvPr id="3" name="Rectangle 2"/>
          <p:cNvSpPr/>
          <p:nvPr/>
        </p:nvSpPr>
        <p:spPr>
          <a:xfrm>
            <a:off x="1751702" y="2967335"/>
            <a:ext cx="8688597" cy="1169551"/>
          </a:xfrm>
          <a:prstGeom prst="rect">
            <a:avLst/>
          </a:prstGeom>
          <a:noFill/>
        </p:spPr>
        <p:txBody>
          <a:bodyPr wrap="none" lIns="91440" tIns="45720" rIns="91440" bIns="45720">
            <a:spAutoFit/>
          </a:bodyPr>
          <a:lstStyle/>
          <a:p>
            <a:pPr algn="ctr"/>
            <a:r>
              <a:rPr lang="en-US" sz="70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Back to Black Demo" charset="0"/>
                <a:ea typeface="Back to Black Demo" charset="0"/>
                <a:cs typeface="Back to Black Demo" charset="0"/>
              </a:rPr>
              <a:t>Pemrograman</a:t>
            </a:r>
            <a:r>
              <a:rPr lang="en-US" sz="7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Back to Black Demo" charset="0"/>
                <a:ea typeface="Back to Black Demo" charset="0"/>
                <a:cs typeface="Back to Black Demo" charset="0"/>
              </a:rPr>
              <a:t> Mobile</a:t>
            </a:r>
            <a:endParaRPr lang="en-US" sz="7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Rectangle 3"/>
          <p:cNvSpPr/>
          <p:nvPr/>
        </p:nvSpPr>
        <p:spPr>
          <a:xfrm>
            <a:off x="4712543" y="4176204"/>
            <a:ext cx="4266203" cy="2585323"/>
          </a:xfrm>
          <a:prstGeom prst="rect">
            <a:avLst/>
          </a:prstGeom>
          <a:noFill/>
        </p:spPr>
        <p:txBody>
          <a:bodyPr wrap="square" lIns="91440" tIns="45720" rIns="91440" bIns="45720">
            <a:spAutoFit/>
          </a:bodyPr>
          <a:lstStyle/>
          <a:p>
            <a:pPr algn="ctr"/>
            <a:r>
              <a:rPr lang="en-U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oper Black" charset="0"/>
                <a:ea typeface="Cooper Black" charset="0"/>
                <a:cs typeface="Cooper Black" charset="0"/>
              </a:rPr>
              <a:t>PART </a:t>
            </a:r>
            <a:r>
              <a:rPr lang="id-ID"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oper Black" charset="0"/>
                <a:ea typeface="Cooper Black" charset="0"/>
                <a:cs typeface="Cooper Black" charset="0"/>
              </a:rPr>
              <a:t>5 - FRAGMEN</a:t>
            </a:r>
            <a:endParaRPr lang="en-U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oper Black" charset="0"/>
              <a:ea typeface="Cooper Black" charset="0"/>
              <a:cs typeface="Cooper Black" charset="0"/>
            </a:endParaRPr>
          </a:p>
          <a:p>
            <a:pPr algn="ct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Cooper Black" charset="0"/>
              <a:ea typeface="Cooper Black" charset="0"/>
              <a:cs typeface="Cooper Black" charset="0"/>
            </a:endParaRPr>
          </a:p>
        </p:txBody>
      </p:sp>
    </p:spTree>
    <p:extLst>
      <p:ext uri="{BB962C8B-B14F-4D97-AF65-F5344CB8AC3E}">
        <p14:creationId xmlns:p14="http://schemas.microsoft.com/office/powerpoint/2010/main" xmlns="" val="19571688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28810" y="1394848"/>
            <a:ext cx="11182120" cy="5061036"/>
          </a:xfrm>
          <a:prstGeom prst="rect">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0" anchor="ctr"/>
          <a:lstStyle/>
          <a:p>
            <a:pPr algn="just"/>
            <a:r>
              <a:rPr lang="id-ID" sz="1600" dirty="0" smtClean="0"/>
              <a:t>Fragmen biasanya digunakan sebagai bagian dari antarmuka pengguna aktivitas dan menyumbangkan layoutnya sendiri ke aktivitas.</a:t>
            </a:r>
          </a:p>
          <a:p>
            <a:pPr algn="just"/>
            <a:r>
              <a:rPr lang="id-ID" sz="1600" dirty="0" smtClean="0"/>
              <a:t>Untuk menyediakan layout fragmen, Anda harus mengimplementasikan metode callback onCreateView(), yang dipanggil sistem Android bila tiba saatnya fragmen menggambar layoutnya. Implementasi Anda atas metode ini harus mengembalikan View yang menjadi akar layout fragmen</a:t>
            </a:r>
            <a:r>
              <a:rPr lang="id-ID" sz="1600" dirty="0" smtClean="0"/>
              <a:t>.</a:t>
            </a:r>
          </a:p>
          <a:p>
            <a:pPr algn="just"/>
            <a:endParaRPr lang="id-ID" sz="1600" dirty="0" smtClean="0"/>
          </a:p>
          <a:p>
            <a:pPr algn="just"/>
            <a:r>
              <a:rPr lang="id-ID" sz="1600" b="1" dirty="0" smtClean="0"/>
              <a:t>Catatan:</a:t>
            </a:r>
            <a:r>
              <a:rPr lang="id-ID" sz="1600" dirty="0" smtClean="0"/>
              <a:t> Jika fragmen adalah subkelas ListFragment, implementasi default </a:t>
            </a:r>
            <a:r>
              <a:rPr lang="id-ID" sz="1600" dirty="0" smtClean="0"/>
              <a:t>akan mengembalikan</a:t>
            </a:r>
            <a:r>
              <a:rPr lang="id-ID" sz="1600" dirty="0" smtClean="0"/>
              <a:t> ListView dari onCreateView(), sehingga Anda tidak perlu mengimplementasikannya</a:t>
            </a:r>
            <a:r>
              <a:rPr lang="id-ID" sz="1600" dirty="0" smtClean="0"/>
              <a:t>.</a:t>
            </a:r>
          </a:p>
          <a:p>
            <a:pPr algn="just"/>
            <a:endParaRPr lang="id-ID" sz="1600" dirty="0" smtClean="0"/>
          </a:p>
          <a:p>
            <a:pPr algn="just"/>
            <a:r>
              <a:rPr lang="id-ID" sz="1600" dirty="0" smtClean="0"/>
              <a:t>Untuk mengembalikan layout dari onCreateView(), Anda bisa memekarkannya dari sumber daya layout yang didefinisikan di XML. Untuk membantu melakukannya, onCreateView() menyediakan objek LayoutInflater</a:t>
            </a:r>
            <a:r>
              <a:rPr lang="id-ID" sz="1600" dirty="0" smtClean="0"/>
              <a:t>.</a:t>
            </a:r>
          </a:p>
          <a:p>
            <a:r>
              <a:rPr lang="id-ID" sz="1600" dirty="0" smtClean="0"/>
              <a:t>Misalnya, inilah subkelas Fragment yang memuat layout dari file example_fragment.xml</a:t>
            </a:r>
            <a:r>
              <a:rPr lang="id-ID" sz="1600" dirty="0" smtClean="0"/>
              <a:t>:</a:t>
            </a:r>
          </a:p>
          <a:p>
            <a:endParaRPr lang="id-ID" sz="1600" dirty="0" smtClean="0"/>
          </a:p>
          <a:p>
            <a:r>
              <a:rPr lang="id-ID" sz="1600" dirty="0" smtClean="0"/>
              <a:t>public static class ExampleFragment extends Fragment {</a:t>
            </a:r>
            <a:br>
              <a:rPr lang="id-ID" sz="1600" dirty="0" smtClean="0"/>
            </a:br>
            <a:r>
              <a:rPr lang="id-ID" sz="1600" dirty="0" smtClean="0"/>
              <a:t>    @Override</a:t>
            </a:r>
            <a:br>
              <a:rPr lang="id-ID" sz="1600" dirty="0" smtClean="0"/>
            </a:br>
            <a:r>
              <a:rPr lang="id-ID" sz="1600" dirty="0" smtClean="0"/>
              <a:t>    public View onCreateView(LayoutInflater inflater, ViewGroup container,</a:t>
            </a:r>
            <a:br>
              <a:rPr lang="id-ID" sz="1600" dirty="0" smtClean="0"/>
            </a:br>
            <a:r>
              <a:rPr lang="id-ID" sz="1600" dirty="0" smtClean="0"/>
              <a:t>                             Bundle savedInstanceState) {</a:t>
            </a:r>
            <a:br>
              <a:rPr lang="id-ID" sz="1600" dirty="0" smtClean="0"/>
            </a:br>
            <a:r>
              <a:rPr lang="id-ID" sz="1600" dirty="0" smtClean="0"/>
              <a:t>        // Inflate the layout for this fragment</a:t>
            </a:r>
            <a:br>
              <a:rPr lang="id-ID" sz="1600" dirty="0" smtClean="0"/>
            </a:br>
            <a:r>
              <a:rPr lang="id-ID" sz="1600" dirty="0" smtClean="0"/>
              <a:t>        return inflater.inflate(R.layout.example_fragment, container, false);</a:t>
            </a:r>
            <a:br>
              <a:rPr lang="id-ID" sz="1600" dirty="0" smtClean="0"/>
            </a:br>
            <a:r>
              <a:rPr lang="id-ID" sz="1600" dirty="0" smtClean="0"/>
              <a:t>    }</a:t>
            </a:r>
            <a:br>
              <a:rPr lang="id-ID" sz="1600" dirty="0" smtClean="0"/>
            </a:br>
            <a:r>
              <a:rPr lang="id-ID" sz="1600" dirty="0" smtClean="0"/>
              <a:t>}</a:t>
            </a:r>
          </a:p>
          <a:p>
            <a:pPr algn="just"/>
            <a:endParaRPr lang="en-US" sz="1600" dirty="0"/>
          </a:p>
        </p:txBody>
      </p:sp>
      <p:sp>
        <p:nvSpPr>
          <p:cNvPr id="4" name="Rounded Rectangle 3"/>
          <p:cNvSpPr/>
          <p:nvPr/>
        </p:nvSpPr>
        <p:spPr>
          <a:xfrm>
            <a:off x="548038" y="522461"/>
            <a:ext cx="4718021" cy="7594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t>Menambahkan antarmuka pengguna</a:t>
            </a:r>
            <a:endParaRPr lang="id-ID" dirty="0"/>
          </a:p>
        </p:txBody>
      </p:sp>
    </p:spTree>
    <p:extLst>
      <p:ext uri="{BB962C8B-B14F-4D97-AF65-F5344CB8AC3E}">
        <p14:creationId xmlns:p14="http://schemas.microsoft.com/office/powerpoint/2010/main" xmlns="" val="210068105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28810" y="1163500"/>
            <a:ext cx="11182120" cy="4245789"/>
          </a:xfrm>
          <a:prstGeom prst="rect">
            <a:avLst/>
          </a:prstGeom>
          <a:solidFill>
            <a:schemeClr val="accent2"/>
          </a:solidFill>
        </p:spPr>
        <p:style>
          <a:lnRef idx="3">
            <a:schemeClr val="lt1"/>
          </a:lnRef>
          <a:fillRef idx="1">
            <a:schemeClr val="accent2"/>
          </a:fillRef>
          <a:effectRef idx="1">
            <a:schemeClr val="accent2"/>
          </a:effectRef>
          <a:fontRef idx="minor">
            <a:schemeClr val="lt1"/>
          </a:fontRef>
        </p:style>
        <p:txBody>
          <a:bodyPr rtlCol="0" anchor="ctr"/>
          <a:lstStyle/>
          <a:p>
            <a:pPr algn="just"/>
            <a:r>
              <a:rPr lang="id-ID" sz="1600" dirty="0" smtClean="0"/>
              <a:t>Parameter container yang diteruskan ke onCreateView() adalah induk ViewGroup (dari layout aktivitas) tempat layout fragmen akan disisipkan. Parameter savedInstanceState adalah </a:t>
            </a:r>
            <a:r>
              <a:rPr lang="id-ID" sz="1600" dirty="0" smtClean="0"/>
              <a:t>Bundle yang </a:t>
            </a:r>
            <a:r>
              <a:rPr lang="id-ID" sz="1600" dirty="0" smtClean="0"/>
              <a:t>menyediakan data tentang instance fragmen sebelumnya, jika fragmen dilanjutkan (status pemulihan dibahas selengkapnya di bagian tentang Menangani Daur Hidup Fragmen</a:t>
            </a:r>
            <a:r>
              <a:rPr lang="id-ID" sz="1600" dirty="0" smtClean="0"/>
              <a:t>).</a:t>
            </a:r>
          </a:p>
          <a:p>
            <a:endParaRPr lang="id-ID" sz="1600" dirty="0" smtClean="0"/>
          </a:p>
          <a:p>
            <a:r>
              <a:rPr lang="id-ID" sz="1600" dirty="0" smtClean="0"/>
              <a:t>Metode</a:t>
            </a:r>
            <a:r>
              <a:rPr lang="id-ID" sz="1600" dirty="0" smtClean="0"/>
              <a:t> inflate() membutuhkan tiga argumen</a:t>
            </a:r>
            <a:r>
              <a:rPr lang="id-ID" sz="1600" dirty="0" smtClean="0"/>
              <a:t>:</a:t>
            </a:r>
          </a:p>
          <a:p>
            <a:endParaRPr lang="id-ID" sz="1600" dirty="0" smtClean="0"/>
          </a:p>
          <a:p>
            <a:pPr algn="just">
              <a:buFont typeface="Wingdings" pitchFamily="2" charset="2"/>
              <a:buChar char="§"/>
            </a:pPr>
            <a:r>
              <a:rPr lang="id-ID" sz="1600" dirty="0" smtClean="0"/>
              <a:t>ID sumber daya layout yang ingin dimekarkan.</a:t>
            </a:r>
          </a:p>
          <a:p>
            <a:pPr algn="just">
              <a:buFont typeface="Wingdings" pitchFamily="2" charset="2"/>
              <a:buChar char="§"/>
            </a:pPr>
            <a:r>
              <a:rPr lang="id-ID" sz="1600" dirty="0" smtClean="0"/>
              <a:t>ViewGroup akan menjadi induk dari layout yang dimekarkan. container perlu diteruskan agar sistem menerapkan parameter layout ke tampilan akar layout yang dimekarkan, yang ditetapkan dalam tampilan induk yang akan dituju.</a:t>
            </a:r>
          </a:p>
          <a:p>
            <a:pPr algn="just">
              <a:buFont typeface="Wingdings" pitchFamily="2" charset="2"/>
              <a:buChar char="§"/>
            </a:pPr>
            <a:r>
              <a:rPr lang="id-ID" sz="1600" dirty="0" smtClean="0"/>
              <a:t>Boolean yang menunjukkan apakah layout yang dimekarkan harus dilampirkan ke ViewGroup (parameter kedua) selama pemekaran. (Dalam hal ini, ini salah karena sistem sudah memasukkan layout yang dimekarkan ke dalam container—meneruskan true akan membuat tampilan grup berlebih dalam layout akhir.)</a:t>
            </a:r>
          </a:p>
          <a:p>
            <a:pPr algn="just"/>
            <a:endParaRPr lang="en-US" sz="1600"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0413" y="1270861"/>
            <a:ext cx="11085770" cy="4664989"/>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t>Meskipun Fragment diimplementasikan sebagai objek yang tidak bergantung pada Activity dan bisa digunakan dalam banyak aktivitas, instance tertentu dari fragmen secara langsung terkait dengan aktivitas yang dimuatnya.</a:t>
            </a:r>
          </a:p>
          <a:p>
            <a:r>
              <a:rPr lang="id-ID" dirty="0" smtClean="0"/>
              <a:t>Khususnya, fragmen bisa mengakses instance Activity dengan getActivity() dan dengan mudah melakukan tugas-tugas seperti mencari tampilan dalam layout aktivitas</a:t>
            </a:r>
            <a:r>
              <a:rPr lang="id-ID" dirty="0" smtClean="0"/>
              <a:t>:</a:t>
            </a:r>
          </a:p>
          <a:p>
            <a:endParaRPr lang="id-ID" dirty="0" smtClean="0"/>
          </a:p>
          <a:p>
            <a:r>
              <a:rPr lang="id-ID" dirty="0" smtClean="0"/>
              <a:t>View listView = getActivity().findViewById(R.id.list</a:t>
            </a:r>
            <a:r>
              <a:rPr lang="id-ID" dirty="0" smtClean="0"/>
              <a:t>);</a:t>
            </a:r>
          </a:p>
          <a:p>
            <a:endParaRPr lang="id-ID" dirty="0" smtClean="0"/>
          </a:p>
          <a:p>
            <a:r>
              <a:rPr lang="id-ID" dirty="0" smtClean="0"/>
              <a:t>Demikian </a:t>
            </a:r>
            <a:r>
              <a:rPr lang="id-ID" dirty="0" smtClean="0"/>
              <a:t>pula, aktivitas Anda bisa memanggil metode di fragmen dengan mendapatkan referensi ke Fragment dari FragmentManager, menggunakan findFragmentById() atau findFragmentByTag(). Misalnya</a:t>
            </a:r>
            <a:r>
              <a:rPr lang="id-ID" dirty="0" smtClean="0"/>
              <a:t>:</a:t>
            </a:r>
          </a:p>
          <a:p>
            <a:endParaRPr lang="id-ID" dirty="0" smtClean="0"/>
          </a:p>
          <a:p>
            <a:r>
              <a:rPr lang="id-ID" sz="1400" dirty="0" smtClean="0"/>
              <a:t>ExampleFragment fragment = (ExampleFragment) </a:t>
            </a:r>
            <a:r>
              <a:rPr lang="id-ID" sz="1400" dirty="0" smtClean="0"/>
              <a:t>getFragmentManager</a:t>
            </a:r>
            <a:r>
              <a:rPr lang="id-ID" sz="1400" dirty="0" smtClean="0"/>
              <a:t>().findFragmentById(R.id.example_fragment);</a:t>
            </a:r>
            <a:endParaRPr lang="en-US" sz="1400" dirty="0"/>
          </a:p>
        </p:txBody>
      </p:sp>
      <p:sp>
        <p:nvSpPr>
          <p:cNvPr id="4" name="Rounded Rectangle 3"/>
          <p:cNvSpPr/>
          <p:nvPr/>
        </p:nvSpPr>
        <p:spPr>
          <a:xfrm>
            <a:off x="790413" y="418454"/>
            <a:ext cx="4123110" cy="7129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t>Berkomunikasi dengan Aktivitas</a:t>
            </a:r>
            <a:endParaRPr lang="id-ID" dirty="0"/>
          </a:p>
        </p:txBody>
      </p:sp>
    </p:spTree>
    <p:extLst>
      <p:ext uri="{BB962C8B-B14F-4D97-AF65-F5344CB8AC3E}">
        <p14:creationId xmlns:p14="http://schemas.microsoft.com/office/powerpoint/2010/main" xmlns="" val="212391086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4433" y="2727701"/>
            <a:ext cx="5176434" cy="969496"/>
          </a:xfrm>
          <a:prstGeom prst="rect">
            <a:avLst/>
          </a:prstGeom>
          <a:noFill/>
        </p:spPr>
        <p:txBody>
          <a:bodyPr wrap="square" rtlCol="0">
            <a:spAutoFit/>
          </a:bodyPr>
          <a:lstStyle/>
          <a:p>
            <a:r>
              <a:rPr lang="en-US" sz="5700" dirty="0" err="1"/>
              <a:t>Selesai</a:t>
            </a:r>
            <a:endParaRPr lang="en-US" sz="5700" dirty="0"/>
          </a:p>
        </p:txBody>
      </p:sp>
      <p:cxnSp>
        <p:nvCxnSpPr>
          <p:cNvPr id="4" name="Straight Connector 3"/>
          <p:cNvCxnSpPr/>
          <p:nvPr/>
        </p:nvCxnSpPr>
        <p:spPr>
          <a:xfrm>
            <a:off x="604433" y="3697197"/>
            <a:ext cx="5005953"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175737767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err="1" smtClean="0">
                <a:latin typeface="Arial Black" pitchFamily="34" charset="0"/>
                <a:ea typeface="Arial Hebrew" charset="-79"/>
                <a:cs typeface="Arial Hebrew" charset="-79"/>
              </a:rPr>
              <a:t>Anggota</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Kelompok</a:t>
            </a:r>
            <a:r>
              <a:rPr lang="en-US" dirty="0" smtClean="0">
                <a:latin typeface="Arial Black" pitchFamily="34" charset="0"/>
                <a:ea typeface="Arial Hebrew" charset="-79"/>
                <a:cs typeface="Arial Hebrew" charset="-79"/>
              </a:rPr>
              <a:t> 4 </a:t>
            </a:r>
            <a:r>
              <a:rPr lang="en-US" dirty="0" smtClean="0">
                <a:latin typeface="Arial Black" pitchFamily="34" charset="0"/>
                <a:ea typeface="Arial Hebrew" charset="-79"/>
                <a:cs typeface="Arial Hebrew" charset="-79"/>
              </a:rPr>
              <a:t>:</a:t>
            </a:r>
            <a:endParaRPr lang="id-ID" dirty="0"/>
          </a:p>
        </p:txBody>
      </p:sp>
      <p:sp>
        <p:nvSpPr>
          <p:cNvPr id="3" name="Content Placeholder 2"/>
          <p:cNvSpPr>
            <a:spLocks noGrp="1"/>
          </p:cNvSpPr>
          <p:nvPr>
            <p:ph idx="1"/>
          </p:nvPr>
        </p:nvSpPr>
        <p:spPr/>
        <p:txBody>
          <a:bodyPr/>
          <a:lstStyle/>
          <a:p>
            <a:pPr algn="just" defTabSz="-635">
              <a:lnSpc>
                <a:spcPct val="150000"/>
              </a:lnSpc>
              <a:tabLst>
                <a:tab pos="5024120" algn="l"/>
              </a:tabLst>
            </a:pPr>
            <a:r>
              <a:rPr lang="en-US" dirty="0" err="1" smtClean="0">
                <a:latin typeface="Arial Black" pitchFamily="34" charset="0"/>
                <a:ea typeface="Arial Hebrew" charset="-79"/>
                <a:cs typeface="Arial Hebrew" charset="-79"/>
              </a:rPr>
              <a:t>Mailan</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Catur</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Rochman</a:t>
            </a:r>
            <a:r>
              <a:rPr lang="en-US" dirty="0" smtClean="0">
                <a:latin typeface="Arial Black" pitchFamily="34" charset="0"/>
                <a:ea typeface="Arial Hebrew" charset="-79"/>
                <a:cs typeface="Arial Hebrew" charset="-79"/>
              </a:rPr>
              <a:t> 	(15.11.0116)</a:t>
            </a:r>
          </a:p>
          <a:p>
            <a:pPr algn="just" defTabSz="-635">
              <a:lnSpc>
                <a:spcPct val="150000"/>
              </a:lnSpc>
              <a:tabLst>
                <a:tab pos="5024120" algn="l"/>
              </a:tabLst>
            </a:pPr>
            <a:r>
              <a:rPr lang="en-US" dirty="0" err="1" smtClean="0">
                <a:latin typeface="Arial Black" pitchFamily="34" charset="0"/>
                <a:ea typeface="Arial Hebrew" charset="-79"/>
                <a:cs typeface="Arial Hebrew" charset="-79"/>
              </a:rPr>
              <a:t>Lingga</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Catur</a:t>
            </a:r>
            <a:r>
              <a:rPr lang="en-US" dirty="0" smtClean="0">
                <a:latin typeface="Arial Black" pitchFamily="34" charset="0"/>
                <a:ea typeface="Arial Hebrew" charset="-79"/>
                <a:cs typeface="Arial Hebrew" charset="-79"/>
              </a:rPr>
              <a:t> Putra 	(15.11.0117)</a:t>
            </a:r>
          </a:p>
          <a:p>
            <a:pPr algn="just" defTabSz="-635">
              <a:lnSpc>
                <a:spcPct val="150000"/>
              </a:lnSpc>
              <a:tabLst>
                <a:tab pos="5024120" algn="l"/>
              </a:tabLst>
            </a:pPr>
            <a:r>
              <a:rPr lang="en-US" dirty="0" smtClean="0">
                <a:latin typeface="Arial Black" pitchFamily="34" charset="0"/>
                <a:ea typeface="Arial Hebrew" charset="-79"/>
                <a:cs typeface="Arial Hebrew" charset="-79"/>
              </a:rPr>
              <a:t>Chandra </a:t>
            </a:r>
            <a:r>
              <a:rPr lang="en-US" dirty="0" err="1" smtClean="0">
                <a:latin typeface="Arial Black" pitchFamily="34" charset="0"/>
                <a:ea typeface="Arial Hebrew" charset="-79"/>
                <a:cs typeface="Arial Hebrew" charset="-79"/>
              </a:rPr>
              <a:t>Setyawan</a:t>
            </a:r>
            <a:r>
              <a:rPr lang="en-US" dirty="0" smtClean="0">
                <a:latin typeface="Arial Black" pitchFamily="34" charset="0"/>
                <a:ea typeface="Arial Hebrew" charset="-79"/>
                <a:cs typeface="Arial Hebrew" charset="-79"/>
              </a:rPr>
              <a:t> 	(15.11.0118)</a:t>
            </a:r>
          </a:p>
          <a:p>
            <a:pPr algn="just" defTabSz="-635">
              <a:lnSpc>
                <a:spcPct val="150000"/>
              </a:lnSpc>
              <a:tabLst>
                <a:tab pos="5024120" algn="l"/>
              </a:tabLst>
            </a:pPr>
            <a:r>
              <a:rPr lang="en-US" dirty="0" err="1" smtClean="0">
                <a:latin typeface="Arial Black" pitchFamily="34" charset="0"/>
                <a:ea typeface="Arial Hebrew" charset="-79"/>
                <a:cs typeface="Arial Hebrew" charset="-79"/>
              </a:rPr>
              <a:t>Usman</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Nur</a:t>
            </a:r>
            <a:r>
              <a:rPr lang="en-US" dirty="0" smtClean="0">
                <a:latin typeface="Arial Black" pitchFamily="34" charset="0"/>
                <a:ea typeface="Arial Hebrew" charset="-79"/>
                <a:cs typeface="Arial Hebrew" charset="-79"/>
              </a:rPr>
              <a:t> Dimas I.P 	(15.11.0119)</a:t>
            </a:r>
          </a:p>
          <a:p>
            <a:pPr algn="just" defTabSz="-635">
              <a:lnSpc>
                <a:spcPct val="150000"/>
              </a:lnSpc>
              <a:tabLst>
                <a:tab pos="5024120" algn="l"/>
              </a:tabLst>
            </a:pPr>
            <a:r>
              <a:rPr lang="en-US" dirty="0" err="1" smtClean="0">
                <a:latin typeface="Arial Black" pitchFamily="34" charset="0"/>
                <a:ea typeface="Arial Hebrew" charset="-79"/>
                <a:cs typeface="Arial Hebrew" charset="-79"/>
              </a:rPr>
              <a:t>Nandana</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Afif</a:t>
            </a:r>
            <a:r>
              <a:rPr lang="en-US" dirty="0" smtClean="0">
                <a:latin typeface="Arial Black" pitchFamily="34" charset="0"/>
                <a:ea typeface="Arial Hebrew" charset="-79"/>
                <a:cs typeface="Arial Hebrew" charset="-79"/>
              </a:rPr>
              <a:t> N.F 	(15.11.0120)</a:t>
            </a:r>
          </a:p>
          <a:p>
            <a:pPr algn="just" defTabSz="-635">
              <a:lnSpc>
                <a:spcPct val="150000"/>
              </a:lnSpc>
              <a:tabLst>
                <a:tab pos="5024120" algn="l"/>
              </a:tabLst>
            </a:pPr>
            <a:r>
              <a:rPr lang="en-US" dirty="0" err="1" smtClean="0">
                <a:latin typeface="Arial Black" pitchFamily="34" charset="0"/>
                <a:ea typeface="Arial Hebrew" charset="-79"/>
                <a:cs typeface="Arial Hebrew" charset="-79"/>
              </a:rPr>
              <a:t>Achmad</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Ulfi</a:t>
            </a:r>
            <a:r>
              <a:rPr lang="en-US" dirty="0" smtClean="0">
                <a:latin typeface="Arial Black" pitchFamily="34" charset="0"/>
                <a:ea typeface="Arial Hebrew" charset="-79"/>
                <a:cs typeface="Arial Hebrew" charset="-79"/>
              </a:rPr>
              <a:t> 	(15.11.0121)</a:t>
            </a:r>
          </a:p>
          <a:p>
            <a:pPr algn="just" defTabSz="-635">
              <a:lnSpc>
                <a:spcPct val="150000"/>
              </a:lnSpc>
              <a:tabLst>
                <a:tab pos="5024120" algn="l"/>
              </a:tabLst>
            </a:pPr>
            <a:r>
              <a:rPr lang="en-US" dirty="0" err="1" smtClean="0">
                <a:latin typeface="Arial Black" pitchFamily="34" charset="0"/>
                <a:ea typeface="Arial Hebrew" charset="-79"/>
                <a:cs typeface="Arial Hebrew" charset="-79"/>
              </a:rPr>
              <a:t>Andru</a:t>
            </a:r>
            <a:r>
              <a:rPr lang="en-US" dirty="0" smtClean="0">
                <a:latin typeface="Arial Black" pitchFamily="34" charset="0"/>
                <a:ea typeface="Arial Hebrew" charset="-79"/>
                <a:cs typeface="Arial Hebrew" charset="-79"/>
              </a:rPr>
              <a:t> </a:t>
            </a:r>
            <a:r>
              <a:rPr lang="en-US" dirty="0" err="1" smtClean="0">
                <a:latin typeface="Arial Black" pitchFamily="34" charset="0"/>
                <a:ea typeface="Arial Hebrew" charset="-79"/>
                <a:cs typeface="Arial Hebrew" charset="-79"/>
              </a:rPr>
              <a:t>Dite</a:t>
            </a:r>
            <a:r>
              <a:rPr lang="en-US" dirty="0" smtClean="0">
                <a:latin typeface="Arial Black" pitchFamily="34" charset="0"/>
                <a:ea typeface="Arial Hebrew" charset="-79"/>
                <a:cs typeface="Arial Hebrew" charset="-79"/>
              </a:rPr>
              <a:t> S.Y	(15.11.0122)</a:t>
            </a:r>
          </a:p>
          <a:p>
            <a:endParaRPr lang="id-ID"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35430" y="1875295"/>
            <a:ext cx="10523350" cy="3864493"/>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just"/>
            <a:r>
              <a:rPr lang="id-ID" sz="2000" dirty="0" smtClean="0">
                <a:hlinkClick r:id="rId2"/>
              </a:rPr>
              <a:t>Fragment</a:t>
            </a:r>
            <a:r>
              <a:rPr lang="id-ID" sz="2000" dirty="0" smtClean="0"/>
              <a:t> mewakili perilaku atau bagian dari antarmuka pengguna dalam Activity. Anda bisa mengombinasikan beberapa fragmen dalam satu aktivitas untuk membangun UI multipanel dan menggunakan kembali sebuah fragmen dalam beberapa aktivitas</a:t>
            </a:r>
            <a:r>
              <a:rPr lang="id-ID" sz="2000" dirty="0" smtClean="0"/>
              <a:t>.</a:t>
            </a:r>
            <a:r>
              <a:rPr lang="id-ID" sz="2000" dirty="0" smtClean="0"/>
              <a:t> Android memperkenalkan fragmen di Android 3.0 (API level 11), terutama untuk mendukung desain UI yang lebih dinamis dan fleksibel pada layar besar, seperti tablet. Karena layar tablet jauh lebih besar daripada layar handset, maka lebih banyak ruang untuk mengombinasikan dan bertukar komponen UI. Fragmen memungkinkan desain seperti itu tanpa perlu mengelola perubahan kompleks pada hierarki tampilan. Dengan membagi layout aktivitas menjadi beberapa fragmen, Anda bisa mengubah penampilan aktivitas saat waktu proses dan mempertahankan perubahan itu di back-stack yang dikelola oleh aktivitas.</a:t>
            </a:r>
            <a:endParaRPr lang="id-ID" sz="2000" dirty="0" smtClean="0"/>
          </a:p>
          <a:p>
            <a:pPr algn="just"/>
            <a:endParaRPr lang="en-US" sz="2000" dirty="0"/>
          </a:p>
        </p:txBody>
      </p:sp>
      <p:sp>
        <p:nvSpPr>
          <p:cNvPr id="4" name="Pentagon 3"/>
          <p:cNvSpPr/>
          <p:nvPr/>
        </p:nvSpPr>
        <p:spPr>
          <a:xfrm>
            <a:off x="635430" y="619931"/>
            <a:ext cx="3704096" cy="85240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700" dirty="0" smtClean="0"/>
              <a:t>FRAGMEN</a:t>
            </a:r>
            <a:endParaRPr lang="en-US" sz="2700" dirty="0"/>
          </a:p>
        </p:txBody>
      </p:sp>
    </p:spTree>
    <p:extLst>
      <p:ext uri="{BB962C8B-B14F-4D97-AF65-F5344CB8AC3E}">
        <p14:creationId xmlns:p14="http://schemas.microsoft.com/office/powerpoint/2010/main" xmlns="" val="1002172096"/>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57984" y="1017505"/>
            <a:ext cx="6096000" cy="1200329"/>
          </a:xfrm>
          <a:prstGeom prst="rect">
            <a:avLst/>
          </a:prstGeom>
        </p:spPr>
        <p:txBody>
          <a:bodyPr>
            <a:spAutoFit/>
          </a:bodyPr>
          <a:lstStyle/>
          <a:p>
            <a:pPr algn="just"/>
            <a:r>
              <a:rPr lang="id-ID" dirty="0" smtClean="0"/>
              <a:t>Contoh </a:t>
            </a:r>
            <a:r>
              <a:rPr lang="id-ID" dirty="0" smtClean="0"/>
              <a:t>bagaimana dua modul UI yang didefinisikan oleh fragmen bisa digabungkan ke dalam satu aktivitas untuk desain tablet, namun dipisahkan untuk desain handset.</a:t>
            </a:r>
            <a:endParaRPr lang="en-US" dirty="0"/>
          </a:p>
        </p:txBody>
      </p:sp>
      <p:sp>
        <p:nvSpPr>
          <p:cNvPr id="4" name="Rectangle 3"/>
          <p:cNvSpPr/>
          <p:nvPr/>
        </p:nvSpPr>
        <p:spPr>
          <a:xfrm>
            <a:off x="3471845" y="6030156"/>
            <a:ext cx="8409674" cy="369332"/>
          </a:xfrm>
          <a:prstGeom prst="rect">
            <a:avLst/>
          </a:prstGeom>
        </p:spPr>
        <p:txBody>
          <a:bodyPr wrap="none">
            <a:spAutoFit/>
          </a:bodyPr>
          <a:lstStyle/>
          <a:p>
            <a:r>
              <a:rPr lang="en-US" dirty="0" smtClean="0"/>
              <a:t>https://developer.android.com/guide/components/fragments.html?hl=id</a:t>
            </a:r>
            <a:endParaRPr lang="en-US" dirty="0"/>
          </a:p>
        </p:txBody>
      </p:sp>
      <p:pic>
        <p:nvPicPr>
          <p:cNvPr id="1026" name="Picture 2"/>
          <p:cNvPicPr>
            <a:picLocks noChangeAspect="1" noChangeArrowheads="1"/>
          </p:cNvPicPr>
          <p:nvPr/>
        </p:nvPicPr>
        <p:blipFill>
          <a:blip r:embed="rId2"/>
          <a:srcRect/>
          <a:stretch>
            <a:fillRect/>
          </a:stretch>
        </p:blipFill>
        <p:spPr bwMode="auto">
          <a:xfrm>
            <a:off x="3245271" y="2370691"/>
            <a:ext cx="5362575" cy="3086100"/>
          </a:xfrm>
          <a:prstGeom prst="rect">
            <a:avLst/>
          </a:prstGeom>
          <a:noFill/>
          <a:ln w="9525">
            <a:noFill/>
            <a:miter lim="800000"/>
            <a:headEnd/>
            <a:tailEnd/>
          </a:ln>
        </p:spPr>
      </p:pic>
    </p:spTree>
    <p:extLst>
      <p:ext uri="{BB962C8B-B14F-4D97-AF65-F5344CB8AC3E}">
        <p14:creationId xmlns:p14="http://schemas.microsoft.com/office/powerpoint/2010/main" xmlns="" val="175742948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05911" y="1720313"/>
            <a:ext cx="10476855" cy="320814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id-ID" sz="2000" dirty="0" smtClean="0"/>
              <a:t>Untuk membuat fragmen, Anda harus membuat subkelas Fragment (atau subkelasnya yang ada). Kelas Fragment memiliki kode yang mirip seperti Activity. Kelas ini memiliki metode callback yang serupa dengan aktivitas, seperti onCreate(), onStart(), onPause(), dan onStop(). Sebenarnya , jika Anda mengkonversi aplikasi Android saat ini untuk menggunakan fragmen, Anda mungkin cukup memindahkan kode dari metode callback aktivitas ke masing-masing metode callback fragmen.</a:t>
            </a:r>
            <a:endParaRPr lang="en-US" sz="2000" dirty="0"/>
          </a:p>
        </p:txBody>
      </p:sp>
      <p:sp>
        <p:nvSpPr>
          <p:cNvPr id="4" name="Pentagon 3"/>
          <p:cNvSpPr/>
          <p:nvPr/>
        </p:nvSpPr>
        <p:spPr>
          <a:xfrm>
            <a:off x="805911" y="728420"/>
            <a:ext cx="3704096" cy="85240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700" dirty="0" smtClean="0"/>
              <a:t>MEMBUAT FRAGMEN</a:t>
            </a:r>
            <a:endParaRPr lang="en-US" sz="2700" dirty="0"/>
          </a:p>
        </p:txBody>
      </p:sp>
    </p:spTree>
    <p:extLst>
      <p:ext uri="{BB962C8B-B14F-4D97-AF65-F5344CB8AC3E}">
        <p14:creationId xmlns:p14="http://schemas.microsoft.com/office/powerpoint/2010/main" xmlns="" val="47891693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6941" y="700189"/>
            <a:ext cx="11283141" cy="5509200"/>
          </a:xfrm>
          <a:prstGeom prst="rect">
            <a:avLst/>
          </a:prstGeom>
        </p:spPr>
        <p:txBody>
          <a:bodyPr wrap="square">
            <a:spAutoFit/>
          </a:bodyPr>
          <a:lstStyle/>
          <a:p>
            <a:pPr algn="just"/>
            <a:r>
              <a:rPr lang="id-ID" sz="1600" dirty="0" smtClean="0"/>
              <a:t>Biasanya, Anda harus mengimplementasikan setidaknya metode daur hidup berikut ini:</a:t>
            </a:r>
          </a:p>
          <a:p>
            <a:pPr algn="just">
              <a:buFont typeface="Wingdings" pitchFamily="2" charset="2"/>
              <a:buChar char="§"/>
            </a:pPr>
            <a:r>
              <a:rPr lang="id-ID" sz="1600" dirty="0" smtClean="0"/>
              <a:t>onCreate</a:t>
            </a:r>
            <a:r>
              <a:rPr lang="id-ID" sz="1600" dirty="0" smtClean="0"/>
              <a:t>() Sistem </a:t>
            </a:r>
            <a:r>
              <a:rPr lang="id-ID" sz="1600" dirty="0" smtClean="0"/>
              <a:t>akan memanggilnya saat membuat fragmen. Dalam implementasi, Anda harus melakukan inisialisasi komponen penting dari fragmen yang ingin dipertahankan saat fragmen dihentikan sementara atau dihentikan, kemudian dilanjutkan</a:t>
            </a:r>
            <a:r>
              <a:rPr lang="id-ID" sz="1600" dirty="0" smtClean="0"/>
              <a:t>.</a:t>
            </a:r>
          </a:p>
          <a:p>
            <a:pPr algn="just">
              <a:buFont typeface="Wingdings" pitchFamily="2" charset="2"/>
              <a:buChar char="§"/>
            </a:pPr>
            <a:r>
              <a:rPr lang="id-ID" sz="1600" dirty="0" smtClean="0"/>
              <a:t>onCreateView() Sistem </a:t>
            </a:r>
            <a:r>
              <a:rPr lang="id-ID" sz="1600" dirty="0" smtClean="0"/>
              <a:t>akan memanggilnya saat fragmen menggambar antarmuka penggunanya untuk yang pertama kali. Untuk menggambar UI fragmen, Anda harus mengembalikan View dari metode ini yang menjadi akar layout fragmen. Hasil yang dikembalikan bisa berupa null jika fragmen tidak menyediakan UI</a:t>
            </a:r>
            <a:r>
              <a:rPr lang="id-ID" sz="1600" dirty="0" smtClean="0"/>
              <a:t>.</a:t>
            </a:r>
          </a:p>
          <a:p>
            <a:pPr algn="just">
              <a:buFont typeface="Wingdings" pitchFamily="2" charset="2"/>
              <a:buChar char="§"/>
            </a:pPr>
            <a:r>
              <a:rPr lang="id-ID" sz="1600" dirty="0" smtClean="0"/>
              <a:t>onPause() Sistem </a:t>
            </a:r>
            <a:r>
              <a:rPr lang="id-ID" sz="1600" dirty="0" smtClean="0"/>
              <a:t>akan memanggil metode ini sebagai indikasi pertama bahwa pengguna sedang meninggalkan fragmen Anda (walau itu tidak selalu berarti fragmen sedang dimusnahkan). Inilah biasanya tempat Anda harus mengikat setiap perubahan yang harus dipertahankan selepas sesi pengguna saat ini (karena pengguna mungkin tidak kembali</a:t>
            </a:r>
            <a:r>
              <a:rPr lang="id-ID" sz="1600" dirty="0" smtClean="0"/>
              <a:t>).</a:t>
            </a:r>
          </a:p>
          <a:p>
            <a:pPr algn="just"/>
            <a:r>
              <a:rPr lang="id-ID" sz="1600" b="1" dirty="0" smtClean="0"/>
              <a:t>Menangani </a:t>
            </a:r>
            <a:r>
              <a:rPr lang="id-ID" sz="1600" b="1" dirty="0" smtClean="0"/>
              <a:t>Daur Hidup Fragmen.</a:t>
            </a:r>
          </a:p>
          <a:p>
            <a:pPr algn="just"/>
            <a:r>
              <a:rPr lang="id-ID" sz="1600" dirty="0" smtClean="0"/>
              <a:t>Ada juga beberapa subkelas yang mungkin perlu diperpanjang, sebagai ganti kelas basis Fragment:</a:t>
            </a:r>
          </a:p>
          <a:p>
            <a:pPr algn="just">
              <a:buFont typeface="Wingdings" pitchFamily="2" charset="2"/>
              <a:buChar char="§"/>
            </a:pPr>
            <a:r>
              <a:rPr lang="id-ID" sz="1600" dirty="0" smtClean="0"/>
              <a:t>DialogFragment Menampilkan </a:t>
            </a:r>
            <a:r>
              <a:rPr lang="id-ID" sz="1600" dirty="0" smtClean="0"/>
              <a:t>dialog mengambang. Penggunaan kelas ini untuk membuat dialog merupakan alternatif yang baik dari penggunaan metode helper dialog di kelas Activity, karena Anda bisa menyatukan dialog fragmen ke dalam back-stack fragmen yang dikelola oleh aktivitas, sehingga pengguna bisa menutup ke fragmen yang ditinggalkan</a:t>
            </a:r>
            <a:r>
              <a:rPr lang="id-ID" sz="1600" dirty="0" smtClean="0"/>
              <a:t>.</a:t>
            </a:r>
          </a:p>
          <a:p>
            <a:pPr algn="just">
              <a:buFont typeface="Wingdings" pitchFamily="2" charset="2"/>
              <a:buChar char="§"/>
            </a:pPr>
            <a:r>
              <a:rPr lang="id-ID" sz="1600" dirty="0" smtClean="0"/>
              <a:t>ListFragment Menampilkan </a:t>
            </a:r>
            <a:r>
              <a:rPr lang="id-ID" sz="1600" dirty="0" smtClean="0"/>
              <a:t>daftar item yang dikelola oleh adaptor (misalnya SimpleCursorAdapter), serupa dengan ListActivity. Menampilkan beberapa metode pengelolaan tampilan daftar seperti callback onListItemClick() untuk menangani kejadian klik</a:t>
            </a:r>
            <a:r>
              <a:rPr lang="id-ID" sz="1600" dirty="0" smtClean="0"/>
              <a:t>.</a:t>
            </a:r>
          </a:p>
          <a:p>
            <a:pPr algn="just">
              <a:buFont typeface="Wingdings" pitchFamily="2" charset="2"/>
              <a:buChar char="§"/>
            </a:pPr>
            <a:r>
              <a:rPr lang="id-ID" sz="1600" dirty="0" smtClean="0"/>
              <a:t>PreferenceFragment Menampilkan </a:t>
            </a:r>
            <a:r>
              <a:rPr lang="id-ID" sz="1600" dirty="0" smtClean="0"/>
              <a:t>hierarki objek Preference sebagai daftar, serupa dengan PreferenceActivity. Hal ini berguna saat membuat aktivitas "setelan" untuk aplikasi Anda.</a:t>
            </a:r>
            <a:endParaRPr lang="en-US" sz="1500" dirty="0"/>
          </a:p>
        </p:txBody>
      </p:sp>
    </p:spTree>
    <p:extLst>
      <p:ext uri="{BB962C8B-B14F-4D97-AF65-F5344CB8AC3E}">
        <p14:creationId xmlns:p14="http://schemas.microsoft.com/office/powerpoint/2010/main" xmlns="" val="38608375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85542" y="5902107"/>
            <a:ext cx="5079676" cy="646331"/>
          </a:xfrm>
          <a:prstGeom prst="rect">
            <a:avLst/>
          </a:prstGeom>
        </p:spPr>
        <p:txBody>
          <a:bodyPr wrap="square">
            <a:spAutoFit/>
          </a:bodyPr>
          <a:lstStyle/>
          <a:p>
            <a:r>
              <a:rPr lang="en-US" dirty="0" smtClean="0"/>
              <a:t>https://developer.android.com/guide/components/fragments.html?hl=id</a:t>
            </a:r>
            <a:endParaRPr lang="en-US" dirty="0"/>
          </a:p>
        </p:txBody>
      </p:sp>
      <p:pic>
        <p:nvPicPr>
          <p:cNvPr id="2050" name="Picture 2"/>
          <p:cNvPicPr>
            <a:picLocks noChangeAspect="1" noChangeArrowheads="1"/>
          </p:cNvPicPr>
          <p:nvPr/>
        </p:nvPicPr>
        <p:blipFill>
          <a:blip r:embed="rId2"/>
          <a:srcRect/>
          <a:stretch>
            <a:fillRect/>
          </a:stretch>
        </p:blipFill>
        <p:spPr bwMode="auto">
          <a:xfrm>
            <a:off x="3977088" y="309563"/>
            <a:ext cx="2754217" cy="6238875"/>
          </a:xfrm>
          <a:prstGeom prst="rect">
            <a:avLst/>
          </a:prstGeom>
          <a:noFill/>
          <a:ln w="9525">
            <a:noFill/>
            <a:miter lim="800000"/>
            <a:headEnd/>
            <a:tailEnd/>
          </a:ln>
        </p:spPr>
      </p:pic>
      <p:sp>
        <p:nvSpPr>
          <p:cNvPr id="5" name="Rectangle 4"/>
          <p:cNvSpPr/>
          <p:nvPr/>
        </p:nvSpPr>
        <p:spPr>
          <a:xfrm>
            <a:off x="231354" y="309563"/>
            <a:ext cx="3745734" cy="646331"/>
          </a:xfrm>
          <a:prstGeom prst="rect">
            <a:avLst/>
          </a:prstGeom>
        </p:spPr>
        <p:txBody>
          <a:bodyPr wrap="square">
            <a:spAutoFit/>
          </a:bodyPr>
          <a:lstStyle/>
          <a:p>
            <a:r>
              <a:rPr lang="sv-SE" dirty="0" smtClean="0"/>
              <a:t>Daur </a:t>
            </a:r>
            <a:r>
              <a:rPr lang="sv-SE" dirty="0" smtClean="0"/>
              <a:t>hidup fragmen (saat aktivitasnya berjalan).</a:t>
            </a:r>
            <a:endParaRPr lang="en-US" dirty="0"/>
          </a:p>
        </p:txBody>
      </p:sp>
    </p:spTree>
    <p:extLst>
      <p:ext uri="{BB962C8B-B14F-4D97-AF65-F5344CB8AC3E}">
        <p14:creationId xmlns:p14="http://schemas.microsoft.com/office/powerpoint/2010/main" xmlns="" val="116162193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2472" y="1531344"/>
            <a:ext cx="11509644" cy="505674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marL="342900" indent="-342900" algn="just">
              <a:buFont typeface="Arial" charset="0"/>
              <a:buChar char="•"/>
            </a:pPr>
            <a:r>
              <a:rPr lang="id-ID" b="1" dirty="0" smtClean="0"/>
              <a:t>Deklarasikan fragmen dalam file layout aktivitas.</a:t>
            </a:r>
            <a:r>
              <a:rPr lang="id-ID" dirty="0" smtClean="0"/>
              <a:t>Dalam hal ini, Anda bisa menetapkan properti layout fragmen seakan-akan sebuah tampilan. Misalnya, berikut ini adalah file layout untuk aktivitas dengan dua fragmen</a:t>
            </a:r>
            <a:r>
              <a:rPr lang="id-ID" dirty="0" smtClean="0"/>
              <a:t>:</a:t>
            </a:r>
          </a:p>
          <a:p>
            <a:pPr marL="342900" indent="-342900" algn="just">
              <a:buFont typeface="Arial" charset="0"/>
              <a:buChar char="•"/>
            </a:pPr>
            <a:endParaRPr lang="id-ID" sz="2000" dirty="0" smtClean="0"/>
          </a:p>
          <a:p>
            <a:pPr marL="342900" indent="-342900">
              <a:buFont typeface="Arial" charset="0"/>
              <a:buChar char="•"/>
            </a:pPr>
            <a:r>
              <a:rPr lang="id-ID" sz="1400" dirty="0" smtClean="0"/>
              <a:t>&lt;?xml version="1.0" encoding="utf-8"?&gt;</a:t>
            </a:r>
            <a:br>
              <a:rPr lang="id-ID" sz="1400" dirty="0" smtClean="0"/>
            </a:br>
            <a:r>
              <a:rPr lang="id-ID" sz="1400" dirty="0" smtClean="0"/>
              <a:t>&lt;LinearLayout xmlns:android="http://schemas.android.com/apk/res/android"</a:t>
            </a:r>
            <a:br>
              <a:rPr lang="id-ID" sz="1400" dirty="0" smtClean="0"/>
            </a:br>
            <a:r>
              <a:rPr lang="id-ID" sz="1400" dirty="0" smtClean="0"/>
              <a:t>    android:orientation="horizontal"</a:t>
            </a:r>
            <a:br>
              <a:rPr lang="id-ID" sz="1400" dirty="0" smtClean="0"/>
            </a:br>
            <a:r>
              <a:rPr lang="id-ID" sz="1400" dirty="0" smtClean="0"/>
              <a:t>    android:layout_width="match_parent"</a:t>
            </a:r>
            <a:br>
              <a:rPr lang="id-ID" sz="1400" dirty="0" smtClean="0"/>
            </a:br>
            <a:r>
              <a:rPr lang="id-ID" sz="1400" dirty="0" smtClean="0"/>
              <a:t>    android:layout_height="match_parent"&gt;</a:t>
            </a:r>
            <a:br>
              <a:rPr lang="id-ID" sz="1400" dirty="0" smtClean="0"/>
            </a:br>
            <a:r>
              <a:rPr lang="id-ID" sz="1400" dirty="0" smtClean="0"/>
              <a:t>    &lt;fragment android:name="com.example.news.ArticleListFragment"</a:t>
            </a:r>
            <a:br>
              <a:rPr lang="id-ID" sz="1400" dirty="0" smtClean="0"/>
            </a:br>
            <a:r>
              <a:rPr lang="id-ID" sz="1400" dirty="0" smtClean="0"/>
              <a:t>            android:id="@+id/list"</a:t>
            </a:r>
            <a:br>
              <a:rPr lang="id-ID" sz="1400" dirty="0" smtClean="0"/>
            </a:br>
            <a:r>
              <a:rPr lang="id-ID" sz="1400" dirty="0" smtClean="0"/>
              <a:t>            android:layout_weight="1"</a:t>
            </a:r>
            <a:br>
              <a:rPr lang="id-ID" sz="1400" dirty="0" smtClean="0"/>
            </a:br>
            <a:r>
              <a:rPr lang="id-ID" sz="1400" dirty="0" smtClean="0"/>
              <a:t>            android:layout_width="0dp"</a:t>
            </a:r>
            <a:br>
              <a:rPr lang="id-ID" sz="1400" dirty="0" smtClean="0"/>
            </a:br>
            <a:r>
              <a:rPr lang="id-ID" sz="1400" dirty="0" smtClean="0"/>
              <a:t>            android:layout_height="match_parent" /&gt;</a:t>
            </a:r>
            <a:br>
              <a:rPr lang="id-ID" sz="1400" dirty="0" smtClean="0"/>
            </a:br>
            <a:r>
              <a:rPr lang="id-ID" sz="1400" dirty="0" smtClean="0"/>
              <a:t>    &lt;fragment android:name="com.example.news.ArticleReaderFragment"</a:t>
            </a:r>
            <a:br>
              <a:rPr lang="id-ID" sz="1400" dirty="0" smtClean="0"/>
            </a:br>
            <a:r>
              <a:rPr lang="id-ID" sz="1400" dirty="0" smtClean="0"/>
              <a:t>            android:id="@+id/viewer"</a:t>
            </a:r>
            <a:br>
              <a:rPr lang="id-ID" sz="1400" dirty="0" smtClean="0"/>
            </a:br>
            <a:r>
              <a:rPr lang="id-ID" sz="1400" dirty="0" smtClean="0"/>
              <a:t>            android:layout_weight="2"</a:t>
            </a:r>
            <a:br>
              <a:rPr lang="id-ID" sz="1400" dirty="0" smtClean="0"/>
            </a:br>
            <a:r>
              <a:rPr lang="id-ID" sz="1400" dirty="0" smtClean="0"/>
              <a:t>            android:layout_width="0dp"</a:t>
            </a:r>
            <a:br>
              <a:rPr lang="id-ID" sz="1400" dirty="0" smtClean="0"/>
            </a:br>
            <a:r>
              <a:rPr lang="id-ID" sz="1400" dirty="0" smtClean="0"/>
              <a:t>            android:layout_height="match_parent" /&gt;</a:t>
            </a:r>
            <a:br>
              <a:rPr lang="id-ID" sz="1400" dirty="0" smtClean="0"/>
            </a:br>
            <a:r>
              <a:rPr lang="id-ID" sz="1400" dirty="0" smtClean="0"/>
              <a:t>&lt;/LinearLayout</a:t>
            </a:r>
            <a:r>
              <a:rPr lang="id-ID" sz="1400" dirty="0" smtClean="0"/>
              <a:t>&gt;</a:t>
            </a:r>
          </a:p>
          <a:p>
            <a:pPr marL="342900" indent="-342900">
              <a:buFont typeface="Arial" charset="0"/>
              <a:buChar char="•"/>
            </a:pPr>
            <a:endParaRPr lang="id-ID" sz="1400" dirty="0" smtClean="0"/>
          </a:p>
          <a:p>
            <a:pPr marL="342900" indent="-342900">
              <a:buFont typeface="Arial" charset="0"/>
              <a:buChar char="•"/>
            </a:pPr>
            <a:r>
              <a:rPr lang="id-ID" sz="1400" dirty="0" smtClean="0"/>
              <a:t>Atribut android:name dalam &lt;fragment&gt; menetapkan kelas Fragment untuk dibuat instance-nya dalam layout.</a:t>
            </a:r>
            <a:endParaRPr lang="en-US" sz="1400" dirty="0"/>
          </a:p>
        </p:txBody>
      </p:sp>
      <p:sp>
        <p:nvSpPr>
          <p:cNvPr id="4" name="Pentagon 3"/>
          <p:cNvSpPr/>
          <p:nvPr/>
        </p:nvSpPr>
        <p:spPr>
          <a:xfrm>
            <a:off x="619931" y="557938"/>
            <a:ext cx="5263076" cy="85240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smtClean="0"/>
              <a:t>Menambahkan fragmen ke </a:t>
            </a:r>
            <a:r>
              <a:rPr lang="id-ID" sz="2800" dirty="0" smtClean="0"/>
              <a:t>aktivitas</a:t>
            </a:r>
            <a:endParaRPr lang="en-US" sz="2700" dirty="0"/>
          </a:p>
        </p:txBody>
      </p:sp>
    </p:spTree>
    <p:extLst>
      <p:ext uri="{BB962C8B-B14F-4D97-AF65-F5344CB8AC3E}">
        <p14:creationId xmlns:p14="http://schemas.microsoft.com/office/powerpoint/2010/main" xmlns="" val="62718952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0843" y="506776"/>
            <a:ext cx="11082969" cy="6015209"/>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just"/>
            <a:r>
              <a:rPr lang="id-ID" sz="1600" b="1" dirty="0" smtClean="0"/>
              <a:t>Atau, secara programatis tambahkan fragmen ke ViewGroup yang ada.</a:t>
            </a:r>
            <a:r>
              <a:rPr lang="id-ID" sz="1600" dirty="0" smtClean="0"/>
              <a:t>Kapan saja saat aktivitas berjalan, Anda bisa menambahkan fragmen ke layout aktivitas. Anda cukup menetapkan ViewGroup di tempat memasukkan fragmen.</a:t>
            </a:r>
          </a:p>
          <a:p>
            <a:pPr algn="just"/>
            <a:r>
              <a:rPr lang="id-ID" sz="1600" dirty="0" smtClean="0"/>
              <a:t>Untuk membuat transaksi fragmen dalam aktivitas (seperti menambah, membuang, atau mengganti fragmen), Anda harus menggunakan API dari FragmentTransaction. Anda bisa mengambil instance FragmentTransaction dari Activity seperti ini</a:t>
            </a:r>
            <a:r>
              <a:rPr lang="id-ID" sz="1600" dirty="0" smtClean="0"/>
              <a:t>:</a:t>
            </a:r>
          </a:p>
          <a:p>
            <a:endParaRPr lang="id-ID" sz="1600" dirty="0" smtClean="0"/>
          </a:p>
          <a:p>
            <a:r>
              <a:rPr lang="id-ID" sz="1600" dirty="0" smtClean="0"/>
              <a:t>FragmentManager fragmentManager = getFragmentManager();</a:t>
            </a:r>
            <a:br>
              <a:rPr lang="id-ID" sz="1600" dirty="0" smtClean="0"/>
            </a:br>
            <a:r>
              <a:rPr lang="id-ID" sz="1600" dirty="0" smtClean="0"/>
              <a:t>FragmentTransaction fragmentTransaction = fragmentManager.beginTransaction</a:t>
            </a:r>
            <a:r>
              <a:rPr lang="id-ID" sz="1600" dirty="0" smtClean="0"/>
              <a:t>();</a:t>
            </a:r>
          </a:p>
          <a:p>
            <a:endParaRPr lang="id-ID" sz="1600" dirty="0" smtClean="0"/>
          </a:p>
          <a:p>
            <a:r>
              <a:rPr lang="id-ID" sz="1600" dirty="0" smtClean="0"/>
              <a:t>Selanjutnya </a:t>
            </a:r>
            <a:r>
              <a:rPr lang="id-ID" sz="1600" dirty="0" smtClean="0"/>
              <a:t>Anda bisa menambahkan fragmen menggunakan metode add(), dengan menetapkan fragmen yang akan ditambahkan dan tampilan tempat menyisipkannya. Misalnya</a:t>
            </a:r>
            <a:r>
              <a:rPr lang="id-ID" sz="1600" dirty="0" smtClean="0"/>
              <a:t>:</a:t>
            </a:r>
          </a:p>
          <a:p>
            <a:endParaRPr lang="id-ID" sz="1600" dirty="0" smtClean="0"/>
          </a:p>
          <a:p>
            <a:r>
              <a:rPr lang="id-ID" sz="1600" dirty="0" smtClean="0"/>
              <a:t>ExampleFragment fragment = new ExampleFragment();</a:t>
            </a:r>
            <a:br>
              <a:rPr lang="id-ID" sz="1600" dirty="0" smtClean="0"/>
            </a:br>
            <a:r>
              <a:rPr lang="id-ID" sz="1600" dirty="0" smtClean="0"/>
              <a:t>fragmentTransaction.add(R.id.fragment_container, fragment);</a:t>
            </a:r>
            <a:br>
              <a:rPr lang="id-ID" sz="1600" dirty="0" smtClean="0"/>
            </a:br>
            <a:r>
              <a:rPr lang="id-ID" sz="1600" dirty="0" smtClean="0"/>
              <a:t>fragmentTransaction.commit</a:t>
            </a:r>
            <a:r>
              <a:rPr lang="id-ID" sz="1600" dirty="0" smtClean="0"/>
              <a:t>();</a:t>
            </a:r>
          </a:p>
          <a:p>
            <a:endParaRPr lang="id-ID" sz="1600" dirty="0" smtClean="0"/>
          </a:p>
          <a:p>
            <a:r>
              <a:rPr lang="id-ID" sz="1600" dirty="0" smtClean="0"/>
              <a:t>Argumen </a:t>
            </a:r>
            <a:r>
              <a:rPr lang="id-ID" sz="1600" dirty="0" smtClean="0"/>
              <a:t>pertama yang diteruskan ke add() adalah ViewGroup tempat fragmen harus dimasukkan, yang ditetapkan oleh ID sumber daya, dan parameter kedua merupakan fragmen yang akan ditambahkan</a:t>
            </a:r>
            <a:r>
              <a:rPr lang="id-ID" sz="1600" dirty="0" smtClean="0"/>
              <a:t>.</a:t>
            </a:r>
            <a:endParaRPr lang="id-ID" sz="1600" dirty="0" smtClean="0"/>
          </a:p>
          <a:p>
            <a:r>
              <a:rPr lang="id-ID" sz="1600" dirty="0" smtClean="0"/>
              <a:t>Setelah membuat perubahan dengan FragmentTransaction, Anda harus memanggil commit() untuk menerapkan perubahan</a:t>
            </a:r>
            <a:endParaRPr lang="id-ID" sz="1600" dirty="0"/>
          </a:p>
        </p:txBody>
      </p:sp>
    </p:spTree>
    <p:extLst>
      <p:ext uri="{BB962C8B-B14F-4D97-AF65-F5344CB8AC3E}">
        <p14:creationId xmlns:p14="http://schemas.microsoft.com/office/powerpoint/2010/main" xmlns="" val="1050176961"/>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xmlns=""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155</TotalTime>
  <Words>221</Words>
  <Application>Microsoft Office PowerPoint</Application>
  <PresentationFormat>Custom</PresentationFormat>
  <Paragraphs>72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Savon</vt:lpstr>
      <vt:lpstr>Slide 1</vt:lpstr>
      <vt:lpstr>Anggota Kelompok 4 :</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user</cp:lastModifiedBy>
  <cp:revision>74</cp:revision>
  <dcterms:created xsi:type="dcterms:W3CDTF">2017-10-24T13:53:18Z</dcterms:created>
  <dcterms:modified xsi:type="dcterms:W3CDTF">2017-11-07T04:20:10Z</dcterms:modified>
</cp:coreProperties>
</file>