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5" r:id="rId7"/>
    <p:sldId id="266" r:id="rId8"/>
    <p:sldId id="261" r:id="rId9"/>
    <p:sldId id="262" r:id="rId10"/>
    <p:sldId id="263" r:id="rId11"/>
    <p:sldId id="264"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11/5/2017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11/5/2017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11/5/2017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11/5/2017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11/5/2017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eveloper.android.com/training/basics/fragments/communicating.html?hl=id" TargetMode="External"/><Relationship Id="rId2" Type="http://schemas.openxmlformats.org/officeDocument/2006/relationships/hyperlink" Target="https://developer.android.com/training/basics/fragments/fragment-ui.html?hl=i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127" y="1196026"/>
            <a:ext cx="8361229" cy="1276718"/>
          </a:xfrm>
        </p:spPr>
        <p:txBody>
          <a:bodyPr/>
          <a:lstStyle/>
          <a:p>
            <a:r>
              <a:rPr lang="id-ID" dirty="0" smtClean="0"/>
              <a:t>KELOMPOK 6</a:t>
            </a:r>
            <a:endParaRPr lang="id-ID" dirty="0"/>
          </a:p>
        </p:txBody>
      </p:sp>
      <p:sp>
        <p:nvSpPr>
          <p:cNvPr id="3" name="Subtitle 2"/>
          <p:cNvSpPr>
            <a:spLocks noGrp="1"/>
          </p:cNvSpPr>
          <p:nvPr>
            <p:ph type="subTitle" idx="1"/>
          </p:nvPr>
        </p:nvSpPr>
        <p:spPr>
          <a:xfrm>
            <a:off x="2679906" y="2472745"/>
            <a:ext cx="6831673" cy="2569772"/>
          </a:xfrm>
        </p:spPr>
        <p:txBody>
          <a:bodyPr>
            <a:normAutofit/>
          </a:bodyPr>
          <a:lstStyle/>
          <a:p>
            <a:pPr algn="l"/>
            <a:r>
              <a:rPr lang="id-ID" dirty="0" smtClean="0"/>
              <a:t>Ragil Setiawan</a:t>
            </a:r>
          </a:p>
          <a:p>
            <a:pPr algn="l"/>
            <a:r>
              <a:rPr lang="id-ID" dirty="0" smtClean="0"/>
              <a:t>Muhamad Ma’ruf</a:t>
            </a:r>
          </a:p>
          <a:p>
            <a:pPr algn="l"/>
            <a:r>
              <a:rPr lang="id-ID" dirty="0" smtClean="0"/>
              <a:t>Siti Roudhotul Janah</a:t>
            </a:r>
          </a:p>
          <a:p>
            <a:pPr algn="l"/>
            <a:r>
              <a:rPr lang="id-ID" dirty="0" smtClean="0"/>
              <a:t>Nur Maya Bela S</a:t>
            </a:r>
          </a:p>
          <a:p>
            <a:pPr algn="l"/>
            <a:r>
              <a:rPr lang="id-ID" dirty="0" smtClean="0"/>
              <a:t>Ferdhatama NH</a:t>
            </a:r>
          </a:p>
          <a:p>
            <a:pPr algn="l"/>
            <a:r>
              <a:rPr lang="id-ID" dirty="0" smtClean="0"/>
              <a:t>Tika Sari</a:t>
            </a:r>
            <a:endParaRPr lang="id-ID" dirty="0"/>
          </a:p>
        </p:txBody>
      </p:sp>
    </p:spTree>
    <p:extLst>
      <p:ext uri="{BB962C8B-B14F-4D97-AF65-F5344CB8AC3E}">
        <p14:creationId xmlns:p14="http://schemas.microsoft.com/office/powerpoint/2010/main" val="596567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Komunikasi Antar Fragment</a:t>
            </a:r>
            <a:endParaRPr lang="id-ID" dirty="0"/>
          </a:p>
        </p:txBody>
      </p:sp>
      <p:sp>
        <p:nvSpPr>
          <p:cNvPr id="3" name="Content Placeholder 2"/>
          <p:cNvSpPr>
            <a:spLocks noGrp="1"/>
          </p:cNvSpPr>
          <p:nvPr>
            <p:ph idx="1"/>
          </p:nvPr>
        </p:nvSpPr>
        <p:spPr/>
        <p:txBody>
          <a:bodyPr/>
          <a:lstStyle/>
          <a:p>
            <a:pPr marL="0" indent="0">
              <a:buNone/>
            </a:pPr>
            <a:r>
              <a:rPr lang="id-ID" dirty="0"/>
              <a:t>Seringkali kita ingin satu 'fragment' untuk berkomunikasi dengan 'fragment' yang lain, contohnya untuk mengubah konten berdasarkan suatu 'event' user. Semua komunikasi 'fragment-ke-fragment' dilakukan melalui 'Activity' yang terasosiasi/terkait. Dua 'fragment' seharusnya tidak pernah berkomunikasi secara langsung.</a:t>
            </a:r>
          </a:p>
        </p:txBody>
      </p:sp>
    </p:spTree>
    <p:extLst>
      <p:ext uri="{BB962C8B-B14F-4D97-AF65-F5344CB8AC3E}">
        <p14:creationId xmlns:p14="http://schemas.microsoft.com/office/powerpoint/2010/main" val="1196150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 komunikasi fragment ke activity</a:t>
            </a:r>
            <a:endParaRPr lang="id-ID" dirty="0"/>
          </a:p>
        </p:txBody>
      </p:sp>
      <p:sp>
        <p:nvSpPr>
          <p:cNvPr id="4" name="Rectangle 1"/>
          <p:cNvSpPr>
            <a:spLocks noGrp="1" noChangeArrowheads="1"/>
          </p:cNvSpPr>
          <p:nvPr>
            <p:ph idx="1"/>
          </p:nvPr>
        </p:nvSpPr>
        <p:spPr bwMode="auto">
          <a:xfrm>
            <a:off x="1371600" y="1511285"/>
            <a:ext cx="9601200" cy="5130841"/>
          </a:xfrm>
          <a:prstGeom prst="rect">
            <a:avLst/>
          </a:prstGeom>
          <a:solidFill>
            <a:srgbClr val="F7F7F7"/>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15870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public class HeadlinesFragment extends ListFragment {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OnHeadlineSelectedListener mCallback;     </a:t>
            </a:r>
          </a:p>
          <a:p>
            <a:pPr marL="0" marR="0" lvl="0" indent="0" algn="l" defTabSz="914400" rtl="0" eaLnBrk="0" fontAlgn="base" latinLnBrk="0" hangingPunct="0">
              <a:lnSpc>
                <a:spcPct val="100000"/>
              </a:lnSpc>
              <a:spcBef>
                <a:spcPct val="0"/>
              </a:spcBef>
              <a:spcAft>
                <a:spcPct val="0"/>
              </a:spcAft>
              <a:buClrTx/>
              <a:buSzTx/>
              <a:buFontTx/>
              <a:buNone/>
              <a:tabLst/>
            </a:pPr>
            <a:endParaRPr lang="id-ID" altLang="id-ID"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public interface OnHeadlineSelectedListener {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public void onArticleSelected(int position);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@Override     public void onAttach(Activity activity) {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super.onAttach(activity);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smtClean="0">
                <a:solidFill>
                  <a:schemeClr val="tx1"/>
                </a:solidFill>
              </a:rPr>
              <a:t>try </a:t>
            </a:r>
            <a:r>
              <a:rPr lang="id-ID" altLang="id-ID" dirty="0">
                <a:solidFill>
                  <a:schemeClr val="tx1"/>
                </a:solidFill>
              </a:rPr>
              <a:t>{             </a:t>
            </a:r>
            <a:endParaRPr lang="id-ID" altLang="id-ID" dirty="0" smtClean="0">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smtClean="0">
                <a:solidFill>
                  <a:schemeClr val="tx1"/>
                </a:solidFill>
              </a:rPr>
              <a:t>mCallback </a:t>
            </a:r>
            <a:r>
              <a:rPr lang="id-ID" altLang="id-ID" dirty="0">
                <a:solidFill>
                  <a:schemeClr val="tx1"/>
                </a:solidFill>
              </a:rPr>
              <a:t>= (OnHeadlineSelectedListener) activity;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 catch (ClassCastException e) {             </a:t>
            </a:r>
            <a:endParaRPr lang="id-ID" altLang="id-ID" dirty="0" smtClean="0">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smtClean="0">
                <a:solidFill>
                  <a:schemeClr val="tx1"/>
                </a:solidFill>
              </a:rPr>
              <a:t>throw </a:t>
            </a:r>
            <a:r>
              <a:rPr lang="id-ID" altLang="id-ID" dirty="0">
                <a:solidFill>
                  <a:schemeClr val="tx1"/>
                </a:solidFill>
              </a:rPr>
              <a:t>new ClassCastException(activity.toString()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 + " must implement OnHeadlineSelectedListener");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 </a:t>
            </a:r>
          </a:p>
          <a:p>
            <a:pPr marL="0" marR="0" lvl="0" indent="0" algn="l" defTabSz="914400" rtl="0" eaLnBrk="0" fontAlgn="base" latinLnBrk="0" hangingPunct="0">
              <a:lnSpc>
                <a:spcPct val="100000"/>
              </a:lnSpc>
              <a:spcBef>
                <a:spcPct val="0"/>
              </a:spcBef>
              <a:spcAft>
                <a:spcPct val="0"/>
              </a:spcAft>
              <a:buClrTx/>
              <a:buSzTx/>
              <a:buFontTx/>
              <a:buNone/>
              <a:tabLst/>
            </a:pPr>
            <a:r>
              <a:rPr lang="id-ID" altLang="id-ID" dirty="0">
                <a:solidFill>
                  <a:schemeClr val="tx1"/>
                </a:solidFill>
              </a:rPr>
              <a:t>} </a:t>
            </a:r>
          </a:p>
        </p:txBody>
      </p:sp>
    </p:spTree>
    <p:extLst>
      <p:ext uri="{BB962C8B-B14F-4D97-AF65-F5344CB8AC3E}">
        <p14:creationId xmlns:p14="http://schemas.microsoft.com/office/powerpoint/2010/main" val="41668467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Referensi</a:t>
            </a:r>
            <a:endParaRPr lang="id-ID" dirty="0"/>
          </a:p>
        </p:txBody>
      </p:sp>
      <p:sp>
        <p:nvSpPr>
          <p:cNvPr id="3" name="Content Placeholder 2"/>
          <p:cNvSpPr>
            <a:spLocks noGrp="1"/>
          </p:cNvSpPr>
          <p:nvPr>
            <p:ph idx="1"/>
          </p:nvPr>
        </p:nvSpPr>
        <p:spPr/>
        <p:txBody>
          <a:bodyPr/>
          <a:lstStyle/>
          <a:p>
            <a:r>
              <a:rPr lang="id-ID" dirty="0"/>
              <a:t>https://developer.android.com/guide/components/fragments.html?hl=id</a:t>
            </a:r>
          </a:p>
          <a:p>
            <a:r>
              <a:rPr lang="id-ID" dirty="0" smtClean="0">
                <a:hlinkClick r:id="rId2"/>
              </a:rPr>
              <a:t>https</a:t>
            </a:r>
            <a:r>
              <a:rPr lang="id-ID" dirty="0">
                <a:hlinkClick r:id="rId2"/>
              </a:rPr>
              <a:t>://developer.android.com/training/basics/fragments/fragment-ui.html?hl=id</a:t>
            </a:r>
            <a:r>
              <a:rPr lang="id-ID" dirty="0"/>
              <a:t> </a:t>
            </a:r>
          </a:p>
          <a:p>
            <a:r>
              <a:rPr lang="id-ID" dirty="0">
                <a:solidFill>
                  <a:schemeClr val="tx1"/>
                </a:solidFill>
                <a:hlinkClick r:id="rId3"/>
              </a:rPr>
              <a:t>https://developer.android.com/training/basics/fragments/communicating.html?hl=id</a:t>
            </a:r>
            <a:endParaRPr lang="id-ID" dirty="0">
              <a:solidFill>
                <a:schemeClr val="tx1"/>
              </a:solidFill>
            </a:endParaRPr>
          </a:p>
          <a:p>
            <a:pPr marL="0" indent="0">
              <a:buNone/>
            </a:pPr>
            <a:endParaRPr lang="id-ID" dirty="0"/>
          </a:p>
        </p:txBody>
      </p:sp>
    </p:spTree>
    <p:extLst>
      <p:ext uri="{BB962C8B-B14F-4D97-AF65-F5344CB8AC3E}">
        <p14:creationId xmlns:p14="http://schemas.microsoft.com/office/powerpoint/2010/main" val="3238257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Fragment</a:t>
            </a:r>
            <a:endParaRPr lang="id-ID" dirty="0"/>
          </a:p>
        </p:txBody>
      </p:sp>
      <p:sp>
        <p:nvSpPr>
          <p:cNvPr id="3" name="Content Placeholder 2"/>
          <p:cNvSpPr>
            <a:spLocks noGrp="1"/>
          </p:cNvSpPr>
          <p:nvPr>
            <p:ph idx="1"/>
          </p:nvPr>
        </p:nvSpPr>
        <p:spPr/>
        <p:txBody>
          <a:bodyPr/>
          <a:lstStyle/>
          <a:p>
            <a:r>
              <a:rPr lang="id-ID" dirty="0"/>
              <a:t>Fragment adalah salah satu komponen antar muka (user interface ) yang merupakan sebuah bagian dari Activity, dapat disebut juga dengan nama Sub-Activity. Dalam Satu Activity juga ,sebuah fragment dapat diganti,ditambahkan dan dihapus,sesuai kebutuhan. Fragment dipengaruhi dari lifecycle (siklus hidup ) Activity , karna Fragment termasuk bagian dari Activity.</a:t>
            </a:r>
          </a:p>
        </p:txBody>
      </p:sp>
    </p:spTree>
    <p:extLst>
      <p:ext uri="{BB962C8B-B14F-4D97-AF65-F5344CB8AC3E}">
        <p14:creationId xmlns:p14="http://schemas.microsoft.com/office/powerpoint/2010/main" val="8496455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95270"/>
          </a:xfrm>
        </p:spPr>
        <p:txBody>
          <a:bodyPr/>
          <a:lstStyle/>
          <a:p>
            <a:r>
              <a:rPr lang="id-ID" dirty="0" smtClean="0"/>
              <a:t>12 Method dari Fragment</a:t>
            </a:r>
            <a:endParaRPr lang="id-ID" dirty="0"/>
          </a:p>
        </p:txBody>
      </p:sp>
      <p:sp>
        <p:nvSpPr>
          <p:cNvPr id="3" name="Content Placeholder 2"/>
          <p:cNvSpPr>
            <a:spLocks noGrp="1"/>
          </p:cNvSpPr>
          <p:nvPr>
            <p:ph idx="1"/>
          </p:nvPr>
        </p:nvSpPr>
        <p:spPr>
          <a:xfrm>
            <a:off x="1371600" y="1339403"/>
            <a:ext cx="9601200" cy="4527997"/>
          </a:xfrm>
        </p:spPr>
        <p:txBody>
          <a:bodyPr>
            <a:normAutofit fontScale="77500" lnSpcReduction="20000"/>
          </a:bodyPr>
          <a:lstStyle/>
          <a:p>
            <a:pPr marL="0" lvl="0" indent="0" fontAlgn="base">
              <a:buNone/>
            </a:pPr>
            <a:r>
              <a:rPr lang="id-ID" b="1" dirty="0"/>
              <a:t>onAttach(Activity)</a:t>
            </a:r>
            <a:r>
              <a:rPr lang="id-ID" dirty="0"/>
              <a:t>  :  digunakan untuk memanggil 1 kali ketika menempel di Activity.</a:t>
            </a:r>
          </a:p>
          <a:p>
            <a:pPr marL="0" lvl="0" indent="0" fontAlgn="base">
              <a:buNone/>
            </a:pPr>
            <a:r>
              <a:rPr lang="id-ID" b="1" dirty="0"/>
              <a:t>onCreate(Bundle)</a:t>
            </a:r>
            <a:r>
              <a:rPr lang="id-ID" dirty="0"/>
              <a:t>   : digunakan untuk mempersiapkan fragment.</a:t>
            </a:r>
          </a:p>
          <a:p>
            <a:pPr marL="0" lvl="0" indent="0" fontAlgn="base">
              <a:buNone/>
            </a:pPr>
            <a:r>
              <a:rPr lang="id-ID" b="1" dirty="0"/>
              <a:t>onCreateView(LayoutInflater, ViewGroup, Bundle)</a:t>
            </a:r>
            <a:r>
              <a:rPr lang="id-ID" dirty="0"/>
              <a:t>  : menciptakan dan menampilkan kembali secara hirarki View.</a:t>
            </a:r>
          </a:p>
          <a:p>
            <a:pPr marL="0" lvl="0" indent="0" fontAlgn="base">
              <a:buNone/>
            </a:pPr>
            <a:r>
              <a:rPr lang="id-ID" b="1" dirty="0"/>
              <a:t>onActivityCreated(Bundle</a:t>
            </a:r>
            <a:r>
              <a:rPr lang="id-ID" dirty="0"/>
              <a:t>) : method ini dipanggil setelah method onCreate().</a:t>
            </a:r>
          </a:p>
          <a:p>
            <a:pPr marL="0" lvl="0" indent="0" fontAlgn="base">
              <a:buNone/>
            </a:pPr>
            <a:r>
              <a:rPr lang="id-ID" b="1" dirty="0"/>
              <a:t>onViewStateRestored(Bundle)</a:t>
            </a:r>
            <a:r>
              <a:rPr lang="id-ID" dirty="0"/>
              <a:t> : digunakan untuk menyatakan informasi  kepada fragment bahwa semua akan disimpan ke dalam state (layar) dari tampilan fragment secara hirarki yang telah dipulihkan.</a:t>
            </a:r>
          </a:p>
          <a:p>
            <a:pPr marL="0" lvl="0" indent="0" fontAlgn="base">
              <a:buNone/>
            </a:pPr>
            <a:r>
              <a:rPr lang="id-ID" b="1" dirty="0"/>
              <a:t>.onStart()</a:t>
            </a:r>
            <a:r>
              <a:rPr lang="id-ID" dirty="0"/>
              <a:t> : digunakan untuk membuat fragment terlihat.</a:t>
            </a:r>
          </a:p>
          <a:p>
            <a:pPr marL="0" lvl="0" indent="0" fontAlgn="base">
              <a:buNone/>
            </a:pPr>
            <a:r>
              <a:rPr lang="id-ID" b="1" dirty="0"/>
              <a:t>onResume(</a:t>
            </a:r>
            <a:r>
              <a:rPr lang="id-ID" dirty="0"/>
              <a:t>) : digunakan untuk membuat fragment interaktif.</a:t>
            </a:r>
          </a:p>
          <a:p>
            <a:pPr marL="0" lvl="0" indent="0" fontAlgn="base">
              <a:buNone/>
            </a:pPr>
            <a:r>
              <a:rPr lang="id-ID" b="1" dirty="0"/>
              <a:t>onPause() </a:t>
            </a:r>
            <a:r>
              <a:rPr lang="id-ID" dirty="0"/>
              <a:t> : digunakan jika fragment tidak lagi interaktif.</a:t>
            </a:r>
          </a:p>
          <a:p>
            <a:pPr marL="0" lvl="0" indent="0" fontAlgn="base">
              <a:buNone/>
            </a:pPr>
            <a:r>
              <a:rPr lang="id-ID" b="1" dirty="0"/>
              <a:t>onStop() </a:t>
            </a:r>
            <a:r>
              <a:rPr lang="id-ID" dirty="0"/>
              <a:t> :digunakan jika fragment tidak lagi  terlihat.</a:t>
            </a:r>
          </a:p>
          <a:p>
            <a:pPr marL="0" lvl="0" indent="0" fontAlgn="base">
              <a:buNone/>
            </a:pPr>
            <a:r>
              <a:rPr lang="id-ID" b="1" dirty="0"/>
              <a:t>onDestroyView()</a:t>
            </a:r>
            <a:r>
              <a:rPr lang="id-ID" dirty="0"/>
              <a:t> : digunakan untuk membersihkan resources (sumber daya.</a:t>
            </a:r>
          </a:p>
          <a:p>
            <a:pPr marL="0" lvl="0" indent="0" fontAlgn="base">
              <a:buNone/>
            </a:pPr>
            <a:r>
              <a:rPr lang="id-ID" b="1" dirty="0"/>
              <a:t>onDestroy()</a:t>
            </a:r>
            <a:r>
              <a:rPr lang="id-ID" dirty="0"/>
              <a:t>  : digunakan untuk membersihkan akhir resources (sumber daya )dari layar fragment.</a:t>
            </a:r>
          </a:p>
          <a:p>
            <a:pPr marL="0" lvl="0" indent="0" fontAlgn="base">
              <a:buNone/>
            </a:pPr>
            <a:r>
              <a:rPr lang="id-ID" b="1" dirty="0"/>
              <a:t>onDetach()</a:t>
            </a:r>
            <a:r>
              <a:rPr lang="id-ID" dirty="0"/>
              <a:t> : digunakan ketika fragment ,tidak lagi ada di Activity.</a:t>
            </a:r>
          </a:p>
          <a:p>
            <a:endParaRPr lang="id-ID" dirty="0"/>
          </a:p>
        </p:txBody>
      </p:sp>
    </p:spTree>
    <p:extLst>
      <p:ext uri="{BB962C8B-B14F-4D97-AF65-F5344CB8AC3E}">
        <p14:creationId xmlns:p14="http://schemas.microsoft.com/office/powerpoint/2010/main" val="2189540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Membuat Fragment</a:t>
            </a:r>
            <a:endParaRPr lang="id-ID" dirty="0"/>
          </a:p>
        </p:txBody>
      </p:sp>
      <p:sp>
        <p:nvSpPr>
          <p:cNvPr id="3" name="Content Placeholder 2"/>
          <p:cNvSpPr>
            <a:spLocks noGrp="1"/>
          </p:cNvSpPr>
          <p:nvPr>
            <p:ph idx="1"/>
          </p:nvPr>
        </p:nvSpPr>
        <p:spPr>
          <a:xfrm>
            <a:off x="1371600" y="1442433"/>
            <a:ext cx="9601200" cy="4765183"/>
          </a:xfrm>
        </p:spPr>
        <p:txBody>
          <a:bodyPr>
            <a:normAutofit/>
          </a:bodyPr>
          <a:lstStyle/>
          <a:p>
            <a:pPr marL="0" indent="0" fontAlgn="t">
              <a:buNone/>
            </a:pPr>
            <a:r>
              <a:rPr lang="id-ID" dirty="0"/>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4088" y="1446344"/>
            <a:ext cx="6340364" cy="5092568"/>
          </a:xfrm>
          <a:prstGeom prst="rect">
            <a:avLst/>
          </a:prstGeom>
        </p:spPr>
      </p:pic>
    </p:spTree>
    <p:extLst>
      <p:ext uri="{BB962C8B-B14F-4D97-AF65-F5344CB8AC3E}">
        <p14:creationId xmlns:p14="http://schemas.microsoft.com/office/powerpoint/2010/main" val="1683741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32008"/>
            <a:ext cx="9601200" cy="666482"/>
          </a:xfrm>
        </p:spPr>
        <p:txBody>
          <a:bodyPr>
            <a:normAutofit fontScale="90000"/>
          </a:bodyPr>
          <a:lstStyle/>
          <a:p>
            <a:r>
              <a:rPr lang="id-ID" dirty="0" smtClean="0"/>
              <a:t>Memanggil Fragment</a:t>
            </a:r>
            <a:endParaRPr lang="id-ID" dirty="0"/>
          </a:p>
        </p:txBody>
      </p:sp>
      <p:sp>
        <p:nvSpPr>
          <p:cNvPr id="3" name="Content Placeholder 2"/>
          <p:cNvSpPr>
            <a:spLocks noGrp="1"/>
          </p:cNvSpPr>
          <p:nvPr>
            <p:ph idx="1"/>
          </p:nvPr>
        </p:nvSpPr>
        <p:spPr>
          <a:xfrm>
            <a:off x="1371600" y="888642"/>
            <a:ext cx="9601200" cy="4978758"/>
          </a:xfrm>
        </p:spPr>
        <p:txBody>
          <a:bodyPr>
            <a:normAutofit fontScale="77500" lnSpcReduction="20000"/>
          </a:bodyPr>
          <a:lstStyle/>
          <a:p>
            <a:pPr marL="0" indent="0" fontAlgn="t">
              <a:buNone/>
            </a:pPr>
            <a:r>
              <a:rPr lang="id-ID" dirty="0"/>
              <a:t> FragmentManager fragmentManager = getSupportFragmentManager();</a:t>
            </a:r>
          </a:p>
          <a:p>
            <a:pPr marL="0" indent="0" fontAlgn="t">
              <a:buNone/>
            </a:pPr>
            <a:r>
              <a:rPr lang="id-ID" dirty="0"/>
              <a:t>       </a:t>
            </a:r>
            <a:r>
              <a:rPr lang="id-ID" i="1" dirty="0"/>
              <a:t>/* *getSupportFragmentManager = inisialisasi nilai FragmentManager untuk berinteraksi</a:t>
            </a:r>
            <a:endParaRPr lang="id-ID" dirty="0"/>
          </a:p>
          <a:p>
            <a:pPr marL="0" indent="0" fontAlgn="t">
              <a:buNone/>
            </a:pPr>
            <a:r>
              <a:rPr lang="id-ID" i="1" dirty="0"/>
              <a:t>            dengan Activity saat ini</a:t>
            </a:r>
            <a:endParaRPr lang="id-ID" dirty="0"/>
          </a:p>
          <a:p>
            <a:pPr marL="0" indent="0" fontAlgn="t">
              <a:buNone/>
            </a:pPr>
            <a:r>
              <a:rPr lang="id-ID" i="1" dirty="0"/>
              <a:t>         */</a:t>
            </a:r>
            <a:endParaRPr lang="id-ID" dirty="0"/>
          </a:p>
          <a:p>
            <a:pPr marL="0" indent="0" fontAlgn="t">
              <a:buNone/>
            </a:pPr>
            <a:r>
              <a:rPr lang="id-ID" dirty="0"/>
              <a:t>        FragmentTransaction transaction = fragmentManager.beginTransaction();</a:t>
            </a:r>
          </a:p>
          <a:p>
            <a:pPr marL="0" indent="0" fontAlgn="t">
              <a:buNone/>
            </a:pPr>
            <a:r>
              <a:rPr lang="id-ID" dirty="0"/>
              <a:t>        </a:t>
            </a:r>
            <a:r>
              <a:rPr lang="id-ID" i="1" dirty="0"/>
              <a:t>//memulai transaction fragment manager</a:t>
            </a:r>
            <a:endParaRPr lang="id-ID" dirty="0"/>
          </a:p>
          <a:p>
            <a:pPr marL="0" indent="0" fontAlgn="t">
              <a:buNone/>
            </a:pPr>
            <a:r>
              <a:rPr lang="id-ID" dirty="0"/>
              <a:t> </a:t>
            </a:r>
          </a:p>
          <a:p>
            <a:pPr marL="0" indent="0" fontAlgn="t">
              <a:buNone/>
            </a:pPr>
            <a:r>
              <a:rPr lang="id-ID" dirty="0"/>
              <a:t>        FragmentPertama fragmentPertama = </a:t>
            </a:r>
            <a:r>
              <a:rPr lang="id-ID" b="1" dirty="0"/>
              <a:t>new</a:t>
            </a:r>
            <a:r>
              <a:rPr lang="id-ID" dirty="0"/>
              <a:t> FragmentPertama();</a:t>
            </a:r>
          </a:p>
          <a:p>
            <a:pPr marL="0" indent="0" fontAlgn="t">
              <a:buNone/>
            </a:pPr>
            <a:r>
              <a:rPr lang="id-ID" dirty="0"/>
              <a:t>        </a:t>
            </a:r>
            <a:r>
              <a:rPr lang="id-ID" i="1" dirty="0"/>
              <a:t>//membuat object fragmentPertama</a:t>
            </a:r>
            <a:endParaRPr lang="id-ID" dirty="0"/>
          </a:p>
          <a:p>
            <a:pPr marL="0" indent="0" fontAlgn="t">
              <a:buNone/>
            </a:pPr>
            <a:r>
              <a:rPr lang="id-ID" dirty="0"/>
              <a:t>        transaction.add(R.id.frame_content, fragmentPertama);</a:t>
            </a:r>
          </a:p>
          <a:p>
            <a:pPr marL="0" indent="0" fontAlgn="t">
              <a:buNone/>
            </a:pPr>
            <a:r>
              <a:rPr lang="id-ID" dirty="0"/>
              <a:t>        </a:t>
            </a:r>
            <a:r>
              <a:rPr lang="id-ID" i="1" dirty="0"/>
              <a:t>//menambahkan fragment</a:t>
            </a:r>
            <a:endParaRPr lang="id-ID" dirty="0"/>
          </a:p>
          <a:p>
            <a:pPr marL="0" indent="0" fontAlgn="t">
              <a:buNone/>
            </a:pPr>
            <a:r>
              <a:rPr lang="id-ID" dirty="0"/>
              <a:t>        transaction.addToBackStack("fragmentPertama");</a:t>
            </a:r>
          </a:p>
          <a:p>
            <a:pPr marL="0" indent="0" fontAlgn="t">
              <a:buNone/>
            </a:pPr>
            <a:r>
              <a:rPr lang="id-ID" dirty="0"/>
              <a:t>        </a:t>
            </a:r>
            <a:r>
              <a:rPr lang="id-ID" i="1" dirty="0"/>
              <a:t>//dapat menyimpan fragment ke dalam state ,ketika tombol back diklik</a:t>
            </a:r>
            <a:endParaRPr lang="id-ID" dirty="0"/>
          </a:p>
          <a:p>
            <a:pPr marL="0" indent="0" fontAlgn="t">
              <a:buNone/>
            </a:pPr>
            <a:r>
              <a:rPr lang="id-ID" dirty="0"/>
              <a:t>        transaction.commit();</a:t>
            </a:r>
          </a:p>
          <a:p>
            <a:pPr marL="0" indent="0" fontAlgn="t">
              <a:buNone/>
            </a:pPr>
            <a:r>
              <a:rPr lang="id-ID" dirty="0"/>
              <a:t>        </a:t>
            </a:r>
            <a:r>
              <a:rPr lang="id-ID" i="1" dirty="0"/>
              <a:t>//mengeksekusi fragment transaction</a:t>
            </a:r>
            <a:endParaRPr lang="id-ID" dirty="0"/>
          </a:p>
          <a:p>
            <a:pPr marL="0" indent="0">
              <a:buNone/>
            </a:pPr>
            <a:endParaRPr lang="id-ID" dirty="0"/>
          </a:p>
        </p:txBody>
      </p:sp>
    </p:spTree>
    <p:extLst>
      <p:ext uri="{BB962C8B-B14F-4D97-AF65-F5344CB8AC3E}">
        <p14:creationId xmlns:p14="http://schemas.microsoft.com/office/powerpoint/2010/main" val="947391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052848"/>
          </a:xfrm>
        </p:spPr>
        <p:txBody>
          <a:bodyPr/>
          <a:lstStyle/>
          <a:p>
            <a:r>
              <a:rPr lang="id-ID" dirty="0" smtClean="0"/>
              <a:t>Menambahkan Fragmen Ke Aktivitas</a:t>
            </a:r>
            <a:endParaRPr lang="id-ID" dirty="0"/>
          </a:p>
        </p:txBody>
      </p:sp>
      <p:sp>
        <p:nvSpPr>
          <p:cNvPr id="3" name="Content Placeholder 2"/>
          <p:cNvSpPr>
            <a:spLocks noGrp="1"/>
          </p:cNvSpPr>
          <p:nvPr>
            <p:ph idx="1"/>
          </p:nvPr>
        </p:nvSpPr>
        <p:spPr>
          <a:xfrm>
            <a:off x="1371600" y="1558344"/>
            <a:ext cx="9601200" cy="4309056"/>
          </a:xfrm>
        </p:spPr>
        <p:txBody>
          <a:bodyPr>
            <a:normAutofit fontScale="92500" lnSpcReduction="20000"/>
          </a:bodyPr>
          <a:lstStyle/>
          <a:p>
            <a:r>
              <a:rPr lang="id-ID" dirty="0"/>
              <a:t>Deklarasikan fragmen dalam file layout aktivitas.</a:t>
            </a:r>
          </a:p>
          <a:p>
            <a:pPr marL="0" indent="0">
              <a:buNone/>
            </a:pPr>
            <a:r>
              <a:rPr lang="id-ID" dirty="0"/>
              <a:t>&lt;?xml version="1.0" encoding="utf-8"?&gt;</a:t>
            </a:r>
            <a:br>
              <a:rPr lang="id-ID" dirty="0"/>
            </a:br>
            <a:r>
              <a:rPr lang="id-ID" dirty="0"/>
              <a:t>&lt;LinearLayout xmlns:android="http://schemas.android.com/apk/res/android"</a:t>
            </a:r>
            <a:br>
              <a:rPr lang="id-ID" dirty="0"/>
            </a:br>
            <a:r>
              <a:rPr lang="id-ID" dirty="0"/>
              <a:t>    android:orientation="horizontal"</a:t>
            </a:r>
            <a:br>
              <a:rPr lang="id-ID" dirty="0"/>
            </a:br>
            <a:r>
              <a:rPr lang="id-ID" dirty="0"/>
              <a:t>    android:layout_width="match_parent"</a:t>
            </a:r>
            <a:br>
              <a:rPr lang="id-ID" dirty="0"/>
            </a:br>
            <a:r>
              <a:rPr lang="id-ID" dirty="0"/>
              <a:t>    android:layout_height="match_parent"&gt;</a:t>
            </a:r>
            <a:br>
              <a:rPr lang="id-ID" dirty="0"/>
            </a:br>
            <a:r>
              <a:rPr lang="id-ID" dirty="0"/>
              <a:t>    &lt;fragment android:name="com.example.news.ArticleListFragment"</a:t>
            </a:r>
            <a:br>
              <a:rPr lang="id-ID" dirty="0"/>
            </a:br>
            <a:r>
              <a:rPr lang="id-ID" dirty="0"/>
              <a:t>            android:id="@+id/list"</a:t>
            </a:r>
            <a:br>
              <a:rPr lang="id-ID" dirty="0"/>
            </a:br>
            <a:r>
              <a:rPr lang="id-ID" dirty="0"/>
              <a:t>            android:layout_weight="1"</a:t>
            </a:r>
            <a:br>
              <a:rPr lang="id-ID" dirty="0"/>
            </a:br>
            <a:r>
              <a:rPr lang="id-ID" dirty="0"/>
              <a:t>            android:layout_width="0dp"</a:t>
            </a:r>
            <a:br>
              <a:rPr lang="id-ID" dirty="0"/>
            </a:br>
            <a:r>
              <a:rPr lang="id-ID" dirty="0"/>
              <a:t>            android:layout_height="match_parent" /&gt;</a:t>
            </a:r>
            <a:br>
              <a:rPr lang="id-ID" dirty="0"/>
            </a:br>
            <a:r>
              <a:rPr lang="id-ID" dirty="0"/>
              <a:t>    &lt;fragment android:name="com.example.news.ArticleReaderFragment"</a:t>
            </a:r>
            <a:br>
              <a:rPr lang="id-ID" dirty="0"/>
            </a:br>
            <a:r>
              <a:rPr lang="id-ID" dirty="0"/>
              <a:t>            android:id="@+id/viewer"</a:t>
            </a:r>
            <a:br>
              <a:rPr lang="id-ID" dirty="0"/>
            </a:br>
            <a:r>
              <a:rPr lang="id-ID" dirty="0"/>
              <a:t>            android:layout_weight="2"</a:t>
            </a:r>
            <a:br>
              <a:rPr lang="id-ID" dirty="0"/>
            </a:br>
            <a:r>
              <a:rPr lang="id-ID" dirty="0"/>
              <a:t>            android:layout_width="0dp"</a:t>
            </a:r>
            <a:br>
              <a:rPr lang="id-ID" dirty="0"/>
            </a:br>
            <a:r>
              <a:rPr lang="id-ID" dirty="0"/>
              <a:t>            android:layout_height="match_parent" /&gt;</a:t>
            </a:r>
            <a:br>
              <a:rPr lang="id-ID" dirty="0"/>
            </a:br>
            <a:r>
              <a:rPr lang="id-ID" dirty="0"/>
              <a:t>&lt;/LinearLayout</a:t>
            </a:r>
            <a:r>
              <a:rPr lang="id-ID" dirty="0" smtClean="0"/>
              <a:t>&gt;</a:t>
            </a:r>
            <a:endParaRPr lang="id-ID" dirty="0"/>
          </a:p>
        </p:txBody>
      </p:sp>
    </p:spTree>
    <p:extLst>
      <p:ext uri="{BB962C8B-B14F-4D97-AF65-F5344CB8AC3E}">
        <p14:creationId xmlns:p14="http://schemas.microsoft.com/office/powerpoint/2010/main" val="34501701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017431"/>
            <a:ext cx="9601200" cy="4849969"/>
          </a:xfrm>
        </p:spPr>
        <p:txBody>
          <a:bodyPr/>
          <a:lstStyle/>
          <a:p>
            <a:r>
              <a:rPr lang="id-ID" dirty="0"/>
              <a:t>Atau, secara programatis tambahkan fragmen ke ViewGroup yang ada.</a:t>
            </a:r>
          </a:p>
          <a:p>
            <a:pPr marL="0" indent="0">
              <a:buNone/>
            </a:pPr>
            <a:endParaRPr lang="id-ID" dirty="0" smtClean="0"/>
          </a:p>
          <a:p>
            <a:pPr marL="0" indent="0">
              <a:buNone/>
            </a:pPr>
            <a:r>
              <a:rPr lang="id-ID" dirty="0" smtClean="0"/>
              <a:t>FragmentManager </a:t>
            </a:r>
            <a:r>
              <a:rPr lang="id-ID" dirty="0"/>
              <a:t>fragmentManager = getFragmentManager</a:t>
            </a:r>
            <a:r>
              <a:rPr lang="id-ID" dirty="0" smtClean="0"/>
              <a:t>();</a:t>
            </a:r>
            <a:r>
              <a:rPr lang="id-ID" dirty="0"/>
              <a:t/>
            </a:r>
            <a:br>
              <a:rPr lang="id-ID" dirty="0"/>
            </a:br>
            <a:r>
              <a:rPr lang="id-ID" dirty="0"/>
              <a:t>FragmentTransaction fragmentTransaction = fragmentManager.beginTransaction();</a:t>
            </a:r>
          </a:p>
          <a:p>
            <a:pPr marL="0" indent="0">
              <a:buNone/>
            </a:pPr>
            <a:endParaRPr lang="id-ID" dirty="0" smtClean="0"/>
          </a:p>
          <a:p>
            <a:pPr marL="0" indent="0">
              <a:buNone/>
            </a:pPr>
            <a:endParaRPr lang="id-ID" dirty="0"/>
          </a:p>
          <a:p>
            <a:pPr marL="0" indent="0">
              <a:buNone/>
            </a:pPr>
            <a:r>
              <a:rPr lang="id-ID" dirty="0" smtClean="0"/>
              <a:t>ExampleFragment </a:t>
            </a:r>
            <a:r>
              <a:rPr lang="id-ID" dirty="0"/>
              <a:t>fragment = new ExampleFragment();</a:t>
            </a:r>
            <a:br>
              <a:rPr lang="id-ID" dirty="0"/>
            </a:br>
            <a:r>
              <a:rPr lang="id-ID" dirty="0"/>
              <a:t>fragmentTransaction.add(R.id.fragment_container, fragment);</a:t>
            </a:r>
            <a:br>
              <a:rPr lang="id-ID" dirty="0"/>
            </a:br>
            <a:r>
              <a:rPr lang="id-ID" dirty="0"/>
              <a:t>fragmentTransaction.commit();</a:t>
            </a:r>
          </a:p>
          <a:p>
            <a:pPr marL="0" indent="0">
              <a:buNone/>
            </a:pPr>
            <a:endParaRPr lang="id-ID" dirty="0" smtClean="0"/>
          </a:p>
        </p:txBody>
      </p:sp>
    </p:spTree>
    <p:extLst>
      <p:ext uri="{BB962C8B-B14F-4D97-AF65-F5344CB8AC3E}">
        <p14:creationId xmlns:p14="http://schemas.microsoft.com/office/powerpoint/2010/main" val="19218733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730876"/>
          </a:xfrm>
        </p:spPr>
        <p:txBody>
          <a:bodyPr/>
          <a:lstStyle/>
          <a:p>
            <a:r>
              <a:rPr lang="id-ID" dirty="0" smtClean="0"/>
              <a:t>UI Flaxibel dengan Fragment</a:t>
            </a:r>
            <a:endParaRPr lang="id-ID" dirty="0"/>
          </a:p>
        </p:txBody>
      </p:sp>
      <p:pic>
        <p:nvPicPr>
          <p:cNvPr id="4" name="Content Placeholder 3" descr="https://developer.android.com/images/training/basics/fragments-screen-mock.png?hl=id"/>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39441" y="2233157"/>
            <a:ext cx="7441270" cy="2907936"/>
          </a:xfrm>
          <a:prstGeom prst="rect">
            <a:avLst/>
          </a:prstGeom>
          <a:noFill/>
          <a:ln>
            <a:noFill/>
          </a:ln>
        </p:spPr>
      </p:pic>
    </p:spTree>
    <p:extLst>
      <p:ext uri="{BB962C8B-B14F-4D97-AF65-F5344CB8AC3E}">
        <p14:creationId xmlns:p14="http://schemas.microsoft.com/office/powerpoint/2010/main" val="20615299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7357" y="1326524"/>
            <a:ext cx="9601200" cy="3665113"/>
          </a:xfrm>
        </p:spPr>
        <p:txBody>
          <a:bodyPr/>
          <a:lstStyle/>
          <a:p>
            <a:pPr marL="0" indent="0">
              <a:buNone/>
            </a:pPr>
            <a:r>
              <a:rPr lang="id-ID" dirty="0"/>
              <a:t>Dua fragmen yang ditampilkan dalam konfigurasi yang berbeda untuk aktivitas yang sama pada berbagai ukuran layar. Pada layar besar, kedua fragmen muat dari sisi ke sisi, tetapi pada perangkat handset, hanya satu fragmen muat dalam satu waktu, jadi fragmen harus menggantikan satu sama lain seiring pengguna bernavigasi.</a:t>
            </a:r>
          </a:p>
          <a:p>
            <a:pPr marL="0" indent="0">
              <a:buNone/>
            </a:pPr>
            <a:endParaRPr lang="id-ID" dirty="0"/>
          </a:p>
        </p:txBody>
      </p:sp>
    </p:spTree>
    <p:extLst>
      <p:ext uri="{BB962C8B-B14F-4D97-AF65-F5344CB8AC3E}">
        <p14:creationId xmlns:p14="http://schemas.microsoft.com/office/powerpoint/2010/main" val="2569942985"/>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68</TotalTime>
  <Words>183</Words>
  <Application>Microsoft Office PowerPoint</Application>
  <PresentationFormat>Widescreen</PresentationFormat>
  <Paragraphs>74</Paragraphs>
  <Slides>12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Franklin Gothic Book</vt:lpstr>
      <vt:lpstr>Crop</vt:lpstr>
      <vt:lpstr>KELOMPOK 6</vt:lpstr>
      <vt:lpstr>Fragment</vt:lpstr>
      <vt:lpstr>12 Method dari Fragment</vt:lpstr>
      <vt:lpstr>Membuat Fragment</vt:lpstr>
      <vt:lpstr>Memanggil Fragment</vt:lpstr>
      <vt:lpstr>Menambahkan Fragmen Ke Aktivitas</vt:lpstr>
      <vt:lpstr>PowerPoint Presentation</vt:lpstr>
      <vt:lpstr>UI Flaxibel dengan Fragment</vt:lpstr>
      <vt:lpstr>PowerPoint Presentation</vt:lpstr>
      <vt:lpstr>Komunikasi Antar Fragment</vt:lpstr>
      <vt:lpstr>Contoh komunikasi fragment ke activity</vt:lpstr>
      <vt:lpstr>Referensi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KELOMPOK 6</dc:title>
  <dc:creator>Ragil Setiawan</dc:creator>
  <cp:lastModifiedBy>Ragil Setiawan</cp:lastModifiedBy>
  <cp:revision>7</cp:revision>
  <dcterms:created xsi:type="dcterms:W3CDTF">2017-11-04T18:30:33Z</dcterms:created>
  <dcterms:modified xsi:type="dcterms:W3CDTF">2017-11-05T01:50:06Z</dcterms:modified>
</cp:coreProperties>
</file>