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61" r:id="rId4"/>
    <p:sldId id="262" r:id="rId5"/>
    <p:sldId id="263" r:id="rId6"/>
    <p:sldId id="257" r:id="rId7"/>
    <p:sldId id="258" r:id="rId8"/>
    <p:sldId id="259" r:id="rId9"/>
    <p:sldId id="260" r:id="rId10"/>
    <p:sldId id="264" r:id="rId11"/>
    <p:sldId id="265" r:id="rId12"/>
    <p:sldId id="266" r:id="rId13"/>
    <p:sldId id="267"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11/8/2017</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diandeveloper.wordpress.com/2013/11/16/android-intent/" TargetMode="External"/><Relationship Id="rId2" Type="http://schemas.openxmlformats.org/officeDocument/2006/relationships/hyperlink" Target="https://developer.android.com/guide/topics/ui/notifiers/notifications.html?hl=id" TargetMode="External"/><Relationship Id="rId1" Type="http://schemas.openxmlformats.org/officeDocument/2006/relationships/slideLayout" Target="../slideLayouts/slideLayout2.xml"/><Relationship Id="rId4" Type="http://schemas.openxmlformats.org/officeDocument/2006/relationships/hyperlink" Target="http://rakelinggar.blogspot.co.id/2014/12/membuat-notifikasi-menggunakan-alert-dialog.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12126" y="1964267"/>
            <a:ext cx="8847999" cy="2421464"/>
          </a:xfrm>
        </p:spPr>
        <p:txBody>
          <a:bodyPr/>
          <a:lstStyle/>
          <a:p>
            <a:r>
              <a:rPr lang="id-ID" dirty="0" smtClean="0"/>
              <a:t>Dialog, </a:t>
            </a:r>
            <a:r>
              <a:rPr lang="id-ID" dirty="0"/>
              <a:t>NOTIFICATion, Intent</a:t>
            </a:r>
          </a:p>
        </p:txBody>
      </p:sp>
      <p:sp>
        <p:nvSpPr>
          <p:cNvPr id="3" name="Subtitle 2"/>
          <p:cNvSpPr>
            <a:spLocks noGrp="1"/>
          </p:cNvSpPr>
          <p:nvPr>
            <p:ph type="subTitle" idx="1"/>
          </p:nvPr>
        </p:nvSpPr>
        <p:spPr/>
        <p:txBody>
          <a:bodyPr/>
          <a:lstStyle/>
          <a:p>
            <a:r>
              <a:rPr lang="id-ID" dirty="0" smtClean="0"/>
              <a:t>PMO 2 Pertemuan 4</a:t>
            </a:r>
            <a:endParaRPr lang="id-ID" dirty="0"/>
          </a:p>
        </p:txBody>
      </p:sp>
    </p:spTree>
    <p:extLst>
      <p:ext uri="{BB962C8B-B14F-4D97-AF65-F5344CB8AC3E}">
        <p14:creationId xmlns:p14="http://schemas.microsoft.com/office/powerpoint/2010/main" val="2580373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Intens</a:t>
            </a:r>
            <a:endParaRPr lang="id-ID" dirty="0"/>
          </a:p>
        </p:txBody>
      </p:sp>
      <p:sp>
        <p:nvSpPr>
          <p:cNvPr id="3" name="Content Placeholder 2"/>
          <p:cNvSpPr>
            <a:spLocks noGrp="1"/>
          </p:cNvSpPr>
          <p:nvPr>
            <p:ph idx="1"/>
          </p:nvPr>
        </p:nvSpPr>
        <p:spPr>
          <a:xfrm>
            <a:off x="6035040" y="1744615"/>
            <a:ext cx="5970906" cy="3649133"/>
          </a:xfrm>
        </p:spPr>
        <p:txBody>
          <a:bodyPr>
            <a:normAutofit/>
          </a:bodyPr>
          <a:lstStyle/>
          <a:p>
            <a:pPr marL="0" indent="0">
              <a:buNone/>
            </a:pPr>
            <a:r>
              <a:rPr lang="id-ID" sz="2400" dirty="0"/>
              <a:t>Intent merupakan suatu pesan yang digunakan untuk mengaktifkan tiga komponen dasar pada aplikasi Android yaitu Activity, Service, dan Broadcast Receiver. </a:t>
            </a:r>
            <a:endParaRPr lang="id-ID" sz="2400" dirty="0" smtClean="0"/>
          </a:p>
          <a:p>
            <a:pPr marL="0" indent="0">
              <a:buNone/>
            </a:pPr>
            <a:r>
              <a:rPr lang="id-ID" sz="2400" dirty="0"/>
              <a:t>Pada saat terjadi komunikasi antar komponen, Intent menyimpan paket informasi yang digunakan pada proses tersebut.</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119" y="2065866"/>
            <a:ext cx="5552975" cy="4452499"/>
          </a:xfrm>
          <a:prstGeom prst="rect">
            <a:avLst/>
          </a:prstGeom>
        </p:spPr>
      </p:pic>
    </p:spTree>
    <p:extLst>
      <p:ext uri="{BB962C8B-B14F-4D97-AF65-F5344CB8AC3E}">
        <p14:creationId xmlns:p14="http://schemas.microsoft.com/office/powerpoint/2010/main" val="18753244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Komponen intens</a:t>
            </a:r>
            <a:endParaRPr lang="id-ID" b="1" dirty="0"/>
          </a:p>
        </p:txBody>
      </p:sp>
      <p:sp>
        <p:nvSpPr>
          <p:cNvPr id="3" name="Content Placeholder 2"/>
          <p:cNvSpPr>
            <a:spLocks noGrp="1"/>
          </p:cNvSpPr>
          <p:nvPr>
            <p:ph idx="1"/>
          </p:nvPr>
        </p:nvSpPr>
        <p:spPr>
          <a:xfrm>
            <a:off x="685801" y="2142067"/>
            <a:ext cx="10131425" cy="4297922"/>
          </a:xfrm>
        </p:spPr>
        <p:txBody>
          <a:bodyPr>
            <a:normAutofit/>
          </a:bodyPr>
          <a:lstStyle/>
          <a:p>
            <a:pPr algn="just"/>
            <a:r>
              <a:rPr lang="id-ID" sz="2400" dirty="0"/>
              <a:t>Object Intent untuk menjalankan Activity baru atau memerintahkan Activity melakukan sesuatu dengan mempassing object Intent pada fungsi Context.startActivity() atau Acvity.startActivityForResult().</a:t>
            </a:r>
          </a:p>
          <a:p>
            <a:pPr algn="just"/>
            <a:r>
              <a:rPr lang="id-ID" sz="2400" dirty="0"/>
              <a:t>Object Intent untuk menginisiasi sebuah Service baru atau melakukan sesuatu pada Service yang sedang berjalan dengan mempassing object Intent pada fungsi Context.startService().</a:t>
            </a:r>
          </a:p>
          <a:p>
            <a:pPr algn="just"/>
            <a:r>
              <a:rPr lang="id-ID" sz="2400" dirty="0"/>
              <a:t>Object Intent untuk mengirimkan pesan kepada seluruh Broadcast Receiver dengan mempassing object Intent pada fungsi Context.sendBroadcast(), Context.sendOrderedBroadcast(), atau Context.sendStickyBroadcast().</a:t>
            </a:r>
          </a:p>
        </p:txBody>
      </p:sp>
    </p:spTree>
    <p:extLst>
      <p:ext uri="{BB962C8B-B14F-4D97-AF65-F5344CB8AC3E}">
        <p14:creationId xmlns:p14="http://schemas.microsoft.com/office/powerpoint/2010/main" val="33884971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789" y="113212"/>
            <a:ext cx="10131425" cy="1456267"/>
          </a:xfrm>
        </p:spPr>
        <p:txBody>
          <a:bodyPr/>
          <a:lstStyle/>
          <a:p>
            <a:r>
              <a:rPr lang="id-ID" b="1" dirty="0"/>
              <a:t>Intent Untuk Transfer Data</a:t>
            </a:r>
            <a:br>
              <a:rPr lang="id-ID" b="1" dirty="0"/>
            </a:br>
            <a:endParaRPr lang="id-ID" dirty="0"/>
          </a:p>
        </p:txBody>
      </p:sp>
      <p:sp>
        <p:nvSpPr>
          <p:cNvPr id="3" name="Content Placeholder 2"/>
          <p:cNvSpPr>
            <a:spLocks noGrp="1"/>
          </p:cNvSpPr>
          <p:nvPr>
            <p:ph idx="1"/>
          </p:nvPr>
        </p:nvSpPr>
        <p:spPr>
          <a:xfrm>
            <a:off x="91441" y="1031966"/>
            <a:ext cx="11861074" cy="5643154"/>
          </a:xfrm>
        </p:spPr>
        <p:txBody>
          <a:bodyPr>
            <a:noAutofit/>
          </a:bodyPr>
          <a:lstStyle/>
          <a:p>
            <a:pPr marL="0" indent="0" algn="just">
              <a:buNone/>
            </a:pPr>
            <a:r>
              <a:rPr lang="id-ID" sz="2400" dirty="0"/>
              <a:t>Intent dapat digunakan untuk transfer data antar Activity. Pada saat sebuah Activity memanggil Activity yang lain, Intent dapat menyimpan data informasi yang ikut dikirimkan pada pemanggilan tersebut, seperti berikut ini</a:t>
            </a:r>
            <a:r>
              <a:rPr lang="id-ID" sz="2400" dirty="0" smtClean="0"/>
              <a:t>.</a:t>
            </a:r>
          </a:p>
          <a:p>
            <a:pPr marL="0" indent="0">
              <a:buNone/>
            </a:pPr>
            <a:r>
              <a:rPr lang="id-ID" sz="2400" dirty="0"/>
              <a:t> Intent intent = new Intent( this, ActivityProfile.class);</a:t>
            </a:r>
          </a:p>
          <a:p>
            <a:pPr marL="0" indent="0">
              <a:buNone/>
            </a:pPr>
            <a:r>
              <a:rPr lang="id-ID" sz="2400" dirty="0"/>
              <a:t>        intent.putExtra( "NAMA", "dian" );</a:t>
            </a:r>
          </a:p>
          <a:p>
            <a:pPr marL="0" indent="0">
              <a:buNone/>
            </a:pPr>
            <a:r>
              <a:rPr lang="id-ID" sz="2400" dirty="0"/>
              <a:t>        intent.putExtra( "UMUR", 17);</a:t>
            </a:r>
          </a:p>
          <a:p>
            <a:pPr marL="0" indent="0">
              <a:buNone/>
            </a:pPr>
            <a:r>
              <a:rPr lang="id-ID" sz="2400" dirty="0"/>
              <a:t>        startActivity(intent</a:t>
            </a:r>
            <a:r>
              <a:rPr lang="id-ID" sz="2400" dirty="0" smtClean="0"/>
              <a:t>);</a:t>
            </a:r>
          </a:p>
          <a:p>
            <a:pPr marL="0" indent="0" algn="just">
              <a:buNone/>
            </a:pPr>
            <a:r>
              <a:rPr lang="id-ID" sz="2400" dirty="0"/>
              <a:t>Pada pemanggilan Activity tersebut, dikirimkan informasi berupa data </a:t>
            </a:r>
            <a:r>
              <a:rPr lang="id-ID" sz="2400" i="1" dirty="0"/>
              <a:t>NAMA</a:t>
            </a:r>
            <a:r>
              <a:rPr lang="id-ID" sz="2400" dirty="0"/>
              <a:t> dengan nilai String </a:t>
            </a:r>
            <a:r>
              <a:rPr lang="id-ID" sz="2400" i="1" dirty="0"/>
              <a:t>“dian”</a:t>
            </a:r>
            <a:r>
              <a:rPr lang="id-ID" sz="2400" dirty="0"/>
              <a:t> dan data </a:t>
            </a:r>
            <a:r>
              <a:rPr lang="id-ID" sz="2400" i="1" dirty="0"/>
              <a:t>UMUR</a:t>
            </a:r>
            <a:r>
              <a:rPr lang="id-ID" sz="2400" dirty="0"/>
              <a:t> dengan nilai integer </a:t>
            </a:r>
            <a:r>
              <a:rPr lang="id-ID" sz="2400" i="1" dirty="0"/>
              <a:t>17</a:t>
            </a:r>
            <a:r>
              <a:rPr lang="id-ID" sz="2400" dirty="0"/>
              <a:t>. Informasi tersebut dapat ditangkap oleh activity yang dipanggil dengan code seperti </a:t>
            </a:r>
            <a:r>
              <a:rPr lang="id-ID" sz="2400" dirty="0" smtClean="0"/>
              <a:t>ini</a:t>
            </a:r>
          </a:p>
          <a:p>
            <a:pPr marL="0" indent="0">
              <a:buNone/>
            </a:pPr>
            <a:r>
              <a:rPr lang="id-ID" sz="2400" dirty="0"/>
              <a:t>Bundle extras = getIntent().getExtras();</a:t>
            </a:r>
          </a:p>
          <a:p>
            <a:pPr marL="0" indent="0">
              <a:buNone/>
            </a:pPr>
            <a:r>
              <a:rPr lang="id-ID" sz="2400" dirty="0"/>
              <a:t>        String nama = extras.getString("NAMA");</a:t>
            </a:r>
          </a:p>
          <a:p>
            <a:pPr marL="0" indent="0">
              <a:buNone/>
            </a:pPr>
            <a:r>
              <a:rPr lang="id-ID" sz="2400" dirty="0"/>
              <a:t>        int umur = extras.getInt( "UMUR");</a:t>
            </a:r>
          </a:p>
        </p:txBody>
      </p:sp>
    </p:spTree>
    <p:extLst>
      <p:ext uri="{BB962C8B-B14F-4D97-AF65-F5344CB8AC3E}">
        <p14:creationId xmlns:p14="http://schemas.microsoft.com/office/powerpoint/2010/main" val="9118969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 Intent untuk melakukan aktifitas tertentu</a:t>
            </a:r>
            <a:br>
              <a:rPr lang="id-ID" b="1" dirty="0"/>
            </a:br>
            <a:endParaRPr lang="id-ID" dirty="0"/>
          </a:p>
        </p:txBody>
      </p:sp>
      <p:sp>
        <p:nvSpPr>
          <p:cNvPr id="3" name="Content Placeholder 2"/>
          <p:cNvSpPr>
            <a:spLocks noGrp="1"/>
          </p:cNvSpPr>
          <p:nvPr>
            <p:ph idx="1"/>
          </p:nvPr>
        </p:nvSpPr>
        <p:spPr/>
        <p:txBody>
          <a:bodyPr>
            <a:normAutofit/>
          </a:bodyPr>
          <a:lstStyle/>
          <a:p>
            <a:pPr marL="0" indent="0" algn="just">
              <a:buNone/>
            </a:pPr>
            <a:r>
              <a:rPr lang="id-ID" sz="2400" dirty="0"/>
              <a:t>Mengirim email, membuka halaman website, melihat lokasi pada map, merupakan aktifitas-aktifitas yang biasanya ada pada aplikasi Android. Untuk melakukan aktifitas-aktifitas tersebut, kita bisa membuat sendiri fiturnya atau bisa dengan memanfaatkan Intent untuk mengerjakannya. Intent dapat memanggil aplikasi lain untuk mengerjakan aktifitas tersebut, seperti memanggil aplikasi Gmail untuk mengirim email, aplikasi browser seperti Opera atau Chrome untuk membuka halaman website, atau aplikasi Maps untuk menampilkan lokasi pada peta.</a:t>
            </a:r>
          </a:p>
        </p:txBody>
      </p:sp>
    </p:spTree>
    <p:extLst>
      <p:ext uri="{BB962C8B-B14F-4D97-AF65-F5344CB8AC3E}">
        <p14:creationId xmlns:p14="http://schemas.microsoft.com/office/powerpoint/2010/main" val="3634756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2" y="609600"/>
            <a:ext cx="9516290" cy="1049383"/>
          </a:xfrm>
        </p:spPr>
        <p:txBody>
          <a:bodyPr/>
          <a:lstStyle/>
          <a:p>
            <a:r>
              <a:rPr lang="id-ID" b="1" dirty="0" smtClean="0"/>
              <a:t>Penerapan Dialog, Notifikasi dan </a:t>
            </a:r>
            <a:r>
              <a:rPr lang="id-ID" b="1" dirty="0"/>
              <a:t> Intent </a:t>
            </a:r>
            <a:endParaRPr lang="id-ID"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65607" y="1854924"/>
            <a:ext cx="2446835" cy="4349931"/>
          </a:xfr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37237"/>
          <a:stretch/>
        </p:blipFill>
        <p:spPr>
          <a:xfrm>
            <a:off x="718814" y="1854924"/>
            <a:ext cx="2446836" cy="2730136"/>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5411" y="1857582"/>
            <a:ext cx="2445341" cy="4347273"/>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23721" y="1854925"/>
            <a:ext cx="2459445" cy="4372346"/>
          </a:xfrm>
          <a:prstGeom prst="rect">
            <a:avLst/>
          </a:prstGeom>
        </p:spPr>
      </p:pic>
    </p:spTree>
    <p:extLst>
      <p:ext uri="{BB962C8B-B14F-4D97-AF65-F5344CB8AC3E}">
        <p14:creationId xmlns:p14="http://schemas.microsoft.com/office/powerpoint/2010/main" val="12149519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Syntaks notifikasi</a:t>
            </a:r>
            <a:endParaRPr lang="id-ID" dirty="0"/>
          </a:p>
        </p:txBody>
      </p:sp>
      <p:sp>
        <p:nvSpPr>
          <p:cNvPr id="5" name="Rectangle 2"/>
          <p:cNvSpPr>
            <a:spLocks noGrp="1" noChangeArrowheads="1"/>
          </p:cNvSpPr>
          <p:nvPr>
            <p:ph idx="1"/>
          </p:nvPr>
        </p:nvSpPr>
        <p:spPr bwMode="auto">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public void </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Notifikasi(View v)</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NotificationCompat.Builder builder = </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new </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NotificationCompat.Builder(</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this</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builder</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.setSmallIcon(R.mipmap.</a:t>
            </a:r>
            <a:r>
              <a:rPr kumimoji="0" lang="id-ID" altLang="id-ID" sz="1000" b="1" i="1" u="none" strike="noStrike" cap="none" normalizeH="0" baseline="0" dirty="0" smtClean="0">
                <a:ln>
                  <a:noFill/>
                </a:ln>
                <a:solidFill>
                  <a:srgbClr val="660E7A"/>
                </a:solidFill>
                <a:effectLst/>
                <a:latin typeface="Courier New" panose="02070309020205020404" pitchFamily="49" charset="0"/>
                <a:cs typeface="Courier New" panose="02070309020205020404" pitchFamily="49" charset="0"/>
              </a:rPr>
              <a:t>ic_launcher</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.setContentTitle(</a:t>
            </a:r>
            <a:r>
              <a:rPr kumimoji="0" lang="id-ID" altLang="id-ID" sz="1000" b="1" i="0" u="none" strike="noStrike" cap="none" normalizeH="0" baseline="0" dirty="0" smtClean="0">
                <a:ln>
                  <a:noFill/>
                </a:ln>
                <a:solidFill>
                  <a:srgbClr val="008000"/>
                </a:solidFill>
                <a:effectLst/>
                <a:latin typeface="Courier New" panose="02070309020205020404" pitchFamily="49" charset="0"/>
                <a:cs typeface="Courier New" panose="02070309020205020404" pitchFamily="49" charset="0"/>
              </a:rPr>
              <a:t>"Sebuah Notifikasi"</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.setContentText(</a:t>
            </a:r>
            <a:r>
              <a:rPr kumimoji="0" lang="id-ID" altLang="id-ID" sz="1000" b="1" i="0" u="none" strike="noStrike" cap="none" normalizeH="0" baseline="0" dirty="0" smtClean="0">
                <a:ln>
                  <a:noFill/>
                </a:ln>
                <a:solidFill>
                  <a:srgbClr val="008000"/>
                </a:solidFill>
                <a:effectLst/>
                <a:latin typeface="Courier New" panose="02070309020205020404" pitchFamily="49" charset="0"/>
                <a:cs typeface="Courier New" panose="02070309020205020404" pitchFamily="49" charset="0"/>
              </a:rPr>
              <a:t>"Notifikasi dari ALif Luthfi"</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Intent intent = </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new </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Intent(</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this</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,ActivityPertama.</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class</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TaskStackBuilder stackBuilder = TaskStackBuilder.</a:t>
            </a:r>
            <a:r>
              <a:rPr kumimoji="0" lang="id-ID" altLang="id-ID" sz="1000" b="0" i="1"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create</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this</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stackBuilder.addParentStack(ActivityPertama.</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class</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stackBuilder.addNextIntent(intent);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PendingIntent pendingIntent = stackBuilder.getPendingIntent(</a:t>
            </a:r>
            <a:r>
              <a:rPr kumimoji="0" lang="id-ID" altLang="id-ID" sz="1000" b="0" i="0" u="none" strike="noStrike" cap="none" normalizeH="0" baseline="0" dirty="0" smtClean="0">
                <a:ln>
                  <a:noFill/>
                </a:ln>
                <a:solidFill>
                  <a:srgbClr val="0000FF"/>
                </a:solidFill>
                <a:effectLst/>
                <a:latin typeface="Courier New" panose="02070309020205020404" pitchFamily="49" charset="0"/>
                <a:cs typeface="Courier New" panose="02070309020205020404" pitchFamily="49" charset="0"/>
              </a:rPr>
              <a:t>0</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,PendingIntent.</a:t>
            </a:r>
            <a:r>
              <a:rPr kumimoji="0" lang="id-ID" altLang="id-ID" sz="1000" b="1" i="1" u="none" strike="noStrike" cap="none" normalizeH="0" baseline="0" dirty="0" smtClean="0">
                <a:ln>
                  <a:noFill/>
                </a:ln>
                <a:solidFill>
                  <a:srgbClr val="660E7A"/>
                </a:solidFill>
                <a:effectLst/>
                <a:latin typeface="Courier New" panose="02070309020205020404" pitchFamily="49" charset="0"/>
                <a:cs typeface="Courier New" panose="02070309020205020404" pitchFamily="49" charset="0"/>
              </a:rPr>
              <a:t>FLAG_UPDATE_CURRENT</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builder.setContentIntent(pendingIntent);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NotificationManager NM = (NotificationManager) getSystemService(Context.</a:t>
            </a:r>
            <a:r>
              <a:rPr kumimoji="0" lang="id-ID" altLang="id-ID" sz="1000" b="1" i="1" u="none" strike="noStrike" cap="none" normalizeH="0" baseline="0" dirty="0" smtClean="0">
                <a:ln>
                  <a:noFill/>
                </a:ln>
                <a:solidFill>
                  <a:srgbClr val="660E7A"/>
                </a:solidFill>
                <a:effectLst/>
                <a:latin typeface="Courier New" panose="02070309020205020404" pitchFamily="49" charset="0"/>
                <a:cs typeface="Courier New" panose="02070309020205020404" pitchFamily="49" charset="0"/>
              </a:rPr>
              <a:t>NOTIFICATION_SERVICE</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NM.notify(</a:t>
            </a:r>
            <a:r>
              <a:rPr kumimoji="0" lang="id-ID" altLang="id-ID" sz="1000" b="0" i="0" u="none" strike="noStrike" cap="none" normalizeH="0" baseline="0" dirty="0" smtClean="0">
                <a:ln>
                  <a:noFill/>
                </a:ln>
                <a:solidFill>
                  <a:srgbClr val="0000FF"/>
                </a:solidFill>
                <a:effectLst/>
                <a:latin typeface="Courier New" panose="02070309020205020404" pitchFamily="49" charset="0"/>
                <a:cs typeface="Courier New" panose="02070309020205020404" pitchFamily="49" charset="0"/>
              </a:rPr>
              <a:t>0</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builder.build());</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endParaRPr kumimoji="0" lang="id-ID" altLang="id-ID"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6561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Syntaks </a:t>
            </a:r>
            <a:r>
              <a:rPr lang="id-ID" dirty="0" smtClean="0"/>
              <a:t>DIALOG</a:t>
            </a:r>
            <a:endParaRPr lang="id-ID" dirty="0"/>
          </a:p>
        </p:txBody>
      </p:sp>
      <p:sp>
        <p:nvSpPr>
          <p:cNvPr id="4" name="Rectangle 1"/>
          <p:cNvSpPr>
            <a:spLocks noGrp="1" noChangeArrowheads="1"/>
          </p:cNvSpPr>
          <p:nvPr>
            <p:ph idx="1"/>
          </p:nvPr>
        </p:nvSpPr>
        <p:spPr bwMode="auto">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private void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TampilDialog(){</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AlertDialog.Builder Peringatan =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new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AlertDialog.Builder(</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this</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Peringatan.setTitle(</a:t>
            </a:r>
            <a:r>
              <a:rPr kumimoji="0" lang="id-ID" altLang="id-ID" sz="1000" b="1" i="0" u="none" strike="noStrike" cap="none" normalizeH="0" baseline="0" smtClean="0">
                <a:ln>
                  <a:noFill/>
                </a:ln>
                <a:solidFill>
                  <a:srgbClr val="008000"/>
                </a:solidFill>
                <a:effectLst/>
                <a:latin typeface="Courier New" panose="02070309020205020404" pitchFamily="49" charset="0"/>
                <a:cs typeface="Courier New" panose="02070309020205020404" pitchFamily="49" charset="0"/>
              </a:rPr>
              <a:t>"Ingin keluar dari Apliaksi"</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Peringatan</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.setMessage(</a:t>
            </a:r>
            <a:r>
              <a:rPr kumimoji="0" lang="id-ID" altLang="id-ID" sz="1000" b="1" i="0" u="none" strike="noStrike" cap="none" normalizeH="0" baseline="0" smtClean="0">
                <a:ln>
                  <a:noFill/>
                </a:ln>
                <a:solidFill>
                  <a:srgbClr val="008000"/>
                </a:solidFill>
                <a:effectLst/>
                <a:latin typeface="Courier New" panose="02070309020205020404" pitchFamily="49" charset="0"/>
                <a:cs typeface="Courier New" panose="02070309020205020404" pitchFamily="49" charset="0"/>
              </a:rPr>
              <a:t>"Klik Ya untuk keluar!!!"</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.setIcon(R.mipmap.</a:t>
            </a:r>
            <a:r>
              <a:rPr kumimoji="0" lang="id-ID" altLang="id-ID" sz="1000" b="1" i="1" u="none" strike="noStrike" cap="none" normalizeH="0" baseline="0" smtClean="0">
                <a:ln>
                  <a:noFill/>
                </a:ln>
                <a:solidFill>
                  <a:srgbClr val="660E7A"/>
                </a:solidFill>
                <a:effectLst/>
                <a:latin typeface="Courier New" panose="02070309020205020404" pitchFamily="49" charset="0"/>
                <a:cs typeface="Courier New" panose="02070309020205020404" pitchFamily="49" charset="0"/>
              </a:rPr>
              <a:t>ic_launcher_round</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.setCancelable(</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false</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.setPositiveButton(</a:t>
            </a:r>
            <a:r>
              <a:rPr kumimoji="0" lang="id-ID" altLang="id-ID" sz="1000" b="1" i="0" u="none" strike="noStrike" cap="none" normalizeH="0" baseline="0" smtClean="0">
                <a:ln>
                  <a:noFill/>
                </a:ln>
                <a:solidFill>
                  <a:srgbClr val="008000"/>
                </a:solidFill>
                <a:effectLst/>
                <a:latin typeface="Courier New" panose="02070309020205020404" pitchFamily="49" charset="0"/>
                <a:cs typeface="Courier New" panose="02070309020205020404" pitchFamily="49" charset="0"/>
              </a:rPr>
              <a:t>"Ya"</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new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DialogInterface.OnClickListener()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0" i="0" u="none" strike="noStrike" cap="none" normalizeH="0" baseline="0" smtClean="0">
                <a:ln>
                  <a:noFill/>
                </a:ln>
                <a:solidFill>
                  <a:srgbClr val="808000"/>
                </a:solidFill>
                <a:effectLst/>
                <a:latin typeface="Courier New" panose="02070309020205020404" pitchFamily="49" charset="0"/>
                <a:cs typeface="Courier New" panose="02070309020205020404" pitchFamily="49" charset="0"/>
              </a:rPr>
              <a:t>@Override</a:t>
            </a:r>
            <a:br>
              <a:rPr kumimoji="0" lang="id-ID" altLang="id-ID" sz="1000" b="0" i="0" u="none" strike="noStrike" cap="none" normalizeH="0" baseline="0" smtClean="0">
                <a:ln>
                  <a:noFill/>
                </a:ln>
                <a:solidFill>
                  <a:srgbClr val="808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808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public void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onClick(DialogInterface Peringatan,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int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id)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finish();</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.setNegativeButton(</a:t>
            </a:r>
            <a:r>
              <a:rPr kumimoji="0" lang="id-ID" altLang="id-ID" sz="1000" b="1" i="0" u="none" strike="noStrike" cap="none" normalizeH="0" baseline="0" smtClean="0">
                <a:ln>
                  <a:noFill/>
                </a:ln>
                <a:solidFill>
                  <a:srgbClr val="008000"/>
                </a:solidFill>
                <a:effectLst/>
                <a:latin typeface="Courier New" panose="02070309020205020404" pitchFamily="49" charset="0"/>
                <a:cs typeface="Courier New" panose="02070309020205020404" pitchFamily="49" charset="0"/>
              </a:rPr>
              <a:t>"Tidak"</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new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DialogInterface.OnClickListener()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0" i="0" u="none" strike="noStrike" cap="none" normalizeH="0" baseline="0" smtClean="0">
                <a:ln>
                  <a:noFill/>
                </a:ln>
                <a:solidFill>
                  <a:srgbClr val="808000"/>
                </a:solidFill>
                <a:effectLst/>
                <a:latin typeface="Courier New" panose="02070309020205020404" pitchFamily="49" charset="0"/>
                <a:cs typeface="Courier New" panose="02070309020205020404" pitchFamily="49" charset="0"/>
              </a:rPr>
              <a:t>@Override</a:t>
            </a:r>
            <a:br>
              <a:rPr kumimoji="0" lang="id-ID" altLang="id-ID" sz="1000" b="0" i="0" u="none" strike="noStrike" cap="none" normalizeH="0" baseline="0" smtClean="0">
                <a:ln>
                  <a:noFill/>
                </a:ln>
                <a:solidFill>
                  <a:srgbClr val="808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808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public void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onClick(DialogInterface Peringatan,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int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id)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Peringatan.cancel();</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}).show();</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endParaRPr kumimoji="0" lang="id-ID" altLang="id-ID"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16321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Syntaks </a:t>
            </a:r>
            <a:r>
              <a:rPr lang="id-ID" dirty="0" smtClean="0"/>
              <a:t>Intent pada activity 1</a:t>
            </a:r>
            <a:endParaRPr lang="id-ID" dirty="0"/>
          </a:p>
        </p:txBody>
      </p:sp>
      <p:sp>
        <p:nvSpPr>
          <p:cNvPr id="4" name="Rectangle 1"/>
          <p:cNvSpPr>
            <a:spLocks noGrp="1" noChangeArrowheads="1"/>
          </p:cNvSpPr>
          <p:nvPr>
            <p:ph idx="1"/>
          </p:nvPr>
        </p:nvSpPr>
        <p:spPr bwMode="auto">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public void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onClick(View v)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switch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(v.getId())</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case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R.id.</a:t>
            </a:r>
            <a:r>
              <a:rPr kumimoji="0" lang="id-ID" altLang="id-ID" sz="1000" b="1" i="1" u="none" strike="noStrike" cap="none" normalizeH="0" baseline="0" smtClean="0">
                <a:ln>
                  <a:noFill/>
                </a:ln>
                <a:solidFill>
                  <a:srgbClr val="660E7A"/>
                </a:solidFill>
                <a:effectLst/>
                <a:latin typeface="Courier New" panose="02070309020205020404" pitchFamily="49" charset="0"/>
                <a:cs typeface="Courier New" panose="02070309020205020404" pitchFamily="49" charset="0"/>
              </a:rPr>
              <a:t>btnAtc2</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Intent intenku =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new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Intent(v.getContext(),Activitykedua.</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class</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startActivity(intenku);</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break</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case </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R.id.</a:t>
            </a:r>
            <a:r>
              <a:rPr kumimoji="0" lang="id-ID" altLang="id-ID" sz="1000" b="1" i="1" u="none" strike="noStrike" cap="none" normalizeH="0" baseline="0" smtClean="0">
                <a:ln>
                  <a:noFill/>
                </a:ln>
                <a:solidFill>
                  <a:srgbClr val="660E7A"/>
                </a:solidFill>
                <a:effectLst/>
                <a:latin typeface="Courier New" panose="02070309020205020404" pitchFamily="49" charset="0"/>
                <a:cs typeface="Courier New" panose="02070309020205020404" pitchFamily="49" charset="0"/>
              </a:rPr>
              <a:t>btnKeluar</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TampilDialog();</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r>
              <a:rPr kumimoji="0" lang="id-ID" altLang="id-ID" sz="1000" b="1" i="0" u="none" strike="noStrike" cap="none" normalizeH="0" baseline="0" smtClean="0">
                <a:ln>
                  <a:noFill/>
                </a:ln>
                <a:solidFill>
                  <a:srgbClr val="000080"/>
                </a:solidFill>
                <a:effectLst/>
                <a:latin typeface="Courier New" panose="02070309020205020404" pitchFamily="49" charset="0"/>
                <a:cs typeface="Courier New" panose="02070309020205020404" pitchFamily="49" charset="0"/>
              </a:rPr>
              <a:t>break</a:t>
            </a: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    }</a:t>
            </a:r>
            <a:b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smtClean="0">
                <a:ln>
                  <a:noFill/>
                </a:ln>
                <a:solidFill>
                  <a:srgbClr val="000000"/>
                </a:solidFill>
                <a:effectLst/>
                <a:latin typeface="Courier New" panose="02070309020205020404" pitchFamily="49" charset="0"/>
                <a:cs typeface="Courier New" panose="02070309020205020404" pitchFamily="49" charset="0"/>
              </a:rPr>
              <a:t>}</a:t>
            </a:r>
            <a:endParaRPr kumimoji="0" lang="id-ID" altLang="id-ID"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064562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Syntaks Intent pada activity </a:t>
            </a:r>
            <a:r>
              <a:rPr lang="id-ID" dirty="0" smtClean="0"/>
              <a:t>2</a:t>
            </a:r>
            <a:endParaRPr lang="id-ID" dirty="0"/>
          </a:p>
        </p:txBody>
      </p:sp>
      <p:sp>
        <p:nvSpPr>
          <p:cNvPr id="4" name="Rectangle 1"/>
          <p:cNvSpPr>
            <a:spLocks noGrp="1" noChangeArrowheads="1"/>
          </p:cNvSpPr>
          <p:nvPr>
            <p:ph idx="1"/>
          </p:nvPr>
        </p:nvSpPr>
        <p:spPr bwMode="auto">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public void </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diklik(View v)</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Intent i = </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new </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Intent(</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this</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ActivityPertama.</a:t>
            </a:r>
            <a:r>
              <a:rPr kumimoji="0" lang="id-ID" altLang="id-ID" sz="1000" b="1" i="0" u="none" strike="noStrike" cap="none" normalizeH="0" baseline="0" dirty="0" smtClean="0">
                <a:ln>
                  <a:noFill/>
                </a:ln>
                <a:solidFill>
                  <a:srgbClr val="000080"/>
                </a:solidFill>
                <a:effectLst/>
                <a:latin typeface="Courier New" panose="02070309020205020404" pitchFamily="49" charset="0"/>
                <a:cs typeface="Courier New" panose="02070309020205020404" pitchFamily="49" charset="0"/>
              </a:rPr>
              <a:t>class</a:t>
            </a: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startActivity(i);</a:t>
            </a:r>
            <a:b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br>
            <a:r>
              <a:rPr kumimoji="0" lang="id-ID" altLang="id-ID" sz="1000" b="0"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endParaRPr kumimoji="0" lang="id-ID" altLang="id-ID"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786774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Sumber :</a:t>
            </a:r>
            <a:endParaRPr lang="id-ID" dirty="0"/>
          </a:p>
        </p:txBody>
      </p:sp>
      <p:sp>
        <p:nvSpPr>
          <p:cNvPr id="3" name="Content Placeholder 2"/>
          <p:cNvSpPr>
            <a:spLocks noGrp="1"/>
          </p:cNvSpPr>
          <p:nvPr>
            <p:ph idx="1"/>
          </p:nvPr>
        </p:nvSpPr>
        <p:spPr/>
        <p:txBody>
          <a:bodyPr/>
          <a:lstStyle/>
          <a:p>
            <a:r>
              <a:rPr lang="id-ID" dirty="0" smtClean="0"/>
              <a:t> </a:t>
            </a:r>
            <a:r>
              <a:rPr lang="id-ID" dirty="0">
                <a:hlinkClick r:id="rId2"/>
              </a:rPr>
              <a:t>https://</a:t>
            </a:r>
            <a:r>
              <a:rPr lang="id-ID" dirty="0" smtClean="0">
                <a:hlinkClick r:id="rId2"/>
              </a:rPr>
              <a:t>developer.android.com/guide/topics/ui/notifiers/notifications.html?hl=id</a:t>
            </a:r>
            <a:endParaRPr lang="id-ID" dirty="0" smtClean="0"/>
          </a:p>
          <a:p>
            <a:r>
              <a:rPr lang="id-ID" dirty="0">
                <a:hlinkClick r:id="rId3"/>
              </a:rPr>
              <a:t>https://diandeveloper.wordpress.com/2013/11/16/android-intent</a:t>
            </a:r>
            <a:r>
              <a:rPr lang="id-ID" dirty="0" smtClean="0">
                <a:hlinkClick r:id="rId3"/>
              </a:rPr>
              <a:t>/</a:t>
            </a:r>
            <a:endParaRPr lang="id-ID" dirty="0" smtClean="0"/>
          </a:p>
          <a:p>
            <a:r>
              <a:rPr lang="id-ID" dirty="0">
                <a:hlinkClick r:id="rId2"/>
              </a:rPr>
              <a:t>https://</a:t>
            </a:r>
            <a:r>
              <a:rPr lang="id-ID" dirty="0" smtClean="0">
                <a:hlinkClick r:id="rId2"/>
              </a:rPr>
              <a:t>developer.android.com/guide/topics/ui/notifiers/notifications.html?hl=id</a:t>
            </a:r>
            <a:endParaRPr lang="id-ID" dirty="0" smtClean="0"/>
          </a:p>
          <a:p>
            <a:r>
              <a:rPr lang="id-ID" dirty="0">
                <a:hlinkClick r:id="rId4"/>
              </a:rPr>
              <a:t>http://</a:t>
            </a:r>
            <a:r>
              <a:rPr lang="id-ID" dirty="0" smtClean="0">
                <a:hlinkClick r:id="rId4"/>
              </a:rPr>
              <a:t>rakelinggar.blogspot.co.id/2014/12/membuat-notifikasi-menggunakan-alert-dialog.html</a:t>
            </a:r>
            <a:endParaRPr lang="id-ID" dirty="0" smtClean="0"/>
          </a:p>
          <a:p>
            <a:endParaRPr lang="id-ID" dirty="0"/>
          </a:p>
          <a:p>
            <a:endParaRPr lang="id-ID" dirty="0"/>
          </a:p>
        </p:txBody>
      </p:sp>
    </p:spTree>
    <p:extLst>
      <p:ext uri="{BB962C8B-B14F-4D97-AF65-F5344CB8AC3E}">
        <p14:creationId xmlns:p14="http://schemas.microsoft.com/office/powerpoint/2010/main" val="3745095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Daftar anggota kelompok</a:t>
            </a:r>
            <a:endParaRPr lang="id-ID" dirty="0"/>
          </a:p>
        </p:txBody>
      </p:sp>
      <p:sp>
        <p:nvSpPr>
          <p:cNvPr id="3" name="Content Placeholder 2"/>
          <p:cNvSpPr>
            <a:spLocks noGrp="1"/>
          </p:cNvSpPr>
          <p:nvPr>
            <p:ph idx="1"/>
          </p:nvPr>
        </p:nvSpPr>
        <p:spPr/>
        <p:txBody>
          <a:bodyPr/>
          <a:lstStyle/>
          <a:p>
            <a:r>
              <a:rPr lang="id-ID" dirty="0">
                <a:latin typeface="Adobe Fan Heiti Std B" panose="020B0700000000000000" pitchFamily="34" charset="-128"/>
                <a:ea typeface="Adobe Fan Heiti Std B" panose="020B0700000000000000" pitchFamily="34" charset="-128"/>
              </a:rPr>
              <a:t>ALIF LUTHFI / 15.11.0136</a:t>
            </a:r>
          </a:p>
          <a:p>
            <a:r>
              <a:rPr lang="id-ID" dirty="0">
                <a:latin typeface="Adobe Fan Heiti Std B" panose="020B0700000000000000" pitchFamily="34" charset="-128"/>
                <a:ea typeface="Adobe Fan Heiti Std B" panose="020B0700000000000000" pitchFamily="34" charset="-128"/>
              </a:rPr>
              <a:t>FAHRUR AZIZ ROHMANUR AMIN / 15.11.0167</a:t>
            </a:r>
          </a:p>
          <a:p>
            <a:r>
              <a:rPr lang="id-ID" dirty="0">
                <a:latin typeface="Adobe Fan Heiti Std B" panose="020B0700000000000000" pitchFamily="34" charset="-128"/>
                <a:ea typeface="Adobe Fan Heiti Std B" panose="020B0700000000000000" pitchFamily="34" charset="-128"/>
              </a:rPr>
              <a:t>ERRINA AZIZAH / 15.11.0171</a:t>
            </a:r>
          </a:p>
          <a:p>
            <a:r>
              <a:rPr lang="id-ID" dirty="0">
                <a:latin typeface="Adobe Fan Heiti Std B" panose="020B0700000000000000" pitchFamily="34" charset="-128"/>
                <a:ea typeface="Adobe Fan Heiti Std B" panose="020B0700000000000000" pitchFamily="34" charset="-128"/>
              </a:rPr>
              <a:t>IRA ARSHINTA WARDANI / 15.11.0152</a:t>
            </a:r>
          </a:p>
          <a:p>
            <a:r>
              <a:rPr lang="id-ID" dirty="0">
                <a:latin typeface="Adobe Fan Heiti Std B" panose="020B0700000000000000" pitchFamily="34" charset="-128"/>
                <a:ea typeface="Adobe Fan Heiti Std B" panose="020B0700000000000000" pitchFamily="34" charset="-128"/>
              </a:rPr>
              <a:t>INAYATUL ISNAENI / 15.11.0145</a:t>
            </a:r>
          </a:p>
          <a:p>
            <a:r>
              <a:rPr lang="id-ID" dirty="0">
                <a:latin typeface="Adobe Fan Heiti Std B" panose="020B0700000000000000" pitchFamily="34" charset="-128"/>
                <a:ea typeface="Adobe Fan Heiti Std B" panose="020B0700000000000000" pitchFamily="34" charset="-128"/>
              </a:rPr>
              <a:t>WILDATUL AULIA / 15.11.0146</a:t>
            </a:r>
          </a:p>
          <a:p>
            <a:pPr marL="0" indent="0">
              <a:buNone/>
            </a:pPr>
            <a:endParaRPr lang="id-ID" dirty="0"/>
          </a:p>
        </p:txBody>
      </p:sp>
    </p:spTree>
    <p:extLst>
      <p:ext uri="{BB962C8B-B14F-4D97-AF65-F5344CB8AC3E}">
        <p14:creationId xmlns:p14="http://schemas.microsoft.com/office/powerpoint/2010/main" val="2041687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Apa itu dialog</a:t>
            </a:r>
            <a:endParaRPr lang="id-ID" b="1" dirty="0"/>
          </a:p>
        </p:txBody>
      </p:sp>
      <p:sp>
        <p:nvSpPr>
          <p:cNvPr id="3" name="Content Placeholder 2"/>
          <p:cNvSpPr>
            <a:spLocks noGrp="1"/>
          </p:cNvSpPr>
          <p:nvPr>
            <p:ph idx="1"/>
          </p:nvPr>
        </p:nvSpPr>
        <p:spPr>
          <a:xfrm>
            <a:off x="4480560" y="1685109"/>
            <a:ext cx="6336666" cy="3344091"/>
          </a:xfrm>
        </p:spPr>
        <p:txBody>
          <a:bodyPr>
            <a:normAutofit/>
          </a:bodyPr>
          <a:lstStyle/>
          <a:p>
            <a:pPr marL="0" indent="0" algn="just">
              <a:buNone/>
            </a:pPr>
            <a:r>
              <a:rPr lang="id-ID" sz="2400" dirty="0"/>
              <a:t>Dialog adalah jendela kecil yang meminta pengguna untuk membuat keputusan atau memasukkan informasi tambahan. Dialog tidak </a:t>
            </a:r>
            <a:r>
              <a:rPr lang="id-ID" sz="2400" dirty="0" smtClean="0"/>
              <a:t>fullscreen </a:t>
            </a:r>
            <a:r>
              <a:rPr lang="id-ID" sz="2400" dirty="0"/>
              <a:t>dan biasanya digunakan untuk </a:t>
            </a:r>
            <a:r>
              <a:rPr lang="id-ID" sz="2400" dirty="0" smtClean="0"/>
              <a:t>kejadian yang </a:t>
            </a:r>
            <a:r>
              <a:rPr lang="id-ID" sz="2400" dirty="0"/>
              <a:t>mengharuskan pengguna untuk melakukan aksi sebelum bisa </a:t>
            </a:r>
            <a:r>
              <a:rPr lang="id-ID" sz="2400" dirty="0" smtClean="0"/>
              <a:t>melanjutkan ke aksi selanjutnya.</a:t>
            </a:r>
            <a:endParaRPr lang="id-ID" sz="2400"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1" y="2142067"/>
            <a:ext cx="3363685" cy="1589264"/>
          </a:xfrm>
          <a:prstGeom prst="rect">
            <a:avLst/>
          </a:prstGeom>
        </p:spPr>
      </p:pic>
      <p:pic>
        <p:nvPicPr>
          <p:cNvPr id="6" name="Picture 5"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1" y="4092689"/>
            <a:ext cx="3363685" cy="1588408"/>
          </a:xfrm>
          <a:prstGeom prst="rect">
            <a:avLst/>
          </a:prstGeom>
        </p:spPr>
      </p:pic>
    </p:spTree>
    <p:extLst>
      <p:ext uri="{BB962C8B-B14F-4D97-AF65-F5344CB8AC3E}">
        <p14:creationId xmlns:p14="http://schemas.microsoft.com/office/powerpoint/2010/main" val="42421024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Subkelas dialog</a:t>
            </a:r>
            <a:endParaRPr lang="id-ID" b="1" dirty="0"/>
          </a:p>
        </p:txBody>
      </p:sp>
      <p:sp>
        <p:nvSpPr>
          <p:cNvPr id="3" name="Content Placeholder 2"/>
          <p:cNvSpPr>
            <a:spLocks noGrp="1"/>
          </p:cNvSpPr>
          <p:nvPr>
            <p:ph idx="1"/>
          </p:nvPr>
        </p:nvSpPr>
        <p:spPr/>
        <p:txBody>
          <a:bodyPr>
            <a:normAutofit/>
          </a:bodyPr>
          <a:lstStyle/>
          <a:p>
            <a:pPr algn="just"/>
            <a:r>
              <a:rPr lang="id-ID" sz="2400" b="1" dirty="0"/>
              <a:t>AlertDialog</a:t>
            </a:r>
          </a:p>
          <a:p>
            <a:pPr marL="0" indent="0" algn="just">
              <a:buNone/>
            </a:pPr>
            <a:r>
              <a:rPr lang="id-ID" sz="2400" dirty="0"/>
              <a:t>Dialog yang bisa menampilkan judul, hingga tiga tombol, daftar item yang dapat dipilih, atau layout khusus</a:t>
            </a:r>
            <a:r>
              <a:rPr lang="id-ID" sz="2400" dirty="0" smtClean="0"/>
              <a:t>.</a:t>
            </a:r>
          </a:p>
          <a:p>
            <a:pPr marL="0" indent="0" algn="just">
              <a:buNone/>
            </a:pPr>
            <a:endParaRPr lang="id-ID" sz="2400" dirty="0"/>
          </a:p>
          <a:p>
            <a:pPr algn="just"/>
            <a:r>
              <a:rPr lang="id-ID" sz="2400" b="1" dirty="0"/>
              <a:t>DatePickerDialog</a:t>
            </a:r>
            <a:r>
              <a:rPr lang="id-ID" sz="2400" dirty="0"/>
              <a:t> atau </a:t>
            </a:r>
            <a:r>
              <a:rPr lang="id-ID" sz="2400" b="1" dirty="0"/>
              <a:t>TimePickerDialog</a:t>
            </a:r>
          </a:p>
          <a:p>
            <a:pPr marL="0" indent="0" algn="just">
              <a:buNone/>
            </a:pPr>
            <a:r>
              <a:rPr lang="id-ID" sz="2400" dirty="0"/>
              <a:t>Dialog berisi UI yang sudah didefinisikan dan memungkinkan pengguna memilih tanggal atau waktu.</a:t>
            </a:r>
          </a:p>
        </p:txBody>
      </p:sp>
    </p:spTree>
    <p:extLst>
      <p:ext uri="{BB962C8B-B14F-4D97-AF65-F5344CB8AC3E}">
        <p14:creationId xmlns:p14="http://schemas.microsoft.com/office/powerpoint/2010/main" val="3311350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685801" y="509451"/>
            <a:ext cx="10131425" cy="5982789"/>
          </a:xfrm>
        </p:spPr>
        <p:txBody>
          <a:bodyPr>
            <a:normAutofit fontScale="92500" lnSpcReduction="10000"/>
          </a:bodyPr>
          <a:lstStyle/>
          <a:p>
            <a:pPr marL="0" indent="0">
              <a:buNone/>
            </a:pPr>
            <a:r>
              <a:rPr lang="id-ID" dirty="0"/>
              <a:t>public class FireMissilesDialogFragment extends DialogFragment {</a:t>
            </a:r>
          </a:p>
          <a:p>
            <a:pPr marL="0" indent="0">
              <a:buNone/>
            </a:pPr>
            <a:r>
              <a:rPr lang="id-ID" dirty="0"/>
              <a:t>    @Override</a:t>
            </a:r>
          </a:p>
          <a:p>
            <a:pPr marL="0" indent="0">
              <a:buNone/>
            </a:pPr>
            <a:r>
              <a:rPr lang="id-ID" dirty="0"/>
              <a:t>    public Dialog onCreateDialog(Bundle savedInstanceState) {</a:t>
            </a:r>
          </a:p>
          <a:p>
            <a:pPr marL="0" indent="0">
              <a:buNone/>
            </a:pPr>
            <a:r>
              <a:rPr lang="id-ID" dirty="0" smtClean="0"/>
              <a:t>AlertDialog.Builder </a:t>
            </a:r>
            <a:r>
              <a:rPr lang="id-ID" dirty="0"/>
              <a:t>builder = new AlertDialog.Builder(getActivity());</a:t>
            </a:r>
          </a:p>
          <a:p>
            <a:pPr marL="0" indent="0">
              <a:buNone/>
            </a:pPr>
            <a:r>
              <a:rPr lang="id-ID" dirty="0"/>
              <a:t>        builder.setMessage(R.string.dialog_fire_missiles)</a:t>
            </a:r>
          </a:p>
          <a:p>
            <a:pPr marL="0" indent="0">
              <a:buNone/>
            </a:pPr>
            <a:r>
              <a:rPr lang="id-ID" dirty="0"/>
              <a:t>               .setPositiveButton(R.string.fire, new DialogInterface.OnClickListener() {</a:t>
            </a:r>
          </a:p>
          <a:p>
            <a:pPr marL="0" indent="0">
              <a:buNone/>
            </a:pPr>
            <a:r>
              <a:rPr lang="id-ID" dirty="0"/>
              <a:t>                   public void onClick(DialogInterface dialog, int id) {</a:t>
            </a:r>
          </a:p>
          <a:p>
            <a:pPr marL="0" indent="0">
              <a:buNone/>
            </a:pPr>
            <a:r>
              <a:rPr lang="id-ID" dirty="0" smtClean="0"/>
              <a:t>}</a:t>
            </a:r>
            <a:endParaRPr lang="id-ID" dirty="0"/>
          </a:p>
          <a:p>
            <a:pPr marL="0" indent="0">
              <a:buNone/>
            </a:pPr>
            <a:r>
              <a:rPr lang="id-ID" dirty="0"/>
              <a:t>               })</a:t>
            </a:r>
          </a:p>
          <a:p>
            <a:pPr marL="0" indent="0">
              <a:buNone/>
            </a:pPr>
            <a:r>
              <a:rPr lang="id-ID" dirty="0"/>
              <a:t>               .setNegativeButton(R.string.cancel, new DialogInterface.OnClickListener() {</a:t>
            </a:r>
          </a:p>
          <a:p>
            <a:pPr marL="0" indent="0">
              <a:buNone/>
            </a:pPr>
            <a:r>
              <a:rPr lang="id-ID" dirty="0"/>
              <a:t>                   public void onClick(DialogInterface dialog, int id) {</a:t>
            </a:r>
          </a:p>
          <a:p>
            <a:pPr marL="0" indent="0">
              <a:buNone/>
            </a:pPr>
            <a:r>
              <a:rPr lang="id-ID" dirty="0" smtClean="0"/>
              <a:t>}</a:t>
            </a:r>
          </a:p>
          <a:p>
            <a:pPr marL="0" indent="0">
              <a:buNone/>
            </a:pPr>
            <a:r>
              <a:rPr lang="id-ID" dirty="0" smtClean="0"/>
              <a:t>               </a:t>
            </a:r>
            <a:r>
              <a:rPr lang="id-ID" dirty="0"/>
              <a:t>});</a:t>
            </a:r>
          </a:p>
          <a:p>
            <a:pPr marL="0" indent="0">
              <a:buNone/>
            </a:pPr>
            <a:r>
              <a:rPr lang="id-ID" dirty="0" smtClean="0"/>
              <a:t>return </a:t>
            </a:r>
            <a:r>
              <a:rPr lang="id-ID" dirty="0"/>
              <a:t>builder.create();</a:t>
            </a:r>
          </a:p>
          <a:p>
            <a:pPr marL="0" indent="0">
              <a:buNone/>
            </a:pPr>
            <a:r>
              <a:rPr lang="id-ID" dirty="0"/>
              <a:t>    }</a:t>
            </a:r>
          </a:p>
          <a:p>
            <a:pPr marL="0" indent="0">
              <a:buNone/>
            </a:pPr>
            <a:r>
              <a:rPr lang="id-ID" dirty="0"/>
              <a:t>}</a:t>
            </a:r>
          </a:p>
        </p:txBody>
      </p:sp>
    </p:spTree>
    <p:extLst>
      <p:ext uri="{BB962C8B-B14F-4D97-AF65-F5344CB8AC3E}">
        <p14:creationId xmlns:p14="http://schemas.microsoft.com/office/powerpoint/2010/main" val="3839427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Apa itu notification</a:t>
            </a:r>
            <a:endParaRPr lang="id-ID" b="1" dirty="0"/>
          </a:p>
        </p:txBody>
      </p:sp>
      <p:sp>
        <p:nvSpPr>
          <p:cNvPr id="3" name="Content Placeholder 2"/>
          <p:cNvSpPr>
            <a:spLocks noGrp="1"/>
          </p:cNvSpPr>
          <p:nvPr>
            <p:ph idx="1"/>
          </p:nvPr>
        </p:nvSpPr>
        <p:spPr>
          <a:xfrm>
            <a:off x="685800" y="1758769"/>
            <a:ext cx="10131425" cy="614196"/>
          </a:xfrm>
        </p:spPr>
        <p:txBody>
          <a:bodyPr>
            <a:normAutofit/>
          </a:bodyPr>
          <a:lstStyle/>
          <a:p>
            <a:pPr marL="0" indent="0" algn="just">
              <a:buNone/>
            </a:pPr>
            <a:r>
              <a:rPr lang="id-ID" sz="2400" dirty="0" smtClean="0"/>
              <a:t>Pesan yang ditampilkan kepada User di luar tampilan interface sebuah Program</a:t>
            </a:r>
            <a:endParaRPr lang="id-ID" sz="2400"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709108"/>
            <a:ext cx="5764467" cy="2280903"/>
          </a:xfrm>
          <a:prstGeom prst="rect">
            <a:avLst/>
          </a:prstGeom>
        </p:spPr>
      </p:pic>
      <p:sp>
        <p:nvSpPr>
          <p:cNvPr id="5" name="Content Placeholder 2"/>
          <p:cNvSpPr txBox="1">
            <a:spLocks/>
          </p:cNvSpPr>
          <p:nvPr/>
        </p:nvSpPr>
        <p:spPr>
          <a:xfrm>
            <a:off x="6988629" y="2709108"/>
            <a:ext cx="3931919" cy="2082073"/>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algn="just"/>
            <a:r>
              <a:rPr lang="id-ID" sz="2800" dirty="0" smtClean="0"/>
              <a:t>Ikon yang Kecil</a:t>
            </a:r>
          </a:p>
          <a:p>
            <a:pPr algn="just"/>
            <a:r>
              <a:rPr lang="id-ID" sz="2800" dirty="0" smtClean="0"/>
              <a:t>Judul</a:t>
            </a:r>
          </a:p>
          <a:p>
            <a:pPr algn="just"/>
            <a:r>
              <a:rPr lang="id-ID" sz="2800" dirty="0" smtClean="0"/>
              <a:t>Keterangan</a:t>
            </a:r>
            <a:endParaRPr lang="id-ID" sz="2800" dirty="0"/>
          </a:p>
        </p:txBody>
      </p:sp>
    </p:spTree>
    <p:extLst>
      <p:ext uri="{BB962C8B-B14F-4D97-AF65-F5344CB8AC3E}">
        <p14:creationId xmlns:p14="http://schemas.microsoft.com/office/powerpoint/2010/main" val="4202698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Bagaimana menggunakan notifikasi</a:t>
            </a:r>
            <a:endParaRPr lang="id-ID" b="1" dirty="0"/>
          </a:p>
        </p:txBody>
      </p:sp>
      <p:sp>
        <p:nvSpPr>
          <p:cNvPr id="3" name="Content Placeholder 2"/>
          <p:cNvSpPr>
            <a:spLocks noGrp="1"/>
          </p:cNvSpPr>
          <p:nvPr>
            <p:ph idx="1"/>
          </p:nvPr>
        </p:nvSpPr>
        <p:spPr>
          <a:xfrm>
            <a:off x="4284618" y="2065867"/>
            <a:ext cx="6532608" cy="2963333"/>
          </a:xfrm>
        </p:spPr>
        <p:txBody>
          <a:bodyPr>
            <a:normAutofit/>
          </a:bodyPr>
          <a:lstStyle/>
          <a:p>
            <a:pPr algn="just"/>
            <a:r>
              <a:rPr lang="id-ID" sz="2400" dirty="0" smtClean="0"/>
              <a:t>Android menampilkan </a:t>
            </a:r>
            <a:r>
              <a:rPr lang="id-ID" sz="2400" dirty="0"/>
              <a:t>notifikasi yang muncul </a:t>
            </a:r>
            <a:r>
              <a:rPr lang="id-ID" sz="2400" dirty="0" smtClean="0"/>
              <a:t>sebagai sebuah </a:t>
            </a:r>
            <a:r>
              <a:rPr lang="id-ID" sz="2400" dirty="0"/>
              <a:t>icon</a:t>
            </a:r>
          </a:p>
          <a:p>
            <a:pPr algn="just"/>
            <a:r>
              <a:rPr lang="id-ID" sz="2400" dirty="0"/>
              <a:t>Untuk melihat detilnya, pengguna membuka </a:t>
            </a:r>
            <a:r>
              <a:rPr lang="id-ID" sz="2400" dirty="0" smtClean="0"/>
              <a:t>dapat drawer </a:t>
            </a:r>
            <a:r>
              <a:rPr lang="id-ID" sz="2400" dirty="0"/>
              <a:t>pemberitahuan</a:t>
            </a:r>
          </a:p>
          <a:p>
            <a:pPr algn="just"/>
            <a:r>
              <a:rPr lang="id-ID" sz="2400" dirty="0" smtClean="0"/>
              <a:t>Pengguna </a:t>
            </a:r>
            <a:r>
              <a:rPr lang="id-ID" sz="2400" dirty="0"/>
              <a:t>bisa melihat notifikasi kapan saja di </a:t>
            </a:r>
            <a:r>
              <a:rPr lang="id-ID" sz="2400" dirty="0" smtClean="0"/>
              <a:t>drawer </a:t>
            </a:r>
            <a:r>
              <a:rPr lang="id-ID" sz="2400" dirty="0"/>
              <a:t>notifikasi</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630" y="2262694"/>
            <a:ext cx="2676899" cy="4448796"/>
          </a:xfrm>
          <a:prstGeom prst="rect">
            <a:avLst/>
          </a:prstGeom>
        </p:spPr>
      </p:pic>
    </p:spTree>
    <p:extLst>
      <p:ext uri="{BB962C8B-B14F-4D97-AF65-F5344CB8AC3E}">
        <p14:creationId xmlns:p14="http://schemas.microsoft.com/office/powerpoint/2010/main" val="453476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Membuat sebuah notifikasi</a:t>
            </a:r>
            <a:endParaRPr lang="id-ID" b="1" dirty="0"/>
          </a:p>
        </p:txBody>
      </p:sp>
      <p:sp>
        <p:nvSpPr>
          <p:cNvPr id="3" name="Content Placeholder 2"/>
          <p:cNvSpPr>
            <a:spLocks noGrp="1"/>
          </p:cNvSpPr>
          <p:nvPr>
            <p:ph idx="1"/>
          </p:nvPr>
        </p:nvSpPr>
        <p:spPr>
          <a:xfrm>
            <a:off x="685800" y="1854684"/>
            <a:ext cx="10131425" cy="3649133"/>
          </a:xfrm>
        </p:spPr>
        <p:txBody>
          <a:bodyPr>
            <a:normAutofit/>
          </a:bodyPr>
          <a:lstStyle/>
          <a:p>
            <a:pPr marL="0" indent="0">
              <a:buNone/>
            </a:pPr>
            <a:r>
              <a:rPr lang="id-ID" sz="2400" u="sng" dirty="0" smtClean="0"/>
              <a:t>NotificationCompat.Builder</a:t>
            </a:r>
          </a:p>
          <a:p>
            <a:r>
              <a:rPr lang="id-ID" sz="2400" dirty="0" smtClean="0"/>
              <a:t>Menetapkan UI dan actions</a:t>
            </a:r>
          </a:p>
          <a:p>
            <a:r>
              <a:rPr lang="id-ID" sz="2400" dirty="0" smtClean="0"/>
              <a:t>NotificationCompat.Builder.build() Membuat sebuah notifikasi</a:t>
            </a:r>
          </a:p>
          <a:p>
            <a:pPr marL="0" indent="0">
              <a:buNone/>
            </a:pPr>
            <a:endParaRPr lang="id-ID" sz="2400" dirty="0"/>
          </a:p>
          <a:p>
            <a:pPr marL="0" indent="0">
              <a:buNone/>
            </a:pPr>
            <a:r>
              <a:rPr lang="id-ID" sz="2400" u="sng" dirty="0" smtClean="0"/>
              <a:t>NotificationManager</a:t>
            </a:r>
            <a:r>
              <a:rPr lang="id-ID" sz="2400" dirty="0" smtClean="0"/>
              <a:t> / </a:t>
            </a:r>
            <a:r>
              <a:rPr lang="id-ID" sz="2400" u="sng" dirty="0" smtClean="0"/>
              <a:t>NotificationManagerCompat</a:t>
            </a:r>
          </a:p>
          <a:p>
            <a:r>
              <a:rPr lang="id-ID" sz="2400" dirty="0" smtClean="0"/>
              <a:t>NotificationManager.notify()  masalah pemberitahuan</a:t>
            </a:r>
            <a:endParaRPr lang="id-ID" sz="2400" dirty="0"/>
          </a:p>
        </p:txBody>
      </p:sp>
    </p:spTree>
    <p:extLst>
      <p:ext uri="{BB962C8B-B14F-4D97-AF65-F5344CB8AC3E}">
        <p14:creationId xmlns:p14="http://schemas.microsoft.com/office/powerpoint/2010/main" val="1619136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Contoh</a:t>
            </a:r>
            <a:r>
              <a:rPr lang="id-ID" dirty="0" smtClean="0"/>
              <a:t> </a:t>
            </a:r>
            <a:endParaRPr lang="id-ID" dirty="0"/>
          </a:p>
        </p:txBody>
      </p:sp>
      <p:sp>
        <p:nvSpPr>
          <p:cNvPr id="3" name="Content Placeholder 2"/>
          <p:cNvSpPr>
            <a:spLocks noGrp="1"/>
          </p:cNvSpPr>
          <p:nvPr>
            <p:ph idx="1"/>
          </p:nvPr>
        </p:nvSpPr>
        <p:spPr/>
        <p:txBody>
          <a:bodyPr>
            <a:normAutofit/>
          </a:bodyPr>
          <a:lstStyle/>
          <a:p>
            <a:pPr marL="0" indent="0">
              <a:buNone/>
            </a:pPr>
            <a:r>
              <a:rPr lang="id-ID" sz="2400" dirty="0"/>
              <a:t>NotificationCompat.Builder </a:t>
            </a:r>
            <a:r>
              <a:rPr lang="id-ID" sz="2400" dirty="0" smtClean="0"/>
              <a:t>Notifikasi </a:t>
            </a:r>
            <a:r>
              <a:rPr lang="id-ID" sz="2400" dirty="0"/>
              <a:t>=</a:t>
            </a:r>
          </a:p>
          <a:p>
            <a:pPr marL="0" indent="0">
              <a:buNone/>
            </a:pPr>
            <a:r>
              <a:rPr lang="id-ID" sz="2400" dirty="0"/>
              <a:t>        new NotificationCompat.Builder(this)</a:t>
            </a:r>
          </a:p>
          <a:p>
            <a:pPr marL="0" indent="0">
              <a:buNone/>
            </a:pPr>
            <a:r>
              <a:rPr lang="id-ID" sz="2400" dirty="0"/>
              <a:t>        .setSmallIcon(R.drawable.notification_icon)</a:t>
            </a:r>
          </a:p>
          <a:p>
            <a:pPr marL="0" indent="0">
              <a:buNone/>
            </a:pPr>
            <a:r>
              <a:rPr lang="id-ID" sz="2400" dirty="0"/>
              <a:t>        .setContentTitle</a:t>
            </a:r>
            <a:r>
              <a:rPr lang="id-ID" sz="2400" dirty="0" smtClean="0"/>
              <a:t>(“Tugas PMO")</a:t>
            </a:r>
            <a:endParaRPr lang="id-ID" sz="2400" dirty="0"/>
          </a:p>
          <a:p>
            <a:pPr marL="0" indent="0">
              <a:buNone/>
            </a:pPr>
            <a:r>
              <a:rPr lang="id-ID" sz="2400" dirty="0"/>
              <a:t>        .setContentText</a:t>
            </a:r>
            <a:r>
              <a:rPr lang="id-ID" sz="2400" dirty="0" smtClean="0"/>
              <a:t>(“Presentasi PMO pertemuan 4");</a:t>
            </a:r>
            <a:endParaRPr lang="id-ID" sz="2400" dirty="0"/>
          </a:p>
        </p:txBody>
      </p:sp>
    </p:spTree>
    <p:extLst>
      <p:ext uri="{BB962C8B-B14F-4D97-AF65-F5344CB8AC3E}">
        <p14:creationId xmlns:p14="http://schemas.microsoft.com/office/powerpoint/2010/main" val="19472042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261</TotalTime>
  <Words>608</Words>
  <Application>Microsoft Office PowerPoint</Application>
  <PresentationFormat>Widescreen</PresentationFormat>
  <Paragraphs>88</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Adobe Fan Heiti Std B</vt:lpstr>
      <vt:lpstr>Arial</vt:lpstr>
      <vt:lpstr>Calibri</vt:lpstr>
      <vt:lpstr>Calibri Light</vt:lpstr>
      <vt:lpstr>Courier New</vt:lpstr>
      <vt:lpstr>Celestial</vt:lpstr>
      <vt:lpstr>Dialog, NOTIFICATion, Intent</vt:lpstr>
      <vt:lpstr>Daftar anggota kelompok</vt:lpstr>
      <vt:lpstr>Apa itu dialog</vt:lpstr>
      <vt:lpstr>Subkelas dialog</vt:lpstr>
      <vt:lpstr>PowerPoint Presentation</vt:lpstr>
      <vt:lpstr>Apa itu notification</vt:lpstr>
      <vt:lpstr>Bagaimana menggunakan notifikasi</vt:lpstr>
      <vt:lpstr>Membuat sebuah notifikasi</vt:lpstr>
      <vt:lpstr>Contoh </vt:lpstr>
      <vt:lpstr>Intens</vt:lpstr>
      <vt:lpstr>Komponen intens</vt:lpstr>
      <vt:lpstr>Intent Untuk Transfer Data </vt:lpstr>
      <vt:lpstr> Intent untuk melakukan aktifitas tertentu </vt:lpstr>
      <vt:lpstr>Penerapan Dialog, Notifikasi dan  Intent </vt:lpstr>
      <vt:lpstr>Syntaks notifikasi</vt:lpstr>
      <vt:lpstr>Syntaks DIALOG</vt:lpstr>
      <vt:lpstr>Syntaks Intent pada activity 1</vt:lpstr>
      <vt:lpstr>Syntaks Intent pada activity 2</vt:lpstr>
      <vt:lpstr>Sumber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dc:title>
  <dc:creator>Si Uppi</dc:creator>
  <cp:lastModifiedBy>Si Uppi</cp:lastModifiedBy>
  <cp:revision>22</cp:revision>
  <dcterms:created xsi:type="dcterms:W3CDTF">2017-10-28T11:31:05Z</dcterms:created>
  <dcterms:modified xsi:type="dcterms:W3CDTF">2017-11-08T10:02:30Z</dcterms:modified>
</cp:coreProperties>
</file>