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11/8/2017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11/8/2017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11/8/2017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11/8/2017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11/8/2017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11/8/2017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11/8/2017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ndonesiaberkicau.com/wp-content/uploads/2013/11/button_dgn_image.jp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indonesiaberkicau.com/android-thread-1-pendahuluan/" TargetMode="External"/><Relationship Id="rId2" Type="http://schemas.openxmlformats.org/officeDocument/2006/relationships/hyperlink" Target="http://www.insinyoer.com/komponen-aplikasi-android" TargetMode="External"/><Relationship Id="rId1" Type="http://schemas.openxmlformats.org/officeDocument/2006/relationships/slideLayout" Target="../slideLayouts/slideLayout2.xml"/><Relationship Id="rId6" Type="http://schemas.openxmlformats.org/officeDocument/2006/relationships/hyperlink" Target="https://www.twoh.co/2016/08/23/tutorial-cara-membuat-checkbox-di-android-studio/" TargetMode="External"/><Relationship Id="rId5" Type="http://schemas.openxmlformats.org/officeDocument/2006/relationships/hyperlink" Target="http://androidnajwa.blogspot.co.id/2015/08/mengenal-layout-di-android-lengkap.html" TargetMode="External"/><Relationship Id="rId4" Type="http://schemas.openxmlformats.org/officeDocument/2006/relationships/hyperlink" Target="https://www.journaldev.com/9319/android-studio-project-structure-compiler-proguar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Komponen Aplikasi Android</a:t>
            </a:r>
            <a:endParaRPr lang="id-ID" dirty="0"/>
          </a:p>
        </p:txBody>
      </p:sp>
      <p:sp>
        <p:nvSpPr>
          <p:cNvPr id="3" name="Subtitle 2"/>
          <p:cNvSpPr>
            <a:spLocks noGrp="1"/>
          </p:cNvSpPr>
          <p:nvPr>
            <p:ph type="subTitle" idx="1"/>
          </p:nvPr>
        </p:nvSpPr>
        <p:spPr/>
        <p:txBody>
          <a:bodyPr/>
          <a:lstStyle/>
          <a:p>
            <a:r>
              <a:rPr lang="id-ID" dirty="0" smtClean="0"/>
              <a:t>PMO Pertemuan </a:t>
            </a:r>
            <a:r>
              <a:rPr lang="id-ID" dirty="0" smtClean="0"/>
              <a:t>3</a:t>
            </a:r>
            <a:endParaRPr lang="id-ID" dirty="0"/>
          </a:p>
        </p:txBody>
      </p:sp>
    </p:spTree>
    <p:extLst>
      <p:ext uri="{BB962C8B-B14F-4D97-AF65-F5344CB8AC3E}">
        <p14:creationId xmlns:p14="http://schemas.microsoft.com/office/powerpoint/2010/main" val="2048840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0" y="202670"/>
            <a:ext cx="6868886" cy="489661"/>
          </a:xfrm>
        </p:spPr>
        <p:txBody>
          <a:bodyPr>
            <a:normAutofit fontScale="90000"/>
          </a:bodyPr>
          <a:lstStyle/>
          <a:p>
            <a:endParaRPr lang="id-ID" dirty="0"/>
          </a:p>
        </p:txBody>
      </p:sp>
      <p:sp>
        <p:nvSpPr>
          <p:cNvPr id="3" name="Content Placeholder 2"/>
          <p:cNvSpPr>
            <a:spLocks noGrp="1"/>
          </p:cNvSpPr>
          <p:nvPr>
            <p:ph idx="1"/>
          </p:nvPr>
        </p:nvSpPr>
        <p:spPr>
          <a:xfrm>
            <a:off x="685800" y="1371600"/>
            <a:ext cx="10820400" cy="5486400"/>
          </a:xfrm>
        </p:spPr>
        <p:txBody>
          <a:bodyPr>
            <a:normAutofit fontScale="92500"/>
          </a:bodyPr>
          <a:lstStyle/>
          <a:p>
            <a:pPr lvl="0" algn="just"/>
            <a:r>
              <a:rPr lang="id-ID" b="1" dirty="0"/>
              <a:t>m</a:t>
            </a:r>
            <a:r>
              <a:rPr lang="id-ID" b="1" dirty="0" smtClean="0"/>
              <a:t>anifes </a:t>
            </a:r>
            <a:r>
              <a:rPr lang="id-ID" b="1" dirty="0"/>
              <a:t>/: Manifest</a:t>
            </a:r>
          </a:p>
          <a:p>
            <a:pPr marL="0" indent="0" algn="just">
              <a:buNone/>
            </a:pPr>
            <a:r>
              <a:rPr lang="id-ID" b="1" dirty="0"/>
              <a:t>AndroidManifest.xml adalah salah satu file yang paling penting dalam struktur proyek Android. Ini berisi informasi paket, termasuk komponen aplikasi seperti  activities, services, broadcast receivers, content providers, dll</a:t>
            </a:r>
            <a:r>
              <a:rPr lang="id-ID" b="1" dirty="0" smtClean="0"/>
              <a:t>.</a:t>
            </a:r>
          </a:p>
          <a:p>
            <a:pPr marL="0" indent="0" algn="just">
              <a:buNone/>
            </a:pPr>
            <a:r>
              <a:rPr lang="id-ID" b="1" dirty="0"/>
              <a:t> </a:t>
            </a:r>
          </a:p>
          <a:p>
            <a:pPr lvl="0" algn="just"/>
            <a:r>
              <a:rPr lang="id-ID" b="1" dirty="0"/>
              <a:t>res /: File sumber daya </a:t>
            </a:r>
          </a:p>
          <a:p>
            <a:pPr marL="0" indent="0" algn="just">
              <a:buNone/>
            </a:pPr>
            <a:r>
              <a:rPr lang="id-ID" b="1" dirty="0"/>
              <a:t>Res folder adalah tempat semua sumber daya eksternal untuk aplikasi seperti gambar, file XML, string, animasi, file audio dll disimpan</a:t>
            </a:r>
            <a:r>
              <a:rPr lang="id-ID" b="1" dirty="0" smtClean="0"/>
              <a:t>.</a:t>
            </a:r>
          </a:p>
          <a:p>
            <a:pPr marL="0" indent="0" algn="just">
              <a:buNone/>
            </a:pPr>
            <a:endParaRPr lang="id-ID" b="1" dirty="0"/>
          </a:p>
          <a:p>
            <a:pPr lvl="0" algn="just"/>
            <a:r>
              <a:rPr lang="id-ID" b="1" dirty="0"/>
              <a:t>Gradle scripts</a:t>
            </a:r>
            <a:endParaRPr lang="id-ID" dirty="0"/>
          </a:p>
          <a:p>
            <a:pPr marL="0" indent="0" algn="just">
              <a:buNone/>
            </a:pPr>
            <a:r>
              <a:rPr lang="id-ID" b="1" dirty="0"/>
              <a:t>Skrip kelas digunakan untuk mengotomatisasi tugas. Untuk sebagian besar, Android Studio melakukan aplikasi yang dibangun di latar belakang tanpa intervensi dari pengembang. Proses build ini ditangani dengan menggunakan sistem Gradle, sebuah toolkit build otomatis yang dirancang untuk memungkinkan cara pembuatan proyek dibangun agar dikonfigurasi dan dikelola melalui seperangkat file konfigurasi build. Ini menggunakan bahasa yang disebut groovy.</a:t>
            </a:r>
          </a:p>
          <a:p>
            <a:pPr marL="0" indent="0" algn="just">
              <a:buNone/>
            </a:pPr>
            <a:endParaRPr lang="id-ID" b="1" dirty="0"/>
          </a:p>
          <a:p>
            <a:endParaRPr lang="id-ID" dirty="0"/>
          </a:p>
        </p:txBody>
      </p:sp>
    </p:spTree>
    <p:extLst>
      <p:ext uri="{BB962C8B-B14F-4D97-AF65-F5344CB8AC3E}">
        <p14:creationId xmlns:p14="http://schemas.microsoft.com/office/powerpoint/2010/main" val="197305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4410" y="320236"/>
            <a:ext cx="5249091" cy="855421"/>
          </a:xfrm>
        </p:spPr>
        <p:txBody>
          <a:bodyPr/>
          <a:lstStyle/>
          <a:p>
            <a:r>
              <a:rPr lang="id-ID" b="1" dirty="0"/>
              <a:t>Struktur XML</a:t>
            </a:r>
            <a:endParaRPr lang="id-ID" dirty="0"/>
          </a:p>
        </p:txBody>
      </p:sp>
      <p:sp>
        <p:nvSpPr>
          <p:cNvPr id="3" name="Content Placeholder 2"/>
          <p:cNvSpPr>
            <a:spLocks noGrp="1"/>
          </p:cNvSpPr>
          <p:nvPr>
            <p:ph idx="1"/>
          </p:nvPr>
        </p:nvSpPr>
        <p:spPr>
          <a:xfrm>
            <a:off x="685800" y="1737360"/>
            <a:ext cx="10820400" cy="4481325"/>
          </a:xfrm>
        </p:spPr>
        <p:txBody>
          <a:bodyPr/>
          <a:lstStyle/>
          <a:p>
            <a:pPr marL="0" indent="0">
              <a:buNone/>
            </a:pPr>
            <a:r>
              <a:rPr lang="id-ID" b="1" dirty="0"/>
              <a:t>Extensible Markup Language (XML) adalah seperangkat aturan untuk mengkodekan dokumen dalam bentuk yang dapat dibaca oleh mesin. XML adalah format populer untuk sharing data di internet.</a:t>
            </a:r>
          </a:p>
          <a:p>
            <a:pPr marL="0" indent="0">
              <a:buNone/>
            </a:pPr>
            <a:r>
              <a:rPr lang="id-ID" b="1" dirty="0"/>
              <a:t>Berikut adalah contoh dari XML</a:t>
            </a:r>
          </a:p>
          <a:p>
            <a:endParaRPr lang="id-ID" dirty="0" smtClean="0"/>
          </a:p>
          <a:p>
            <a:pPr marL="0" indent="0">
              <a:buNone/>
            </a:pPr>
            <a:r>
              <a:rPr lang="en-US" dirty="0">
                <a:latin typeface="Adobe Fan Heiti Std B" panose="020B0700000000000000" pitchFamily="34" charset="-128"/>
                <a:ea typeface="Adobe Fan Heiti Std B" panose="020B0700000000000000" pitchFamily="34" charset="-128"/>
              </a:rPr>
              <a:t>&lt;?xml version="1.0" encoding="ISO-8859-1"?&gt;</a:t>
            </a:r>
          </a:p>
          <a:p>
            <a:pPr marL="0" indent="0">
              <a:buNone/>
            </a:pPr>
            <a:r>
              <a:rPr lang="id-ID" dirty="0" smtClean="0">
                <a:latin typeface="Adobe Fan Heiti Std B" panose="020B0700000000000000" pitchFamily="34" charset="-128"/>
                <a:ea typeface="Adobe Fan Heiti Std B" panose="020B0700000000000000" pitchFamily="34" charset="-128"/>
              </a:rPr>
              <a:t> </a:t>
            </a:r>
            <a:r>
              <a:rPr lang="en-US" dirty="0" smtClean="0">
                <a:latin typeface="Adobe Fan Heiti Std B" panose="020B0700000000000000" pitchFamily="34" charset="-128"/>
                <a:ea typeface="Adobe Fan Heiti Std B" panose="020B0700000000000000" pitchFamily="34" charset="-128"/>
              </a:rPr>
              <a:t>  </a:t>
            </a:r>
            <a:r>
              <a:rPr lang="id-ID" dirty="0" smtClean="0">
                <a:latin typeface="Adobe Fan Heiti Std B" panose="020B0700000000000000" pitchFamily="34" charset="-128"/>
                <a:ea typeface="Adobe Fan Heiti Std B" panose="020B0700000000000000" pitchFamily="34" charset="-128"/>
              </a:rPr>
              <a:t> </a:t>
            </a:r>
            <a:r>
              <a:rPr lang="en-US" dirty="0" smtClean="0">
                <a:latin typeface="Adobe Fan Heiti Std B" panose="020B0700000000000000" pitchFamily="34" charset="-128"/>
                <a:ea typeface="Adobe Fan Heiti Std B" panose="020B0700000000000000" pitchFamily="34" charset="-128"/>
              </a:rPr>
              <a:t> </a:t>
            </a:r>
            <a:r>
              <a:rPr lang="en-US" dirty="0">
                <a:latin typeface="Adobe Fan Heiti Std B" panose="020B0700000000000000" pitchFamily="34" charset="-128"/>
                <a:ea typeface="Adobe Fan Heiti Std B" panose="020B0700000000000000" pitchFamily="34" charset="-128"/>
              </a:rPr>
              <a:t>&lt;bus&gt;</a:t>
            </a:r>
          </a:p>
          <a:p>
            <a:pPr marL="0" indent="0">
              <a:buNone/>
            </a:pPr>
            <a:r>
              <a:rPr lang="en-US" dirty="0">
                <a:latin typeface="Adobe Fan Heiti Std B" panose="020B0700000000000000" pitchFamily="34" charset="-128"/>
                <a:ea typeface="Adobe Fan Heiti Std B" panose="020B0700000000000000" pitchFamily="34" charset="-128"/>
              </a:rPr>
              <a:t>        &lt;</a:t>
            </a:r>
            <a:r>
              <a:rPr lang="en-US" dirty="0" err="1">
                <a:latin typeface="Adobe Fan Heiti Std B" panose="020B0700000000000000" pitchFamily="34" charset="-128"/>
                <a:ea typeface="Adobe Fan Heiti Std B" panose="020B0700000000000000" pitchFamily="34" charset="-128"/>
              </a:rPr>
              <a:t>nopol</a:t>
            </a:r>
            <a:r>
              <a:rPr lang="en-US" dirty="0">
                <a:latin typeface="Adobe Fan Heiti Std B" panose="020B0700000000000000" pitchFamily="34" charset="-128"/>
                <a:ea typeface="Adobe Fan Heiti Std B" panose="020B0700000000000000" pitchFamily="34" charset="-128"/>
              </a:rPr>
              <a:t>&gt;AA 1987 CC&lt;/</a:t>
            </a:r>
            <a:r>
              <a:rPr lang="en-US" dirty="0" err="1">
                <a:latin typeface="Adobe Fan Heiti Std B" panose="020B0700000000000000" pitchFamily="34" charset="-128"/>
                <a:ea typeface="Adobe Fan Heiti Std B" panose="020B0700000000000000" pitchFamily="34" charset="-128"/>
              </a:rPr>
              <a:t>nopol</a:t>
            </a:r>
            <a:r>
              <a:rPr lang="en-US" dirty="0">
                <a:latin typeface="Adobe Fan Heiti Std B" panose="020B0700000000000000" pitchFamily="34" charset="-128"/>
                <a:ea typeface="Adobe Fan Heiti Std B" panose="020B0700000000000000" pitchFamily="34" charset="-128"/>
              </a:rPr>
              <a:t>&gt;</a:t>
            </a:r>
          </a:p>
          <a:p>
            <a:pPr marL="0" indent="0">
              <a:buNone/>
            </a:pPr>
            <a:r>
              <a:rPr lang="en-US" dirty="0">
                <a:latin typeface="Adobe Fan Heiti Std B" panose="020B0700000000000000" pitchFamily="34" charset="-128"/>
                <a:ea typeface="Adobe Fan Heiti Std B" panose="020B0700000000000000" pitchFamily="34" charset="-128"/>
              </a:rPr>
              <a:t>        &lt;</a:t>
            </a:r>
            <a:r>
              <a:rPr lang="en-US" dirty="0" err="1">
                <a:latin typeface="Adobe Fan Heiti Std B" panose="020B0700000000000000" pitchFamily="34" charset="-128"/>
                <a:ea typeface="Adobe Fan Heiti Std B" panose="020B0700000000000000" pitchFamily="34" charset="-128"/>
              </a:rPr>
              <a:t>po</a:t>
            </a:r>
            <a:r>
              <a:rPr lang="en-US" dirty="0">
                <a:latin typeface="Adobe Fan Heiti Std B" panose="020B0700000000000000" pitchFamily="34" charset="-128"/>
                <a:ea typeface="Adobe Fan Heiti Std B" panose="020B0700000000000000" pitchFamily="34" charset="-128"/>
              </a:rPr>
              <a:t>&gt;</a:t>
            </a:r>
            <a:r>
              <a:rPr lang="en-US" dirty="0" err="1">
                <a:latin typeface="Adobe Fan Heiti Std B" panose="020B0700000000000000" pitchFamily="34" charset="-128"/>
                <a:ea typeface="Adobe Fan Heiti Std B" panose="020B0700000000000000" pitchFamily="34" charset="-128"/>
              </a:rPr>
              <a:t>Sumber</a:t>
            </a:r>
            <a:r>
              <a:rPr lang="en-US" dirty="0">
                <a:latin typeface="Adobe Fan Heiti Std B" panose="020B0700000000000000" pitchFamily="34" charset="-128"/>
                <a:ea typeface="Adobe Fan Heiti Std B" panose="020B0700000000000000" pitchFamily="34" charset="-128"/>
              </a:rPr>
              <a:t> </a:t>
            </a:r>
            <a:r>
              <a:rPr lang="en-US" dirty="0" err="1">
                <a:latin typeface="Adobe Fan Heiti Std B" panose="020B0700000000000000" pitchFamily="34" charset="-128"/>
                <a:ea typeface="Adobe Fan Heiti Std B" panose="020B0700000000000000" pitchFamily="34" charset="-128"/>
              </a:rPr>
              <a:t>Makmur</a:t>
            </a:r>
            <a:r>
              <a:rPr lang="en-US" dirty="0">
                <a:latin typeface="Adobe Fan Heiti Std B" panose="020B0700000000000000" pitchFamily="34" charset="-128"/>
                <a:ea typeface="Adobe Fan Heiti Std B" panose="020B0700000000000000" pitchFamily="34" charset="-128"/>
              </a:rPr>
              <a:t>&lt;/</a:t>
            </a:r>
            <a:r>
              <a:rPr lang="en-US" dirty="0" err="1">
                <a:latin typeface="Adobe Fan Heiti Std B" panose="020B0700000000000000" pitchFamily="34" charset="-128"/>
                <a:ea typeface="Adobe Fan Heiti Std B" panose="020B0700000000000000" pitchFamily="34" charset="-128"/>
              </a:rPr>
              <a:t>po</a:t>
            </a:r>
            <a:r>
              <a:rPr lang="en-US" dirty="0">
                <a:latin typeface="Adobe Fan Heiti Std B" panose="020B0700000000000000" pitchFamily="34" charset="-128"/>
                <a:ea typeface="Adobe Fan Heiti Std B" panose="020B0700000000000000" pitchFamily="34" charset="-128"/>
              </a:rPr>
              <a:t>&gt;        </a:t>
            </a:r>
          </a:p>
          <a:p>
            <a:pPr marL="0" indent="0">
              <a:buNone/>
            </a:pPr>
            <a:r>
              <a:rPr lang="en-US" dirty="0">
                <a:latin typeface="Adobe Fan Heiti Std B" panose="020B0700000000000000" pitchFamily="34" charset="-128"/>
                <a:ea typeface="Adobe Fan Heiti Std B" panose="020B0700000000000000" pitchFamily="34" charset="-128"/>
              </a:rPr>
              <a:t>    &lt;/bus&gt;</a:t>
            </a:r>
          </a:p>
          <a:p>
            <a:endParaRPr lang="id-ID" dirty="0"/>
          </a:p>
        </p:txBody>
      </p:sp>
    </p:spTree>
    <p:extLst>
      <p:ext uri="{BB962C8B-B14F-4D97-AF65-F5344CB8AC3E}">
        <p14:creationId xmlns:p14="http://schemas.microsoft.com/office/powerpoint/2010/main" val="391391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817" y="659870"/>
            <a:ext cx="6986451" cy="868484"/>
          </a:xfrm>
        </p:spPr>
        <p:txBody>
          <a:bodyPr>
            <a:normAutofit fontScale="90000"/>
          </a:bodyPr>
          <a:lstStyle/>
          <a:p>
            <a:r>
              <a:rPr lang="id-ID" b="1" dirty="0"/>
              <a:t>Jenis-jenis Layout pada Android Studio</a:t>
            </a:r>
            <a:r>
              <a:rPr lang="id-ID" dirty="0"/>
              <a:t/>
            </a:r>
            <a:br>
              <a:rPr lang="id-ID" dirty="0"/>
            </a:br>
            <a:endParaRPr lang="id-ID" dirty="0"/>
          </a:p>
        </p:txBody>
      </p:sp>
      <p:sp>
        <p:nvSpPr>
          <p:cNvPr id="3" name="Content Placeholder 2"/>
          <p:cNvSpPr>
            <a:spLocks noGrp="1"/>
          </p:cNvSpPr>
          <p:nvPr>
            <p:ph idx="1"/>
          </p:nvPr>
        </p:nvSpPr>
        <p:spPr>
          <a:xfrm>
            <a:off x="777240" y="1528354"/>
            <a:ext cx="10820400" cy="5185955"/>
          </a:xfrm>
        </p:spPr>
        <p:txBody>
          <a:bodyPr/>
          <a:lstStyle/>
          <a:p>
            <a:pPr marL="0" indent="0">
              <a:buNone/>
            </a:pPr>
            <a:r>
              <a:rPr lang="id-ID" b="1" dirty="0"/>
              <a:t>Apa itu Layout ?</a:t>
            </a:r>
          </a:p>
          <a:p>
            <a:pPr marL="0" indent="0">
              <a:buNone/>
            </a:pPr>
            <a:r>
              <a:rPr lang="id-ID" b="1" dirty="0" smtClean="0"/>
              <a:t>Layout </a:t>
            </a:r>
            <a:r>
              <a:rPr lang="id-ID" b="1" dirty="0"/>
              <a:t>adalah sebuah struktur visual yang digunakan untuk antarmuka pengguna. pada Andoid Studio ada 4 Layout, yaitu </a:t>
            </a:r>
            <a:r>
              <a:rPr lang="id-ID" b="1" dirty="0" smtClean="0"/>
              <a:t>:</a:t>
            </a:r>
          </a:p>
          <a:p>
            <a:pPr marL="0" indent="0">
              <a:buNone/>
            </a:pPr>
            <a:endParaRPr lang="id-ID" b="1" dirty="0" smtClean="0"/>
          </a:p>
          <a:p>
            <a:pPr lvl="0"/>
            <a:r>
              <a:rPr lang="id-ID" b="1" dirty="0"/>
              <a:t>Relative Layout</a:t>
            </a:r>
          </a:p>
          <a:p>
            <a:pPr marL="0" indent="0">
              <a:buNone/>
            </a:pPr>
            <a:r>
              <a:rPr lang="id-ID" b="1" dirty="0"/>
              <a:t>Relative Layout adalah layout yang menampilkan elemen-elemen yang saling berhubungan. Misalnya tombol “OK” posisinya berada dibawah “EditText”, kemudian tombol “cancel” posisinya berada di sebelah kanan tombol “OK” dan dibawah “EditText”. Intinya, saling berkaitan antara posisi satu tombol  dengan yang lain</a:t>
            </a:r>
            <a:r>
              <a:rPr lang="id-ID" b="1" dirty="0" smtClean="0"/>
              <a:t>.</a:t>
            </a:r>
          </a:p>
          <a:p>
            <a:pPr marL="0" indent="0">
              <a:buNone/>
            </a:pPr>
            <a:endParaRPr lang="id-ID" b="1" dirty="0"/>
          </a:p>
          <a:p>
            <a:pPr marL="0" indent="0">
              <a:buNone/>
            </a:pPr>
            <a:endParaRPr lang="id-ID" b="1" dirty="0"/>
          </a:p>
          <a:p>
            <a:endParaRPr lang="id-ID" dirty="0"/>
          </a:p>
        </p:txBody>
      </p:sp>
    </p:spTree>
    <p:extLst>
      <p:ext uri="{BB962C8B-B14F-4D97-AF65-F5344CB8AC3E}">
        <p14:creationId xmlns:p14="http://schemas.microsoft.com/office/powerpoint/2010/main" val="394787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124097" y="1527589"/>
            <a:ext cx="6916783" cy="5147531"/>
          </a:xfrm>
        </p:spPr>
        <p:txBody>
          <a:bodyPr/>
          <a:lstStyle/>
          <a:p>
            <a:pPr lvl="0"/>
            <a:r>
              <a:rPr lang="id-ID" b="1" dirty="0"/>
              <a:t>Linier Layout</a:t>
            </a:r>
          </a:p>
          <a:p>
            <a:pPr marL="0" indent="0">
              <a:buNone/>
            </a:pPr>
            <a:r>
              <a:rPr lang="id-ID" b="1" dirty="0"/>
              <a:t>Linear layout adalah suatu layout yang biasanya digunakan untuk tampilan statis. Linier Layout menampilkan elemen-elemen view dengan arah linear, vertikal ataupun horizontal</a:t>
            </a:r>
            <a:r>
              <a:rPr lang="id-ID" b="1" dirty="0" smtClean="0"/>
              <a:t>.</a:t>
            </a:r>
          </a:p>
          <a:p>
            <a:pPr marL="0" indent="0">
              <a:buNone/>
            </a:pPr>
            <a:endParaRPr lang="id-ID" b="1" dirty="0"/>
          </a:p>
          <a:p>
            <a:pPr marL="0" indent="0">
              <a:buNone/>
            </a:pPr>
            <a:endParaRPr lang="id-ID" b="1" dirty="0" smtClean="0"/>
          </a:p>
          <a:p>
            <a:pPr marL="0" indent="0">
              <a:buNone/>
            </a:pPr>
            <a:endParaRPr lang="id-ID" b="1" dirty="0"/>
          </a:p>
          <a:p>
            <a:pPr lvl="0" algn="just"/>
            <a:r>
              <a:rPr lang="id-ID" b="1" dirty="0"/>
              <a:t>Table Layout</a:t>
            </a:r>
          </a:p>
          <a:p>
            <a:pPr marL="0" indent="0" algn="just">
              <a:buNone/>
            </a:pPr>
            <a:r>
              <a:rPr lang="id-ID" b="1" dirty="0"/>
              <a:t>Table Layout adalah layout sederhana yang nantinya posisi dari komponen-komponennya otomatis tertata seperti layaknya tabel pada umumnya.</a:t>
            </a:r>
          </a:p>
          <a:p>
            <a:pPr marL="0" indent="0">
              <a:buNone/>
            </a:pPr>
            <a:endParaRPr lang="id-ID" b="1" dirty="0"/>
          </a:p>
          <a:p>
            <a:endParaRPr lang="id-ID" dirty="0"/>
          </a:p>
        </p:txBody>
      </p:sp>
      <p:pic>
        <p:nvPicPr>
          <p:cNvPr id="4" name="Picture 3" descr="Model Orientasi Linear Layout"/>
          <p:cNvPicPr/>
          <p:nvPr/>
        </p:nvPicPr>
        <p:blipFill>
          <a:blip r:embed="rId2">
            <a:extLst>
              <a:ext uri="{28A0092B-C50C-407E-A947-70E740481C1C}">
                <a14:useLocalDpi xmlns:a14="http://schemas.microsoft.com/office/drawing/2010/main" val="0"/>
              </a:ext>
            </a:extLst>
          </a:blip>
          <a:srcRect/>
          <a:stretch>
            <a:fillRect/>
          </a:stretch>
        </p:blipFill>
        <p:spPr bwMode="auto">
          <a:xfrm>
            <a:off x="8091351" y="1373620"/>
            <a:ext cx="3442063" cy="2727734"/>
          </a:xfrm>
          <a:prstGeom prst="rect">
            <a:avLst/>
          </a:prstGeom>
          <a:noFill/>
          <a:ln>
            <a:noFill/>
          </a:ln>
        </p:spPr>
      </p:pic>
      <p:pic>
        <p:nvPicPr>
          <p:cNvPr id="5" name="Picture 4" descr="http://4.bp.blogspot.com/-fxO4v7_kx5k/Vcj-RiUyVAI/AAAAAAAAArM/MKWJhTGXHPE/s320/Table%2BLayout.png"/>
          <p:cNvPicPr/>
          <p:nvPr/>
        </p:nvPicPr>
        <p:blipFill>
          <a:blip r:embed="rId3">
            <a:extLst>
              <a:ext uri="{28A0092B-C50C-407E-A947-70E740481C1C}">
                <a14:useLocalDpi xmlns:a14="http://schemas.microsoft.com/office/drawing/2010/main" val="0"/>
              </a:ext>
            </a:extLst>
          </a:blip>
          <a:srcRect/>
          <a:stretch>
            <a:fillRect/>
          </a:stretch>
        </p:blipFill>
        <p:spPr bwMode="auto">
          <a:xfrm>
            <a:off x="8091351" y="4255323"/>
            <a:ext cx="3414849" cy="2602677"/>
          </a:xfrm>
          <a:prstGeom prst="rect">
            <a:avLst/>
          </a:prstGeom>
          <a:noFill/>
          <a:ln>
            <a:noFill/>
          </a:ln>
        </p:spPr>
      </p:pic>
    </p:spTree>
    <p:extLst>
      <p:ext uri="{BB962C8B-B14F-4D97-AF65-F5344CB8AC3E}">
        <p14:creationId xmlns:p14="http://schemas.microsoft.com/office/powerpoint/2010/main" val="795855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320041" y="1580606"/>
            <a:ext cx="6655526" cy="5146765"/>
          </a:xfrm>
        </p:spPr>
        <p:txBody>
          <a:bodyPr>
            <a:normAutofit/>
          </a:bodyPr>
          <a:lstStyle/>
          <a:p>
            <a:pPr lvl="0" algn="just"/>
            <a:r>
              <a:rPr lang="id-ID" b="1" dirty="0"/>
              <a:t>Frame Layout</a:t>
            </a:r>
          </a:p>
          <a:p>
            <a:pPr marL="0" indent="0" algn="just">
              <a:buNone/>
            </a:pPr>
            <a:r>
              <a:rPr lang="id-ID" b="1" dirty="0"/>
              <a:t>Layout ini adalah layout yang paling sederhana. Layout ini akan membuat komponen yang ada didalamnya menjadi menumpuk atau saling menutupi satu dengan yang lainnya (</a:t>
            </a:r>
            <a:r>
              <a:rPr lang="id-ID" b="1" i="1" dirty="0"/>
              <a:t>layering</a:t>
            </a:r>
            <a:r>
              <a:rPr lang="id-ID" b="1" dirty="0"/>
              <a:t>). Komponen yang paling pertama pada layout ini akan berada dibawah komponen-komponen diatasnya. Pada materi penggunaan fragment di materi sebelumnya, FrameLayout memiliki kemampuan untuk menjadi container untuk fragment-fragment didalam sebuah Activity. Berikut ilustrasi dari penggunaan FrameLayout terhadap child view yang dimiliki didalamnya.</a:t>
            </a:r>
          </a:p>
          <a:p>
            <a:endParaRPr lang="id-ID" dirty="0"/>
          </a:p>
        </p:txBody>
      </p:sp>
      <p:pic>
        <p:nvPicPr>
          <p:cNvPr id="4" name="Picture 3" descr="Picture13"/>
          <p:cNvPicPr/>
          <p:nvPr/>
        </p:nvPicPr>
        <p:blipFill>
          <a:blip r:embed="rId2">
            <a:extLst>
              <a:ext uri="{28A0092B-C50C-407E-A947-70E740481C1C}">
                <a14:useLocalDpi xmlns:a14="http://schemas.microsoft.com/office/drawing/2010/main" val="0"/>
              </a:ext>
            </a:extLst>
          </a:blip>
          <a:srcRect/>
          <a:stretch>
            <a:fillRect/>
          </a:stretch>
        </p:blipFill>
        <p:spPr bwMode="auto">
          <a:xfrm>
            <a:off x="7380515" y="2057400"/>
            <a:ext cx="4376056" cy="4069079"/>
          </a:xfrm>
          <a:prstGeom prst="rect">
            <a:avLst/>
          </a:prstGeom>
          <a:noFill/>
          <a:ln>
            <a:noFill/>
          </a:ln>
        </p:spPr>
      </p:pic>
    </p:spTree>
    <p:extLst>
      <p:ext uri="{BB962C8B-B14F-4D97-AF65-F5344CB8AC3E}">
        <p14:creationId xmlns:p14="http://schemas.microsoft.com/office/powerpoint/2010/main" val="3031941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4697" y="620682"/>
            <a:ext cx="6999514" cy="816233"/>
          </a:xfrm>
        </p:spPr>
        <p:txBody>
          <a:bodyPr/>
          <a:lstStyle/>
          <a:p>
            <a:r>
              <a:rPr lang="id-ID" b="1" dirty="0"/>
              <a:t>Mendisain User Interface</a:t>
            </a:r>
            <a:endParaRPr lang="id-ID" dirty="0"/>
          </a:p>
        </p:txBody>
      </p:sp>
      <p:sp>
        <p:nvSpPr>
          <p:cNvPr id="3" name="Content Placeholder 2"/>
          <p:cNvSpPr>
            <a:spLocks noGrp="1"/>
          </p:cNvSpPr>
          <p:nvPr>
            <p:ph idx="1"/>
          </p:nvPr>
        </p:nvSpPr>
        <p:spPr>
          <a:xfrm>
            <a:off x="293914" y="1541418"/>
            <a:ext cx="5153297" cy="5140235"/>
          </a:xfrm>
        </p:spPr>
        <p:txBody>
          <a:bodyPr>
            <a:normAutofit/>
          </a:bodyPr>
          <a:lstStyle/>
          <a:p>
            <a:pPr marL="0" indent="0">
              <a:buNone/>
            </a:pPr>
            <a:endParaRPr lang="id-ID" dirty="0"/>
          </a:p>
          <a:p>
            <a:pPr marL="0" indent="0" algn="just">
              <a:buNone/>
            </a:pPr>
            <a:r>
              <a:rPr lang="id-ID" b="1" dirty="0"/>
              <a:t>Di Layout Editor Android Studio, Anda bisa dengan cepat membangun layout dengan menyeret widget ke dalam editor desain visual sebagai ganti menulis XML layout secara manual. Editor ini bisa menampilkan pratinjau layout Anda dalam berbagai versi dan perangkat Android, dan Anda secara dinamis bisa mengubah ukuran layout untuk memastikannya berfungsi dengan baik pada berbagai ukuran layar.</a:t>
            </a:r>
          </a:p>
          <a:p>
            <a:endParaRPr lang="id-ID" dirty="0"/>
          </a:p>
        </p:txBody>
      </p:sp>
      <p:pic>
        <p:nvPicPr>
          <p:cNvPr id="4" name="Picture 3" descr="https://developer.android.com/studio/images/write/layout-editor-callouts_2-2_2x.png?hl=i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7840" y="1541418"/>
            <a:ext cx="6346371" cy="5140234"/>
          </a:xfrm>
          <a:prstGeom prst="rect">
            <a:avLst/>
          </a:prstGeom>
          <a:noFill/>
          <a:ln>
            <a:noFill/>
          </a:ln>
        </p:spPr>
      </p:pic>
    </p:spTree>
    <p:extLst>
      <p:ext uri="{BB962C8B-B14F-4D97-AF65-F5344CB8AC3E}">
        <p14:creationId xmlns:p14="http://schemas.microsoft.com/office/powerpoint/2010/main" val="2428202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5246" y="542305"/>
            <a:ext cx="7090954" cy="920736"/>
          </a:xfrm>
        </p:spPr>
        <p:txBody>
          <a:bodyPr>
            <a:normAutofit fontScale="90000"/>
          </a:bodyPr>
          <a:lstStyle/>
          <a:p>
            <a:r>
              <a:rPr lang="id-ID" b="1" dirty="0"/>
              <a:t>Kontrol UI Andoid</a:t>
            </a:r>
            <a:r>
              <a:rPr lang="id-ID" dirty="0"/>
              <a:t/>
            </a:r>
            <a:br>
              <a:rPr lang="id-ID" dirty="0"/>
            </a:br>
            <a:endParaRPr lang="id-ID" dirty="0"/>
          </a:p>
        </p:txBody>
      </p:sp>
      <p:sp>
        <p:nvSpPr>
          <p:cNvPr id="3" name="Content Placeholder 2"/>
          <p:cNvSpPr>
            <a:spLocks noGrp="1"/>
          </p:cNvSpPr>
          <p:nvPr>
            <p:ph idx="1"/>
          </p:nvPr>
        </p:nvSpPr>
        <p:spPr>
          <a:xfrm>
            <a:off x="1103267" y="1383147"/>
            <a:ext cx="10820400" cy="927463"/>
          </a:xfrm>
        </p:spPr>
        <p:txBody>
          <a:bodyPr/>
          <a:lstStyle/>
          <a:p>
            <a:pPr marL="0" indent="0" algn="just">
              <a:buNone/>
            </a:pPr>
            <a:r>
              <a:rPr lang="id-ID" b="1" dirty="0"/>
              <a:t>Ada sejumlah kontrol UI yang disediakan oleh Android yang memungkinkan Anda membangun antarmuka berbasis grafis untuk aplikasi Anda.</a:t>
            </a:r>
          </a:p>
          <a:p>
            <a:endParaRPr lang="id-ID" dirty="0"/>
          </a:p>
        </p:txBody>
      </p:sp>
      <p:graphicFrame>
        <p:nvGraphicFramePr>
          <p:cNvPr id="5" name="Table 4"/>
          <p:cNvGraphicFramePr>
            <a:graphicFrameLocks noGrp="1"/>
          </p:cNvGraphicFramePr>
          <p:nvPr>
            <p:extLst>
              <p:ext uri="{D42A27DB-BD31-4B8C-83A1-F6EECF244321}">
                <p14:modId xmlns:p14="http://schemas.microsoft.com/office/powerpoint/2010/main" val="1100485376"/>
              </p:ext>
            </p:extLst>
          </p:nvPr>
        </p:nvGraphicFramePr>
        <p:xfrm>
          <a:off x="1275261" y="2522299"/>
          <a:ext cx="10476411" cy="3904627"/>
        </p:xfrm>
        <a:graphic>
          <a:graphicData uri="http://schemas.openxmlformats.org/drawingml/2006/table">
            <a:tbl>
              <a:tblPr firstRow="1" firstCol="1" bandRow="1">
                <a:tableStyleId>{5C22544A-7EE6-4342-B048-85BDC9FD1C3A}</a:tableStyleId>
              </a:tblPr>
              <a:tblGrid>
                <a:gridCol w="4062548">
                  <a:extLst>
                    <a:ext uri="{9D8B030D-6E8A-4147-A177-3AD203B41FA5}">
                      <a16:colId xmlns:a16="http://schemas.microsoft.com/office/drawing/2014/main" val="2629807890"/>
                    </a:ext>
                  </a:extLst>
                </a:gridCol>
                <a:gridCol w="6413863">
                  <a:extLst>
                    <a:ext uri="{9D8B030D-6E8A-4147-A177-3AD203B41FA5}">
                      <a16:colId xmlns:a16="http://schemas.microsoft.com/office/drawing/2014/main" val="713605986"/>
                    </a:ext>
                  </a:extLst>
                </a:gridCol>
              </a:tblGrid>
              <a:tr h="1890421">
                <a:tc>
                  <a:txBody>
                    <a:bodyPr/>
                    <a:lstStyle/>
                    <a:p>
                      <a:pPr>
                        <a:lnSpc>
                          <a:spcPct val="107000"/>
                        </a:lnSpc>
                        <a:spcAft>
                          <a:spcPts val="1500"/>
                        </a:spcAft>
                      </a:pPr>
                      <a:endParaRPr lang="id-ID" sz="1050">
                        <a:solidFill>
                          <a:srgbClr val="31313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76200" marR="76200" marT="76200" marB="76200"/>
                </a:tc>
                <a:tc>
                  <a:txBody>
                    <a:bodyPr/>
                    <a:lstStyle/>
                    <a:p>
                      <a:pPr>
                        <a:lnSpc>
                          <a:spcPct val="107000"/>
                        </a:lnSpc>
                        <a:spcAft>
                          <a:spcPts val="1500"/>
                        </a:spcAft>
                      </a:pPr>
                      <a:r>
                        <a:rPr lang="id-ID" sz="2400" u="none" strike="noStrike" dirty="0">
                          <a:effectLst/>
                        </a:rPr>
                        <a:t>TextView</a:t>
                      </a:r>
                      <a:endParaRPr lang="id-ID" sz="2400" dirty="0">
                        <a:effectLst/>
                      </a:endParaRPr>
                    </a:p>
                    <a:p>
                      <a:pPr marL="30480" marR="30480" algn="just">
                        <a:lnSpc>
                          <a:spcPts val="1800"/>
                        </a:lnSpc>
                        <a:spcAft>
                          <a:spcPts val="1200"/>
                        </a:spcAft>
                      </a:pPr>
                      <a:r>
                        <a:rPr lang="id-ID" sz="2400" dirty="0">
                          <a:effectLst/>
                        </a:rPr>
                        <a:t>Kontrol ini digunakan untuk menampilkan teks ke pengguna</a:t>
                      </a:r>
                      <a:r>
                        <a:rPr lang="id-ID" sz="1200" dirty="0">
                          <a:effectLst/>
                        </a:rPr>
                        <a:t>.</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674693116"/>
                  </a:ext>
                </a:extLst>
              </a:tr>
              <a:tr h="2014206">
                <a:tc>
                  <a:txBody>
                    <a:bodyPr/>
                    <a:lstStyle/>
                    <a:p>
                      <a:pPr>
                        <a:lnSpc>
                          <a:spcPct val="107000"/>
                        </a:lnSpc>
                        <a:spcAft>
                          <a:spcPts val="0"/>
                        </a:spcAft>
                      </a:pPr>
                      <a:endParaRPr lang="id-ID" sz="1050">
                        <a:solidFill>
                          <a:srgbClr val="31313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76200" marR="76200" marT="76200" marB="76200"/>
                </a:tc>
                <a:tc>
                  <a:txBody>
                    <a:bodyPr/>
                    <a:lstStyle/>
                    <a:p>
                      <a:pPr>
                        <a:lnSpc>
                          <a:spcPct val="107000"/>
                        </a:lnSpc>
                        <a:spcAft>
                          <a:spcPts val="0"/>
                        </a:spcAft>
                      </a:pPr>
                      <a:r>
                        <a:rPr lang="id-ID" sz="2400" b="1" u="none" strike="noStrike" dirty="0" smtClean="0">
                          <a:effectLst/>
                        </a:rPr>
                        <a:t>EditText</a:t>
                      </a:r>
                    </a:p>
                    <a:p>
                      <a:pPr>
                        <a:lnSpc>
                          <a:spcPct val="107000"/>
                        </a:lnSpc>
                        <a:spcAft>
                          <a:spcPts val="0"/>
                        </a:spcAft>
                      </a:pPr>
                      <a:endParaRPr lang="id-ID" sz="2400" b="1" dirty="0">
                        <a:effectLst/>
                      </a:endParaRPr>
                    </a:p>
                    <a:p>
                      <a:pPr marL="30480" marR="30480" algn="just">
                        <a:lnSpc>
                          <a:spcPts val="1800"/>
                        </a:lnSpc>
                        <a:spcAft>
                          <a:spcPts val="1200"/>
                        </a:spcAft>
                      </a:pPr>
                      <a:r>
                        <a:rPr lang="id-ID" sz="2400" b="1" dirty="0">
                          <a:effectLst/>
                        </a:rPr>
                        <a:t>EditText adalah subclass TextView yang memiliki kemampuan untuk peditan atau dengan kata lain dapat menerima inputing dari pengguna.</a:t>
                      </a:r>
                      <a:endParaRPr lang="id-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116172884"/>
                  </a:ext>
                </a:extLst>
              </a:tr>
            </a:tbl>
          </a:graphicData>
        </a:graphic>
      </p:graphicFrame>
      <p:pic>
        <p:nvPicPr>
          <p:cNvPr id="307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261" y="2522299"/>
            <a:ext cx="4087030" cy="19030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260" y="4428309"/>
            <a:ext cx="4087031" cy="199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24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7577078"/>
              </p:ext>
            </p:extLst>
          </p:nvPr>
        </p:nvGraphicFramePr>
        <p:xfrm>
          <a:off x="665697" y="375163"/>
          <a:ext cx="10860133" cy="6437313"/>
        </p:xfrm>
        <a:graphic>
          <a:graphicData uri="http://schemas.openxmlformats.org/drawingml/2006/table">
            <a:tbl>
              <a:tblPr firstRow="1" firstCol="1" bandRow="1">
                <a:tableStyleId>{5C22544A-7EE6-4342-B048-85BDC9FD1C3A}</a:tableStyleId>
              </a:tblPr>
              <a:tblGrid>
                <a:gridCol w="3049468">
                  <a:extLst>
                    <a:ext uri="{9D8B030D-6E8A-4147-A177-3AD203B41FA5}">
                      <a16:colId xmlns:a16="http://schemas.microsoft.com/office/drawing/2014/main" val="4088978114"/>
                    </a:ext>
                  </a:extLst>
                </a:gridCol>
                <a:gridCol w="7810665">
                  <a:extLst>
                    <a:ext uri="{9D8B030D-6E8A-4147-A177-3AD203B41FA5}">
                      <a16:colId xmlns:a16="http://schemas.microsoft.com/office/drawing/2014/main" val="4256630024"/>
                    </a:ext>
                  </a:extLst>
                </a:gridCol>
              </a:tblGrid>
              <a:tr h="1875989">
                <a:tc>
                  <a:txBody>
                    <a:bodyPr/>
                    <a:lstStyle/>
                    <a:p>
                      <a:pPr>
                        <a:lnSpc>
                          <a:spcPct val="107000"/>
                        </a:lnSpc>
                        <a:spcAft>
                          <a:spcPts val="0"/>
                        </a:spcAft>
                      </a:pPr>
                      <a:endParaRPr lang="id-ID" sz="1050">
                        <a:solidFill>
                          <a:srgbClr val="31313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76200" marR="76200" marT="76200" marB="76200"/>
                </a:tc>
                <a:tc>
                  <a:txBody>
                    <a:bodyPr/>
                    <a:lstStyle/>
                    <a:p>
                      <a:pPr>
                        <a:lnSpc>
                          <a:spcPct val="107000"/>
                        </a:lnSpc>
                        <a:spcAft>
                          <a:spcPts val="0"/>
                        </a:spcAft>
                      </a:pPr>
                      <a:r>
                        <a:rPr lang="id-ID" sz="2400" u="none" strike="noStrike" dirty="0" smtClean="0">
                          <a:effectLst/>
                        </a:rPr>
                        <a:t>AutoCompleteTextView</a:t>
                      </a:r>
                    </a:p>
                    <a:p>
                      <a:pPr>
                        <a:lnSpc>
                          <a:spcPct val="100000"/>
                        </a:lnSpc>
                        <a:spcAft>
                          <a:spcPts val="0"/>
                        </a:spcAft>
                      </a:pPr>
                      <a:endParaRPr lang="id-ID" sz="2400" dirty="0">
                        <a:effectLst/>
                      </a:endParaRPr>
                    </a:p>
                    <a:p>
                      <a:pPr marL="30480" marR="30480" algn="just">
                        <a:lnSpc>
                          <a:spcPct val="100000"/>
                        </a:lnSpc>
                        <a:spcAft>
                          <a:spcPts val="1200"/>
                        </a:spcAft>
                      </a:pPr>
                      <a:r>
                        <a:rPr lang="id-ID" sz="2400" dirty="0">
                          <a:effectLst/>
                        </a:rPr>
                        <a:t>AutoCompleteTextView adalah tampilan daftar saran penyelesaian dari kalimat yang diketik secara otomatis saat pengguna mengetik.</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638480725"/>
                  </a:ext>
                </a:extLst>
              </a:tr>
              <a:tr h="1875989">
                <a:tc>
                  <a:txBody>
                    <a:bodyPr/>
                    <a:lstStyle/>
                    <a:p>
                      <a:pPr>
                        <a:lnSpc>
                          <a:spcPct val="107000"/>
                        </a:lnSpc>
                        <a:spcAft>
                          <a:spcPts val="0"/>
                        </a:spcAft>
                      </a:pPr>
                      <a:endParaRPr lang="id-ID" sz="1050" dirty="0">
                        <a:solidFill>
                          <a:srgbClr val="31313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76200" marR="76200" marT="76200" marB="76200"/>
                </a:tc>
                <a:tc>
                  <a:txBody>
                    <a:bodyPr/>
                    <a:lstStyle/>
                    <a:p>
                      <a:pPr>
                        <a:lnSpc>
                          <a:spcPct val="107000"/>
                        </a:lnSpc>
                        <a:spcAft>
                          <a:spcPts val="0"/>
                        </a:spcAft>
                      </a:pPr>
                      <a:r>
                        <a:rPr lang="id-ID" sz="2400" b="1" u="none" strike="noStrike" dirty="0" smtClean="0">
                          <a:effectLst/>
                        </a:rPr>
                        <a:t>Button</a:t>
                      </a:r>
                    </a:p>
                    <a:p>
                      <a:pPr>
                        <a:lnSpc>
                          <a:spcPct val="107000"/>
                        </a:lnSpc>
                        <a:spcAft>
                          <a:spcPts val="0"/>
                        </a:spcAft>
                      </a:pPr>
                      <a:endParaRPr lang="id-ID" sz="2400" b="1" dirty="0">
                        <a:effectLst/>
                      </a:endParaRPr>
                    </a:p>
                    <a:p>
                      <a:pPr marL="30480" marR="30480" algn="just">
                        <a:lnSpc>
                          <a:spcPct val="100000"/>
                        </a:lnSpc>
                        <a:spcAft>
                          <a:spcPts val="1200"/>
                        </a:spcAft>
                      </a:pPr>
                      <a:r>
                        <a:rPr lang="id-ID" sz="2400" b="1" dirty="0">
                          <a:effectLst/>
                        </a:rPr>
                        <a:t>Button atau tombol push yang bisa ditekan, atau diklik, oleh pengguna untuk melakukan suatu tindakan.</a:t>
                      </a:r>
                      <a:endParaRPr lang="id-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447495899"/>
                  </a:ext>
                </a:extLst>
              </a:tr>
              <a:tr h="2230669">
                <a:tc>
                  <a:txBody>
                    <a:bodyPr/>
                    <a:lstStyle/>
                    <a:p>
                      <a:pPr>
                        <a:lnSpc>
                          <a:spcPct val="107000"/>
                        </a:lnSpc>
                        <a:spcAft>
                          <a:spcPts val="0"/>
                        </a:spcAft>
                      </a:pPr>
                      <a:endParaRPr lang="id-ID" sz="1050">
                        <a:solidFill>
                          <a:srgbClr val="31313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76200" marR="76200" marT="76200" marB="76200"/>
                </a:tc>
                <a:tc>
                  <a:txBody>
                    <a:bodyPr/>
                    <a:lstStyle/>
                    <a:p>
                      <a:pPr>
                        <a:lnSpc>
                          <a:spcPct val="107000"/>
                        </a:lnSpc>
                        <a:spcAft>
                          <a:spcPts val="0"/>
                        </a:spcAft>
                      </a:pPr>
                      <a:r>
                        <a:rPr lang="id-ID" sz="2400" b="1" u="none" strike="noStrike" dirty="0" smtClean="0">
                          <a:effectLst/>
                        </a:rPr>
                        <a:t>ImageButton</a:t>
                      </a:r>
                    </a:p>
                    <a:p>
                      <a:pPr>
                        <a:lnSpc>
                          <a:spcPct val="107000"/>
                        </a:lnSpc>
                        <a:spcAft>
                          <a:spcPts val="0"/>
                        </a:spcAft>
                      </a:pPr>
                      <a:endParaRPr lang="id-ID" sz="2400" b="1" dirty="0">
                        <a:effectLst/>
                      </a:endParaRPr>
                    </a:p>
                    <a:p>
                      <a:pPr marL="30480" marR="30480" algn="just">
                        <a:lnSpc>
                          <a:spcPct val="100000"/>
                        </a:lnSpc>
                        <a:spcAft>
                          <a:spcPts val="1200"/>
                        </a:spcAft>
                      </a:pPr>
                      <a:r>
                        <a:rPr lang="id-ID" sz="2400" b="1" dirty="0">
                          <a:effectLst/>
                        </a:rPr>
                        <a:t>ImageButton sebuah tombol dengan gambar (bukan teks) yang bisa ditekan atau diklik oleh pengguna yang memberikan kesan moderen dari pada buton pada umumnya.</a:t>
                      </a:r>
                      <a:endParaRPr lang="id-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075424636"/>
                  </a:ext>
                </a:extLst>
              </a:tr>
            </a:tbl>
          </a:graphicData>
        </a:graphic>
      </p:graphicFrame>
      <p:pic>
        <p:nvPicPr>
          <p:cNvPr id="409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65" y="1190445"/>
            <a:ext cx="2985598" cy="102071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5" descr="button_dgn_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65" y="3008065"/>
            <a:ext cx="3006127" cy="929431"/>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697" y="4683579"/>
            <a:ext cx="3004966" cy="194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363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5916900"/>
              </p:ext>
            </p:extLst>
          </p:nvPr>
        </p:nvGraphicFramePr>
        <p:xfrm>
          <a:off x="666207" y="907336"/>
          <a:ext cx="10839993" cy="5709182"/>
        </p:xfrm>
        <a:graphic>
          <a:graphicData uri="http://schemas.openxmlformats.org/drawingml/2006/table">
            <a:tbl>
              <a:tblPr firstRow="1" firstCol="1" bandRow="1">
                <a:tableStyleId>{5C22544A-7EE6-4342-B048-85BDC9FD1C3A}</a:tableStyleId>
              </a:tblPr>
              <a:tblGrid>
                <a:gridCol w="3043813">
                  <a:extLst>
                    <a:ext uri="{9D8B030D-6E8A-4147-A177-3AD203B41FA5}">
                      <a16:colId xmlns:a16="http://schemas.microsoft.com/office/drawing/2014/main" val="2623030162"/>
                    </a:ext>
                  </a:extLst>
                </a:gridCol>
                <a:gridCol w="7796180">
                  <a:extLst>
                    <a:ext uri="{9D8B030D-6E8A-4147-A177-3AD203B41FA5}">
                      <a16:colId xmlns:a16="http://schemas.microsoft.com/office/drawing/2014/main" val="1276355461"/>
                    </a:ext>
                  </a:extLst>
                </a:gridCol>
              </a:tblGrid>
              <a:tr h="1887386">
                <a:tc>
                  <a:txBody>
                    <a:bodyPr/>
                    <a:lstStyle/>
                    <a:p>
                      <a:pPr>
                        <a:lnSpc>
                          <a:spcPct val="107000"/>
                        </a:lnSpc>
                        <a:spcAft>
                          <a:spcPts val="0"/>
                        </a:spcAft>
                      </a:pPr>
                      <a:endParaRPr lang="id-ID" sz="1050">
                        <a:solidFill>
                          <a:srgbClr val="31313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76200" marR="76200" marT="76200" marB="76200"/>
                </a:tc>
                <a:tc>
                  <a:txBody>
                    <a:bodyPr/>
                    <a:lstStyle/>
                    <a:p>
                      <a:pPr>
                        <a:lnSpc>
                          <a:spcPct val="107000"/>
                        </a:lnSpc>
                        <a:spcAft>
                          <a:spcPts val="0"/>
                        </a:spcAft>
                      </a:pPr>
                      <a:r>
                        <a:rPr lang="id-ID" sz="2400" u="none" strike="noStrike" dirty="0" smtClean="0">
                          <a:effectLst/>
                        </a:rPr>
                        <a:t>CheckBox</a:t>
                      </a:r>
                    </a:p>
                    <a:p>
                      <a:pPr>
                        <a:lnSpc>
                          <a:spcPct val="107000"/>
                        </a:lnSpc>
                        <a:spcAft>
                          <a:spcPts val="0"/>
                        </a:spcAft>
                      </a:pPr>
                      <a:endParaRPr lang="id-ID" sz="2400" dirty="0">
                        <a:effectLst/>
                      </a:endParaRPr>
                    </a:p>
                    <a:p>
                      <a:pPr marL="30480" marR="30480" algn="just">
                        <a:lnSpc>
                          <a:spcPct val="100000"/>
                        </a:lnSpc>
                        <a:spcAft>
                          <a:spcPts val="1200"/>
                        </a:spcAft>
                      </a:pPr>
                      <a:r>
                        <a:rPr lang="id-ID" sz="2400" dirty="0">
                          <a:effectLst/>
                        </a:rPr>
                        <a:t>Check box dapat dikatakan sebagai kotak checklist yang dapat untuk  memilih beberapa menu atau pilihan. </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290993514"/>
                  </a:ext>
                </a:extLst>
              </a:tr>
              <a:tr h="1697734">
                <a:tc>
                  <a:txBody>
                    <a:bodyPr/>
                    <a:lstStyle/>
                    <a:p>
                      <a:pPr>
                        <a:lnSpc>
                          <a:spcPct val="107000"/>
                        </a:lnSpc>
                        <a:spcAft>
                          <a:spcPts val="0"/>
                        </a:spcAft>
                      </a:pPr>
                      <a:endParaRPr lang="id-ID" sz="1050">
                        <a:solidFill>
                          <a:srgbClr val="31313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76200" marR="76200" marT="76200" marB="76200"/>
                </a:tc>
                <a:tc>
                  <a:txBody>
                    <a:bodyPr/>
                    <a:lstStyle/>
                    <a:p>
                      <a:pPr>
                        <a:lnSpc>
                          <a:spcPct val="107000"/>
                        </a:lnSpc>
                        <a:spcAft>
                          <a:spcPts val="0"/>
                        </a:spcAft>
                      </a:pPr>
                      <a:r>
                        <a:rPr lang="id-ID" sz="2400" b="1" u="none" strike="noStrike" dirty="0" smtClean="0">
                          <a:effectLst/>
                        </a:rPr>
                        <a:t>ToggleButton</a:t>
                      </a:r>
                    </a:p>
                    <a:p>
                      <a:pPr>
                        <a:lnSpc>
                          <a:spcPct val="107000"/>
                        </a:lnSpc>
                        <a:spcAft>
                          <a:spcPts val="0"/>
                        </a:spcAft>
                      </a:pPr>
                      <a:endParaRPr lang="id-ID" sz="2400" b="1" dirty="0">
                        <a:effectLst/>
                      </a:endParaRPr>
                    </a:p>
                    <a:p>
                      <a:pPr marL="30480" marR="30480" algn="just">
                        <a:lnSpc>
                          <a:spcPts val="1800"/>
                        </a:lnSpc>
                        <a:spcAft>
                          <a:spcPts val="1200"/>
                        </a:spcAft>
                      </a:pPr>
                      <a:r>
                        <a:rPr lang="id-ID" sz="2400" b="1" dirty="0">
                          <a:effectLst/>
                        </a:rPr>
                        <a:t>Tombol on / off dengan indikator lampu.</a:t>
                      </a:r>
                      <a:endParaRPr lang="id-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605686686"/>
                  </a:ext>
                </a:extLst>
              </a:tr>
              <a:tr h="1979067">
                <a:tc>
                  <a:txBody>
                    <a:bodyPr/>
                    <a:lstStyle/>
                    <a:p>
                      <a:pPr>
                        <a:lnSpc>
                          <a:spcPct val="107000"/>
                        </a:lnSpc>
                        <a:spcAft>
                          <a:spcPts val="0"/>
                        </a:spcAft>
                      </a:pPr>
                      <a:endParaRPr lang="id-ID" sz="1050">
                        <a:solidFill>
                          <a:srgbClr val="31313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76200" marR="76200" marT="76200" marB="76200"/>
                </a:tc>
                <a:tc>
                  <a:txBody>
                    <a:bodyPr/>
                    <a:lstStyle/>
                    <a:p>
                      <a:pPr>
                        <a:lnSpc>
                          <a:spcPct val="107000"/>
                        </a:lnSpc>
                        <a:spcAft>
                          <a:spcPts val="0"/>
                        </a:spcAft>
                      </a:pPr>
                      <a:r>
                        <a:rPr lang="id-ID" sz="2400" b="1" u="none" strike="noStrike" dirty="0" smtClean="0">
                          <a:effectLst/>
                        </a:rPr>
                        <a:t>RadioButton</a:t>
                      </a:r>
                    </a:p>
                    <a:p>
                      <a:pPr>
                        <a:lnSpc>
                          <a:spcPct val="107000"/>
                        </a:lnSpc>
                        <a:spcAft>
                          <a:spcPts val="0"/>
                        </a:spcAft>
                      </a:pPr>
                      <a:endParaRPr lang="id-ID" sz="2400" b="1" dirty="0">
                        <a:effectLst/>
                      </a:endParaRPr>
                    </a:p>
                    <a:p>
                      <a:pPr marL="30480" marR="30480" algn="just">
                        <a:lnSpc>
                          <a:spcPct val="100000"/>
                        </a:lnSpc>
                        <a:spcAft>
                          <a:spcPts val="1200"/>
                        </a:spcAft>
                      </a:pPr>
                      <a:r>
                        <a:rPr lang="id-ID" sz="2400" b="1" dirty="0">
                          <a:effectLst/>
                        </a:rPr>
                        <a:t>Pada radio button pengguna hanya dapat memilih salah satu dari beberpa menu yang ada. </a:t>
                      </a:r>
                      <a:endParaRPr lang="id-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1979423064"/>
                  </a:ext>
                </a:extLst>
              </a:tr>
            </a:tbl>
          </a:graphicData>
        </a:graphic>
      </p:graphicFrame>
      <p:pic>
        <p:nvPicPr>
          <p:cNvPr id="51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850" y="1165634"/>
            <a:ext cx="2351314" cy="159504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850" y="3060628"/>
            <a:ext cx="2449933" cy="1503607"/>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901" y="5328097"/>
            <a:ext cx="2418263" cy="69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471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6094431"/>
              </p:ext>
            </p:extLst>
          </p:nvPr>
        </p:nvGraphicFramePr>
        <p:xfrm>
          <a:off x="731520" y="239155"/>
          <a:ext cx="10774680" cy="6350761"/>
        </p:xfrm>
        <a:graphic>
          <a:graphicData uri="http://schemas.openxmlformats.org/drawingml/2006/table">
            <a:tbl>
              <a:tblPr firstRow="1" firstCol="1" bandRow="1">
                <a:tableStyleId>{5C22544A-7EE6-4342-B048-85BDC9FD1C3A}</a:tableStyleId>
              </a:tblPr>
              <a:tblGrid>
                <a:gridCol w="3025472">
                  <a:extLst>
                    <a:ext uri="{9D8B030D-6E8A-4147-A177-3AD203B41FA5}">
                      <a16:colId xmlns:a16="http://schemas.microsoft.com/office/drawing/2014/main" val="751160036"/>
                    </a:ext>
                  </a:extLst>
                </a:gridCol>
                <a:gridCol w="7749208">
                  <a:extLst>
                    <a:ext uri="{9D8B030D-6E8A-4147-A177-3AD203B41FA5}">
                      <a16:colId xmlns:a16="http://schemas.microsoft.com/office/drawing/2014/main" val="1217848442"/>
                    </a:ext>
                  </a:extLst>
                </a:gridCol>
              </a:tblGrid>
              <a:tr h="1920239">
                <a:tc>
                  <a:txBody>
                    <a:bodyPr/>
                    <a:lstStyle/>
                    <a:p>
                      <a:pPr>
                        <a:lnSpc>
                          <a:spcPct val="107000"/>
                        </a:lnSpc>
                        <a:spcAft>
                          <a:spcPts val="0"/>
                        </a:spcAft>
                      </a:pPr>
                      <a:endParaRPr lang="id-ID" sz="1050">
                        <a:solidFill>
                          <a:srgbClr val="31313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76200" marR="76200" marT="76200" marB="76200"/>
                </a:tc>
                <a:tc>
                  <a:txBody>
                    <a:bodyPr/>
                    <a:lstStyle/>
                    <a:p>
                      <a:pPr>
                        <a:lnSpc>
                          <a:spcPct val="107000"/>
                        </a:lnSpc>
                        <a:spcAft>
                          <a:spcPts val="0"/>
                        </a:spcAft>
                      </a:pPr>
                      <a:r>
                        <a:rPr lang="id-ID" sz="2400" u="none" strike="noStrike" dirty="0" smtClean="0">
                          <a:effectLst/>
                        </a:rPr>
                        <a:t>RadioGroup</a:t>
                      </a:r>
                    </a:p>
                    <a:p>
                      <a:pPr>
                        <a:lnSpc>
                          <a:spcPct val="107000"/>
                        </a:lnSpc>
                        <a:spcAft>
                          <a:spcPts val="0"/>
                        </a:spcAft>
                      </a:pPr>
                      <a:endParaRPr lang="id-ID" sz="2400" dirty="0">
                        <a:effectLst/>
                      </a:endParaRPr>
                    </a:p>
                    <a:p>
                      <a:pPr marL="30480" marR="30480" algn="just">
                        <a:lnSpc>
                          <a:spcPct val="100000"/>
                        </a:lnSpc>
                        <a:spcAft>
                          <a:spcPts val="1200"/>
                        </a:spcAft>
                      </a:pPr>
                      <a:r>
                        <a:rPr lang="id-ID" sz="2400" dirty="0">
                          <a:effectLst/>
                        </a:rPr>
                        <a:t>RadioGroup digunakan untuk mengelompokkan satu atau beberapa RadioButtons.</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080572360"/>
                  </a:ext>
                </a:extLst>
              </a:tr>
              <a:tr h="2569360">
                <a:tc>
                  <a:txBody>
                    <a:bodyPr/>
                    <a:lstStyle/>
                    <a:p>
                      <a:pPr>
                        <a:lnSpc>
                          <a:spcPct val="107000"/>
                        </a:lnSpc>
                        <a:spcAft>
                          <a:spcPts val="0"/>
                        </a:spcAft>
                      </a:pPr>
                      <a:endParaRPr lang="id-ID" sz="1050" dirty="0">
                        <a:solidFill>
                          <a:srgbClr val="31313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76200" marR="76200" marT="76200" marB="76200"/>
                </a:tc>
                <a:tc>
                  <a:txBody>
                    <a:bodyPr/>
                    <a:lstStyle/>
                    <a:p>
                      <a:pPr>
                        <a:lnSpc>
                          <a:spcPct val="107000"/>
                        </a:lnSpc>
                        <a:spcAft>
                          <a:spcPts val="0"/>
                        </a:spcAft>
                      </a:pPr>
                      <a:r>
                        <a:rPr lang="id-ID" sz="2400" b="1" u="none" strike="noStrike" dirty="0" smtClean="0">
                          <a:effectLst/>
                        </a:rPr>
                        <a:t>ProgressBar</a:t>
                      </a:r>
                    </a:p>
                    <a:p>
                      <a:pPr>
                        <a:lnSpc>
                          <a:spcPct val="107000"/>
                        </a:lnSpc>
                        <a:spcAft>
                          <a:spcPts val="0"/>
                        </a:spcAft>
                      </a:pPr>
                      <a:endParaRPr lang="id-ID" sz="2400" b="1" dirty="0">
                        <a:effectLst/>
                      </a:endParaRPr>
                    </a:p>
                    <a:p>
                      <a:pPr marL="30480" marR="30480" algn="just">
                        <a:lnSpc>
                          <a:spcPct val="100000"/>
                        </a:lnSpc>
                        <a:spcAft>
                          <a:spcPts val="1200"/>
                        </a:spcAft>
                      </a:pPr>
                      <a:r>
                        <a:rPr lang="id-ID" sz="2400" b="1" dirty="0">
                          <a:effectLst/>
                        </a:rPr>
                        <a:t>Tampilan ProgressBar memberikan tampilan visual tentang beberapa tugas yang sedang berlangsung kepada user, seperti saat Anda membuka sebuah aplikasi atau sedang meload data.</a:t>
                      </a:r>
                      <a:endParaRPr lang="id-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462961709"/>
                  </a:ext>
                </a:extLst>
              </a:tr>
              <a:tr h="1487969">
                <a:tc>
                  <a:txBody>
                    <a:bodyPr/>
                    <a:lstStyle/>
                    <a:p>
                      <a:pPr>
                        <a:lnSpc>
                          <a:spcPct val="107000"/>
                        </a:lnSpc>
                        <a:spcAft>
                          <a:spcPts val="0"/>
                        </a:spcAft>
                      </a:pPr>
                      <a:endParaRPr lang="id-ID" sz="1050" dirty="0">
                        <a:solidFill>
                          <a:srgbClr val="31313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76200" marR="76200" marT="76200" marB="76200"/>
                </a:tc>
                <a:tc>
                  <a:txBody>
                    <a:bodyPr/>
                    <a:lstStyle/>
                    <a:p>
                      <a:pPr>
                        <a:lnSpc>
                          <a:spcPct val="107000"/>
                        </a:lnSpc>
                        <a:spcAft>
                          <a:spcPts val="0"/>
                        </a:spcAft>
                      </a:pPr>
                      <a:r>
                        <a:rPr lang="id-ID" sz="2400" b="1" u="none" strike="noStrike" dirty="0" smtClean="0">
                          <a:effectLst/>
                        </a:rPr>
                        <a:t>Spinner</a:t>
                      </a:r>
                    </a:p>
                    <a:p>
                      <a:pPr>
                        <a:lnSpc>
                          <a:spcPct val="107000"/>
                        </a:lnSpc>
                        <a:spcAft>
                          <a:spcPts val="0"/>
                        </a:spcAft>
                      </a:pPr>
                      <a:endParaRPr lang="id-ID" sz="2400" b="1" dirty="0">
                        <a:effectLst/>
                      </a:endParaRPr>
                    </a:p>
                    <a:p>
                      <a:pPr marL="30480" marR="30480" algn="just">
                        <a:lnSpc>
                          <a:spcPct val="100000"/>
                        </a:lnSpc>
                        <a:spcAft>
                          <a:spcPts val="1200"/>
                        </a:spcAft>
                      </a:pPr>
                      <a:r>
                        <a:rPr lang="id-ID" sz="2400" b="1" dirty="0">
                          <a:effectLst/>
                        </a:rPr>
                        <a:t>Daftar drop-down yang memungkinkan pengguna memilih satu nilai dari satu set.</a:t>
                      </a:r>
                      <a:endParaRPr lang="id-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479213463"/>
                  </a:ext>
                </a:extLst>
              </a:tr>
            </a:tbl>
          </a:graphicData>
        </a:graphic>
      </p:graphicFrame>
      <p:pic>
        <p:nvPicPr>
          <p:cNvPr id="614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833" y="332688"/>
            <a:ext cx="2547516" cy="158887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141" y="3107153"/>
            <a:ext cx="2594198" cy="1308092"/>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808" y="4939951"/>
            <a:ext cx="1508792" cy="164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75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Daftar anggota kelompok</a:t>
            </a:r>
            <a:endParaRPr lang="id-ID" dirty="0"/>
          </a:p>
        </p:txBody>
      </p:sp>
      <p:sp>
        <p:nvSpPr>
          <p:cNvPr id="3" name="Content Placeholder 2"/>
          <p:cNvSpPr>
            <a:spLocks noGrp="1"/>
          </p:cNvSpPr>
          <p:nvPr>
            <p:ph idx="1"/>
          </p:nvPr>
        </p:nvSpPr>
        <p:spPr>
          <a:xfrm>
            <a:off x="3814354" y="2194560"/>
            <a:ext cx="7691846" cy="4024125"/>
          </a:xfrm>
        </p:spPr>
        <p:txBody>
          <a:bodyPr/>
          <a:lstStyle/>
          <a:p>
            <a:r>
              <a:rPr lang="id-ID" dirty="0">
                <a:latin typeface="Adobe Fan Heiti Std B" panose="020B0700000000000000" pitchFamily="34" charset="-128"/>
                <a:ea typeface="Adobe Fan Heiti Std B" panose="020B0700000000000000" pitchFamily="34" charset="-128"/>
              </a:rPr>
              <a:t>ALIF LUTHFI / 15.11.0136</a:t>
            </a:r>
          </a:p>
          <a:p>
            <a:r>
              <a:rPr lang="id-ID" dirty="0">
                <a:latin typeface="Adobe Fan Heiti Std B" panose="020B0700000000000000" pitchFamily="34" charset="-128"/>
                <a:ea typeface="Adobe Fan Heiti Std B" panose="020B0700000000000000" pitchFamily="34" charset="-128"/>
              </a:rPr>
              <a:t>FAHRUR AZIZ ROHMANUR AMIN / 15.11.0167</a:t>
            </a:r>
          </a:p>
          <a:p>
            <a:r>
              <a:rPr lang="id-ID" dirty="0">
                <a:latin typeface="Adobe Fan Heiti Std B" panose="020B0700000000000000" pitchFamily="34" charset="-128"/>
                <a:ea typeface="Adobe Fan Heiti Std B" panose="020B0700000000000000" pitchFamily="34" charset="-128"/>
              </a:rPr>
              <a:t>ERRINA AZIZAH / 15.11.0171</a:t>
            </a:r>
          </a:p>
          <a:p>
            <a:r>
              <a:rPr lang="id-ID" dirty="0">
                <a:latin typeface="Adobe Fan Heiti Std B" panose="020B0700000000000000" pitchFamily="34" charset="-128"/>
                <a:ea typeface="Adobe Fan Heiti Std B" panose="020B0700000000000000" pitchFamily="34" charset="-128"/>
              </a:rPr>
              <a:t>IRA ARSHINTA WARDANI / 15.11.0152</a:t>
            </a:r>
          </a:p>
          <a:p>
            <a:r>
              <a:rPr lang="id-ID" dirty="0">
                <a:latin typeface="Adobe Fan Heiti Std B" panose="020B0700000000000000" pitchFamily="34" charset="-128"/>
                <a:ea typeface="Adobe Fan Heiti Std B" panose="020B0700000000000000" pitchFamily="34" charset="-128"/>
              </a:rPr>
              <a:t>INAYATUL ISNAENI / 15.11.0145</a:t>
            </a:r>
          </a:p>
          <a:p>
            <a:r>
              <a:rPr lang="id-ID" dirty="0">
                <a:latin typeface="Adobe Fan Heiti Std B" panose="020B0700000000000000" pitchFamily="34" charset="-128"/>
                <a:ea typeface="Adobe Fan Heiti Std B" panose="020B0700000000000000" pitchFamily="34" charset="-128"/>
              </a:rPr>
              <a:t>WILDATUL AULIA / 15.11.0146</a:t>
            </a:r>
          </a:p>
          <a:p>
            <a:endParaRPr lang="id-ID" dirty="0"/>
          </a:p>
        </p:txBody>
      </p:sp>
    </p:spTree>
    <p:extLst>
      <p:ext uri="{BB962C8B-B14F-4D97-AF65-F5344CB8AC3E}">
        <p14:creationId xmlns:p14="http://schemas.microsoft.com/office/powerpoint/2010/main" val="2757427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4523076"/>
              </p:ext>
            </p:extLst>
          </p:nvPr>
        </p:nvGraphicFramePr>
        <p:xfrm>
          <a:off x="1426542" y="1149531"/>
          <a:ext cx="9637698" cy="4715692"/>
        </p:xfrm>
        <a:graphic>
          <a:graphicData uri="http://schemas.openxmlformats.org/drawingml/2006/table">
            <a:tbl>
              <a:tblPr firstRow="1" firstCol="1" bandRow="1">
                <a:tableStyleId>{5C22544A-7EE6-4342-B048-85BDC9FD1C3A}</a:tableStyleId>
              </a:tblPr>
              <a:tblGrid>
                <a:gridCol w="2706214">
                  <a:extLst>
                    <a:ext uri="{9D8B030D-6E8A-4147-A177-3AD203B41FA5}">
                      <a16:colId xmlns:a16="http://schemas.microsoft.com/office/drawing/2014/main" val="223041559"/>
                    </a:ext>
                  </a:extLst>
                </a:gridCol>
                <a:gridCol w="6931484">
                  <a:extLst>
                    <a:ext uri="{9D8B030D-6E8A-4147-A177-3AD203B41FA5}">
                      <a16:colId xmlns:a16="http://schemas.microsoft.com/office/drawing/2014/main" val="3620333740"/>
                    </a:ext>
                  </a:extLst>
                </a:gridCol>
              </a:tblGrid>
              <a:tr h="2665041">
                <a:tc>
                  <a:txBody>
                    <a:bodyPr/>
                    <a:lstStyle/>
                    <a:p>
                      <a:pPr>
                        <a:lnSpc>
                          <a:spcPct val="107000"/>
                        </a:lnSpc>
                        <a:spcAft>
                          <a:spcPts val="0"/>
                        </a:spcAft>
                      </a:pPr>
                      <a:endParaRPr lang="id-ID" sz="1050">
                        <a:solidFill>
                          <a:srgbClr val="31313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76200" marR="76200" marT="76200" marB="76200"/>
                </a:tc>
                <a:tc>
                  <a:txBody>
                    <a:bodyPr/>
                    <a:lstStyle/>
                    <a:p>
                      <a:pPr>
                        <a:lnSpc>
                          <a:spcPct val="107000"/>
                        </a:lnSpc>
                        <a:spcAft>
                          <a:spcPts val="0"/>
                        </a:spcAft>
                      </a:pPr>
                      <a:r>
                        <a:rPr lang="id-ID" sz="2400" u="none" strike="noStrike" dirty="0" smtClean="0">
                          <a:effectLst/>
                        </a:rPr>
                        <a:t>TimePicker</a:t>
                      </a:r>
                    </a:p>
                    <a:p>
                      <a:pPr>
                        <a:lnSpc>
                          <a:spcPct val="107000"/>
                        </a:lnSpc>
                        <a:spcAft>
                          <a:spcPts val="0"/>
                        </a:spcAft>
                      </a:pPr>
                      <a:endParaRPr lang="id-ID" sz="2400" dirty="0">
                        <a:effectLst/>
                      </a:endParaRPr>
                    </a:p>
                    <a:p>
                      <a:pPr marL="30480" marR="30480" algn="just">
                        <a:lnSpc>
                          <a:spcPct val="100000"/>
                        </a:lnSpc>
                        <a:spcAft>
                          <a:spcPts val="1200"/>
                        </a:spcAft>
                      </a:pPr>
                      <a:r>
                        <a:rPr lang="id-ID" sz="2400" dirty="0">
                          <a:effectLst/>
                        </a:rPr>
                        <a:t>Tampilan TimePicker memungkinkan pengguna memilih waktu dalam sehari, baik dalam mode 24 jam maupun mode AM / PM.</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1005495654"/>
                  </a:ext>
                </a:extLst>
              </a:tr>
              <a:tr h="2050651">
                <a:tc>
                  <a:txBody>
                    <a:bodyPr/>
                    <a:lstStyle/>
                    <a:p>
                      <a:pPr>
                        <a:lnSpc>
                          <a:spcPct val="107000"/>
                        </a:lnSpc>
                        <a:spcAft>
                          <a:spcPts val="0"/>
                        </a:spcAft>
                      </a:pPr>
                      <a:endParaRPr lang="id-ID" sz="1050">
                        <a:solidFill>
                          <a:srgbClr val="31313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76200" marR="76200" marT="76200" marB="76200"/>
                </a:tc>
                <a:tc>
                  <a:txBody>
                    <a:bodyPr/>
                    <a:lstStyle/>
                    <a:p>
                      <a:pPr>
                        <a:lnSpc>
                          <a:spcPct val="107000"/>
                        </a:lnSpc>
                        <a:spcAft>
                          <a:spcPts val="0"/>
                        </a:spcAft>
                      </a:pPr>
                      <a:r>
                        <a:rPr lang="id-ID" sz="2400" b="1" u="none" strike="noStrike" dirty="0" smtClean="0">
                          <a:effectLst/>
                        </a:rPr>
                        <a:t>DatePicker</a:t>
                      </a:r>
                    </a:p>
                    <a:p>
                      <a:pPr>
                        <a:lnSpc>
                          <a:spcPct val="107000"/>
                        </a:lnSpc>
                        <a:spcAft>
                          <a:spcPts val="0"/>
                        </a:spcAft>
                      </a:pPr>
                      <a:endParaRPr lang="id-ID" sz="2400" b="1" dirty="0">
                        <a:effectLst/>
                      </a:endParaRPr>
                    </a:p>
                    <a:p>
                      <a:pPr marL="30480" marR="30480" algn="just">
                        <a:lnSpc>
                          <a:spcPct val="100000"/>
                        </a:lnSpc>
                        <a:spcAft>
                          <a:spcPts val="1200"/>
                        </a:spcAft>
                      </a:pPr>
                      <a:r>
                        <a:rPr lang="id-ID" sz="2400" b="1" dirty="0">
                          <a:effectLst/>
                        </a:rPr>
                        <a:t>Tampilan DatePicker memungkinkan pengguna memilih tanggal hari itu.</a:t>
                      </a:r>
                      <a:endParaRPr lang="id-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67589310"/>
                  </a:ext>
                </a:extLst>
              </a:tr>
            </a:tbl>
          </a:graphicData>
        </a:graphic>
      </p:graphicFrame>
      <p:pic>
        <p:nvPicPr>
          <p:cNvPr id="7170"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715" y="1317492"/>
            <a:ext cx="1848324" cy="2250134"/>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920" y="3952784"/>
            <a:ext cx="1913119" cy="186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584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492" y="672933"/>
            <a:ext cx="7757160" cy="972987"/>
          </a:xfrm>
        </p:spPr>
        <p:txBody>
          <a:bodyPr>
            <a:normAutofit fontScale="90000"/>
          </a:bodyPr>
          <a:lstStyle/>
          <a:p>
            <a:r>
              <a:rPr lang="id-ID" b="1" dirty="0"/>
              <a:t>Contoh Program UI Control</a:t>
            </a:r>
            <a:endParaRPr lang="id-ID" dirty="0"/>
          </a:p>
        </p:txBody>
      </p:sp>
      <p:sp>
        <p:nvSpPr>
          <p:cNvPr id="3" name="Content Placeholder 2"/>
          <p:cNvSpPr>
            <a:spLocks noGrp="1"/>
          </p:cNvSpPr>
          <p:nvPr>
            <p:ph idx="1"/>
          </p:nvPr>
        </p:nvSpPr>
        <p:spPr>
          <a:xfrm>
            <a:off x="486592" y="1841862"/>
            <a:ext cx="6436722" cy="4558937"/>
          </a:xfrm>
        </p:spPr>
        <p:txBody>
          <a:bodyPr/>
          <a:lstStyle/>
          <a:p>
            <a:r>
              <a:rPr lang="id-ID" b="1" dirty="0"/>
              <a:t>Kontrol UI CheckBox </a:t>
            </a:r>
            <a:r>
              <a:rPr lang="id-ID" b="1" dirty="0" smtClean="0"/>
              <a:t>Android</a:t>
            </a:r>
          </a:p>
          <a:p>
            <a:endParaRPr lang="id-ID" dirty="0"/>
          </a:p>
          <a:p>
            <a:pPr marL="0" indent="0" algn="just">
              <a:buNone/>
            </a:pPr>
            <a:r>
              <a:rPr lang="id-ID" b="1" dirty="0"/>
              <a:t>Di android, CheckBox adalah tombol yang dapat di centang (ON) atau tidak dicentang (OFF) dan ini akan memungkinkan pengguna untuk memilih  antara kedua opsi (ON / OFF).</a:t>
            </a:r>
          </a:p>
          <a:p>
            <a:pPr marL="0" indent="0" algn="just">
              <a:buNone/>
            </a:pPr>
            <a:r>
              <a:rPr lang="id-ID" b="1" dirty="0"/>
              <a:t>Umumnya, kita dapat menggunakan beberapa kontrol CheckBox dalam aplikasi android untuk memungkinkan pengguna memilih satu atau lebih opsi dari kumpulan nilai yang ada.</a:t>
            </a:r>
          </a:p>
          <a:p>
            <a:endParaRPr lang="id-ID"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311788" y="2116182"/>
            <a:ext cx="2373630" cy="3526972"/>
          </a:xfrm>
          <a:prstGeom prst="rect">
            <a:avLst/>
          </a:prstGeom>
        </p:spPr>
      </p:pic>
    </p:spTree>
    <p:extLst>
      <p:ext uri="{BB962C8B-B14F-4D97-AF65-F5344CB8AC3E}">
        <p14:creationId xmlns:p14="http://schemas.microsoft.com/office/powerpoint/2010/main" val="945742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492" y="764373"/>
            <a:ext cx="7665720" cy="633353"/>
          </a:xfrm>
        </p:spPr>
        <p:txBody>
          <a:bodyPr>
            <a:normAutofit fontScale="90000"/>
          </a:bodyPr>
          <a:lstStyle/>
          <a:p>
            <a:r>
              <a:rPr lang="id-ID" b="1" dirty="0"/>
              <a:t>Membuat CheckBox pada File Layout XML</a:t>
            </a:r>
            <a:r>
              <a:rPr lang="id-ID" dirty="0"/>
              <a:t/>
            </a:r>
            <a:br>
              <a:rPr lang="id-ID" dirty="0"/>
            </a:br>
            <a:endParaRPr lang="id-ID" dirty="0"/>
          </a:p>
        </p:txBody>
      </p:sp>
      <p:sp>
        <p:nvSpPr>
          <p:cNvPr id="3" name="Content Placeholder 2"/>
          <p:cNvSpPr>
            <a:spLocks noGrp="1"/>
          </p:cNvSpPr>
          <p:nvPr>
            <p:ph idx="1"/>
          </p:nvPr>
        </p:nvSpPr>
        <p:spPr>
          <a:xfrm>
            <a:off x="685800" y="1397726"/>
            <a:ext cx="10820400" cy="5225144"/>
          </a:xfrm>
        </p:spPr>
        <p:txBody>
          <a:bodyPr>
            <a:normAutofit lnSpcReduction="10000"/>
          </a:bodyPr>
          <a:lstStyle/>
          <a:p>
            <a:pPr marL="0" indent="0">
              <a:buNone/>
            </a:pPr>
            <a:r>
              <a:rPr lang="id-ID" dirty="0">
                <a:latin typeface="+mj-lt"/>
              </a:rPr>
              <a:t>&lt;?xml version="1.0" encoding="utf-8"?&gt;</a:t>
            </a:r>
            <a:br>
              <a:rPr lang="id-ID" dirty="0">
                <a:latin typeface="+mj-lt"/>
              </a:rPr>
            </a:br>
            <a:r>
              <a:rPr lang="id-ID" dirty="0">
                <a:latin typeface="+mj-lt"/>
              </a:rPr>
              <a:t>&lt;RelativeLayout xmlns:android="http://schemas.android.com/apk/res/android"</a:t>
            </a:r>
            <a:br>
              <a:rPr lang="id-ID" dirty="0">
                <a:latin typeface="+mj-lt"/>
              </a:rPr>
            </a:br>
            <a:r>
              <a:rPr lang="id-ID" dirty="0">
                <a:latin typeface="+mj-lt"/>
              </a:rPr>
              <a:t>    android:layout_width="match_parent" android:layout_height="match_parent</a:t>
            </a:r>
            <a:r>
              <a:rPr lang="id-ID" dirty="0" smtClean="0">
                <a:latin typeface="+mj-lt"/>
              </a:rPr>
              <a:t>"&gt;</a:t>
            </a:r>
          </a:p>
          <a:p>
            <a:pPr marL="0" indent="0">
              <a:buNone/>
            </a:pPr>
            <a:r>
              <a:rPr lang="id-ID" dirty="0">
                <a:latin typeface="+mj-lt"/>
              </a:rPr>
              <a:t/>
            </a:r>
            <a:br>
              <a:rPr lang="id-ID" dirty="0">
                <a:latin typeface="+mj-lt"/>
              </a:rPr>
            </a:br>
            <a:r>
              <a:rPr lang="id-ID" dirty="0">
                <a:latin typeface="+mj-lt"/>
              </a:rPr>
              <a:t>&lt;CheckBox</a:t>
            </a:r>
            <a:br>
              <a:rPr lang="id-ID" dirty="0">
                <a:latin typeface="+mj-lt"/>
              </a:rPr>
            </a:br>
            <a:r>
              <a:rPr lang="id-ID" dirty="0">
                <a:latin typeface="+mj-lt"/>
              </a:rPr>
              <a:t>    android:id="@+id/chk1"</a:t>
            </a:r>
            <a:br>
              <a:rPr lang="id-ID" dirty="0">
                <a:latin typeface="+mj-lt"/>
              </a:rPr>
            </a:br>
            <a:r>
              <a:rPr lang="id-ID" dirty="0">
                <a:latin typeface="+mj-lt"/>
              </a:rPr>
              <a:t>    android:layout_width="wrap_content"</a:t>
            </a:r>
            <a:br>
              <a:rPr lang="id-ID" dirty="0">
                <a:latin typeface="+mj-lt"/>
              </a:rPr>
            </a:br>
            <a:r>
              <a:rPr lang="id-ID" dirty="0">
                <a:latin typeface="+mj-lt"/>
              </a:rPr>
              <a:t>    android:layout_height="wrap_content"</a:t>
            </a:r>
            <a:br>
              <a:rPr lang="id-ID" dirty="0">
                <a:latin typeface="+mj-lt"/>
              </a:rPr>
            </a:br>
            <a:r>
              <a:rPr lang="id-ID" dirty="0">
                <a:latin typeface="+mj-lt"/>
              </a:rPr>
              <a:t>    android:checked="true"</a:t>
            </a:r>
            <a:br>
              <a:rPr lang="id-ID" dirty="0">
                <a:latin typeface="+mj-lt"/>
              </a:rPr>
            </a:br>
            <a:r>
              <a:rPr lang="id-ID" dirty="0">
                <a:latin typeface="+mj-lt"/>
              </a:rPr>
              <a:t>    android:text="Java" /&gt; </a:t>
            </a:r>
            <a:endParaRPr lang="id-ID" dirty="0" smtClean="0">
              <a:latin typeface="+mj-lt"/>
            </a:endParaRPr>
          </a:p>
          <a:p>
            <a:pPr marL="0" indent="0">
              <a:buNone/>
            </a:pPr>
            <a:r>
              <a:rPr lang="id-ID" dirty="0" smtClean="0">
                <a:latin typeface="+mj-lt"/>
              </a:rPr>
              <a:t>&lt;/</a:t>
            </a:r>
            <a:r>
              <a:rPr lang="id-ID" dirty="0">
                <a:latin typeface="+mj-lt"/>
              </a:rPr>
              <a:t>RelativeLayout</a:t>
            </a:r>
            <a:r>
              <a:rPr lang="id-ID" dirty="0" smtClean="0">
                <a:latin typeface="+mj-lt"/>
              </a:rPr>
              <a:t>&gt;</a:t>
            </a:r>
          </a:p>
          <a:p>
            <a:pPr marL="0" indent="0">
              <a:buNone/>
            </a:pPr>
            <a:endParaRPr lang="id-ID" dirty="0"/>
          </a:p>
          <a:p>
            <a:pPr marL="0" indent="0" algn="just">
              <a:buNone/>
            </a:pPr>
            <a:r>
              <a:rPr lang="id-ID" b="1" dirty="0"/>
              <a:t>Jika Anda mengamati cuplikan kode di atas, di sini </a:t>
            </a:r>
            <a:r>
              <a:rPr lang="id-ID" b="1" dirty="0" smtClean="0"/>
              <a:t>didefinisikan </a:t>
            </a:r>
            <a:r>
              <a:rPr lang="id-ID" b="1" dirty="0"/>
              <a:t>kontrol CheckBox dan </a:t>
            </a:r>
            <a:r>
              <a:rPr lang="id-ID" b="1" dirty="0" smtClean="0"/>
              <a:t>mencentang </a:t>
            </a:r>
            <a:r>
              <a:rPr lang="id-ID" b="1" dirty="0"/>
              <a:t>atribut dalam file layout xml.</a:t>
            </a:r>
          </a:p>
          <a:p>
            <a:endParaRPr lang="id-ID" dirty="0"/>
          </a:p>
        </p:txBody>
      </p:sp>
    </p:spTree>
    <p:extLst>
      <p:ext uri="{BB962C8B-B14F-4D97-AF65-F5344CB8AC3E}">
        <p14:creationId xmlns:p14="http://schemas.microsoft.com/office/powerpoint/2010/main" val="822209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2993" y="372488"/>
            <a:ext cx="7522029" cy="685604"/>
          </a:xfrm>
        </p:spPr>
        <p:txBody>
          <a:bodyPr>
            <a:normAutofit fontScale="90000"/>
          </a:bodyPr>
          <a:lstStyle/>
          <a:p>
            <a:r>
              <a:rPr lang="id-ID" dirty="0"/>
              <a:t> </a:t>
            </a:r>
            <a:br>
              <a:rPr lang="id-ID" dirty="0"/>
            </a:br>
            <a:r>
              <a:rPr lang="id-ID" b="1" dirty="0"/>
              <a:t>Buat Kontrol CheckBox dalam File Activity</a:t>
            </a:r>
            <a:endParaRPr lang="id-ID" dirty="0"/>
          </a:p>
        </p:txBody>
      </p:sp>
      <p:sp>
        <p:nvSpPr>
          <p:cNvPr id="3" name="Content Placeholder 2"/>
          <p:cNvSpPr>
            <a:spLocks noGrp="1"/>
          </p:cNvSpPr>
          <p:nvPr>
            <p:ph idx="1"/>
          </p:nvPr>
        </p:nvSpPr>
        <p:spPr>
          <a:xfrm>
            <a:off x="685801" y="2194560"/>
            <a:ext cx="5780314" cy="4024125"/>
          </a:xfrm>
        </p:spPr>
        <p:txBody>
          <a:bodyPr/>
          <a:lstStyle/>
          <a:p>
            <a:pPr marL="0" indent="0">
              <a:buNone/>
            </a:pPr>
            <a:r>
              <a:rPr lang="id-ID" dirty="0"/>
              <a:t>LinearLayout layout = (LinearLayout)findViewById(R.id.l_layout);</a:t>
            </a:r>
            <a:br>
              <a:rPr lang="id-ID" dirty="0"/>
            </a:br>
            <a:r>
              <a:rPr lang="id-ID" dirty="0"/>
              <a:t>CheckBox cb = new CheckBox(this);</a:t>
            </a:r>
            <a:br>
              <a:rPr lang="id-ID" dirty="0"/>
            </a:br>
            <a:r>
              <a:rPr lang="id-ID" dirty="0"/>
              <a:t>cb.setText("Tutlane");</a:t>
            </a:r>
            <a:br>
              <a:rPr lang="id-ID" dirty="0"/>
            </a:br>
            <a:r>
              <a:rPr lang="id-ID" dirty="0"/>
              <a:t>cb.setChecked(true);</a:t>
            </a:r>
            <a:br>
              <a:rPr lang="id-ID" dirty="0"/>
            </a:br>
            <a:r>
              <a:rPr lang="id-ID" dirty="0"/>
              <a:t>layout.addView(cb);</a:t>
            </a:r>
          </a:p>
          <a:p>
            <a:endParaRPr lang="id-ID" dirty="0"/>
          </a:p>
        </p:txBody>
      </p:sp>
      <p:pic>
        <p:nvPicPr>
          <p:cNvPr id="4" name="Picture 3" descr="Android CheckBox Control Example Result"/>
          <p:cNvPicPr/>
          <p:nvPr/>
        </p:nvPicPr>
        <p:blipFill>
          <a:blip r:embed="rId2">
            <a:extLst>
              <a:ext uri="{28A0092B-C50C-407E-A947-70E740481C1C}">
                <a14:useLocalDpi xmlns:a14="http://schemas.microsoft.com/office/drawing/2010/main" val="0"/>
              </a:ext>
            </a:extLst>
          </a:blip>
          <a:srcRect/>
          <a:stretch>
            <a:fillRect/>
          </a:stretch>
        </p:blipFill>
        <p:spPr bwMode="auto">
          <a:xfrm>
            <a:off x="7676059" y="2194560"/>
            <a:ext cx="2669723" cy="4389120"/>
          </a:xfrm>
          <a:prstGeom prst="rect">
            <a:avLst/>
          </a:prstGeom>
          <a:noFill/>
          <a:ln>
            <a:noFill/>
          </a:ln>
        </p:spPr>
      </p:pic>
    </p:spTree>
    <p:extLst>
      <p:ext uri="{BB962C8B-B14F-4D97-AF65-F5344CB8AC3E}">
        <p14:creationId xmlns:p14="http://schemas.microsoft.com/office/powerpoint/2010/main" val="3256661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Sumber</a:t>
            </a:r>
            <a:endParaRPr lang="id-ID" dirty="0"/>
          </a:p>
        </p:txBody>
      </p:sp>
      <p:sp>
        <p:nvSpPr>
          <p:cNvPr id="3" name="Content Placeholder 2"/>
          <p:cNvSpPr>
            <a:spLocks noGrp="1"/>
          </p:cNvSpPr>
          <p:nvPr>
            <p:ph idx="1"/>
          </p:nvPr>
        </p:nvSpPr>
        <p:spPr/>
        <p:txBody>
          <a:bodyPr/>
          <a:lstStyle/>
          <a:p>
            <a:r>
              <a:rPr lang="id-ID" dirty="0">
                <a:hlinkClick r:id="rId2"/>
              </a:rPr>
              <a:t>http://</a:t>
            </a:r>
            <a:r>
              <a:rPr lang="id-ID" dirty="0" smtClean="0">
                <a:hlinkClick r:id="rId2"/>
              </a:rPr>
              <a:t>www.insinyoer.com/komponen-aplikasi-android</a:t>
            </a:r>
            <a:endParaRPr lang="id-ID" dirty="0" smtClean="0"/>
          </a:p>
          <a:p>
            <a:r>
              <a:rPr lang="id-ID" dirty="0">
                <a:hlinkClick r:id="rId3"/>
              </a:rPr>
              <a:t>http://indonesiaberkicau.com/android-thread-1-pendahuluan</a:t>
            </a:r>
            <a:r>
              <a:rPr lang="id-ID" dirty="0" smtClean="0">
                <a:hlinkClick r:id="rId3"/>
              </a:rPr>
              <a:t>/</a:t>
            </a:r>
            <a:endParaRPr lang="id-ID" dirty="0" smtClean="0"/>
          </a:p>
          <a:p>
            <a:r>
              <a:rPr lang="id-ID" dirty="0">
                <a:hlinkClick r:id="rId4"/>
              </a:rPr>
              <a:t>https://</a:t>
            </a:r>
            <a:r>
              <a:rPr lang="id-ID" dirty="0" smtClean="0">
                <a:hlinkClick r:id="rId4"/>
              </a:rPr>
              <a:t>www.journaldev.com/9319/android-studio-project-structure-compiler-proguard</a:t>
            </a:r>
            <a:endParaRPr lang="id-ID" dirty="0" smtClean="0"/>
          </a:p>
          <a:p>
            <a:r>
              <a:rPr lang="id-ID" dirty="0">
                <a:hlinkClick r:id="rId5"/>
              </a:rPr>
              <a:t>http://</a:t>
            </a:r>
            <a:r>
              <a:rPr lang="id-ID" dirty="0" smtClean="0">
                <a:hlinkClick r:id="rId5"/>
              </a:rPr>
              <a:t>androidnajwa.blogspot.co.id/2015/08/mengenal-layout-di-android-lengkap.html</a:t>
            </a:r>
            <a:endParaRPr lang="id-ID" dirty="0" smtClean="0"/>
          </a:p>
          <a:p>
            <a:r>
              <a:rPr lang="id-ID">
                <a:hlinkClick r:id="rId6"/>
              </a:rPr>
              <a:t>https://</a:t>
            </a:r>
            <a:r>
              <a:rPr lang="id-ID">
                <a:hlinkClick r:id="rId6"/>
              </a:rPr>
              <a:t>www.twoh.co/2016/08/23/tutorial-cara-membuat-checkbox-di-android-studio</a:t>
            </a:r>
            <a:r>
              <a:rPr lang="id-ID" smtClean="0">
                <a:hlinkClick r:id="rId6"/>
              </a:rPr>
              <a:t>/</a:t>
            </a:r>
            <a:endParaRPr lang="id-ID" smtClean="0"/>
          </a:p>
          <a:p>
            <a:pPr marL="0" indent="0">
              <a:buNone/>
            </a:pPr>
            <a:endParaRPr lang="id-ID" dirty="0"/>
          </a:p>
        </p:txBody>
      </p:sp>
    </p:spTree>
    <p:extLst>
      <p:ext uri="{BB962C8B-B14F-4D97-AF65-F5344CB8AC3E}">
        <p14:creationId xmlns:p14="http://schemas.microsoft.com/office/powerpoint/2010/main" val="3419277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39" y="555367"/>
            <a:ext cx="8292737" cy="816233"/>
          </a:xfrm>
        </p:spPr>
        <p:txBody>
          <a:bodyPr>
            <a:normAutofit fontScale="90000"/>
          </a:bodyPr>
          <a:lstStyle/>
          <a:p>
            <a:r>
              <a:rPr lang="id-ID" b="1" dirty="0"/>
              <a:t>Komponen Aplikasi Android</a:t>
            </a:r>
            <a:r>
              <a:rPr lang="id-ID" dirty="0"/>
              <a:t/>
            </a:r>
            <a:br>
              <a:rPr lang="id-ID" dirty="0"/>
            </a:br>
            <a:endParaRPr lang="id-ID" dirty="0"/>
          </a:p>
        </p:txBody>
      </p:sp>
      <p:sp>
        <p:nvSpPr>
          <p:cNvPr id="3" name="Content Placeholder 2"/>
          <p:cNvSpPr>
            <a:spLocks noGrp="1"/>
          </p:cNvSpPr>
          <p:nvPr>
            <p:ph idx="1"/>
          </p:nvPr>
        </p:nvSpPr>
        <p:spPr>
          <a:xfrm>
            <a:off x="973183" y="1175657"/>
            <a:ext cx="10820400" cy="4024125"/>
          </a:xfrm>
        </p:spPr>
        <p:txBody>
          <a:bodyPr/>
          <a:lstStyle/>
          <a:p>
            <a:pPr marL="0" indent="0" algn="just">
              <a:buNone/>
            </a:pPr>
            <a:r>
              <a:rPr lang="id-ID" b="1" dirty="0"/>
              <a:t>Komponen aplikasi android adalah suatu bagian yang sangat penting dari suatu aplikasi Android karena dengan komponen-komponen inilah suatu aplikasi android dapat berjalan dengan baik. Komponen-komponen ini dikendalikan oleh </a:t>
            </a:r>
            <a:r>
              <a:rPr lang="id-ID" b="1" i="1" dirty="0"/>
              <a:t>AndroidManifest.xml</a:t>
            </a:r>
            <a:r>
              <a:rPr lang="id-ID" b="1" dirty="0"/>
              <a:t> yang mendeskripsikan setiap komponen dan bagaimana mereka berinteraksi.</a:t>
            </a:r>
          </a:p>
          <a:p>
            <a:pPr marL="0" indent="0" algn="just">
              <a:buNone/>
            </a:pPr>
            <a:r>
              <a:rPr lang="id-ID" b="1" dirty="0"/>
              <a:t>Berikut ini adalah 4 komponen utama yang dapat digunakan dalam sebuah aplikasi Android :</a:t>
            </a:r>
          </a:p>
          <a:p>
            <a:endParaRPr lang="id-ID" dirty="0"/>
          </a:p>
        </p:txBody>
      </p:sp>
      <p:graphicFrame>
        <p:nvGraphicFramePr>
          <p:cNvPr id="4" name="Table 3"/>
          <p:cNvGraphicFramePr>
            <a:graphicFrameLocks noGrp="1"/>
          </p:cNvGraphicFramePr>
          <p:nvPr>
            <p:extLst>
              <p:ext uri="{D42A27DB-BD31-4B8C-83A1-F6EECF244321}">
                <p14:modId xmlns:p14="http://schemas.microsoft.com/office/powerpoint/2010/main" val="1854437822"/>
              </p:ext>
            </p:extLst>
          </p:nvPr>
        </p:nvGraphicFramePr>
        <p:xfrm>
          <a:off x="1090430" y="3513908"/>
          <a:ext cx="10496323" cy="3344091"/>
        </p:xfrm>
        <a:graphic>
          <a:graphicData uri="http://schemas.openxmlformats.org/drawingml/2006/table">
            <a:tbl>
              <a:tblPr firstRow="1" firstCol="1" bandRow="1">
                <a:tableStyleId>{5C22544A-7EE6-4342-B048-85BDC9FD1C3A}</a:tableStyleId>
              </a:tblPr>
              <a:tblGrid>
                <a:gridCol w="2472956">
                  <a:extLst>
                    <a:ext uri="{9D8B030D-6E8A-4147-A177-3AD203B41FA5}">
                      <a16:colId xmlns:a16="http://schemas.microsoft.com/office/drawing/2014/main" val="1630175063"/>
                    </a:ext>
                  </a:extLst>
                </a:gridCol>
                <a:gridCol w="8023367">
                  <a:extLst>
                    <a:ext uri="{9D8B030D-6E8A-4147-A177-3AD203B41FA5}">
                      <a16:colId xmlns:a16="http://schemas.microsoft.com/office/drawing/2014/main" val="3841754588"/>
                    </a:ext>
                  </a:extLst>
                </a:gridCol>
              </a:tblGrid>
              <a:tr h="459839">
                <a:tc>
                  <a:txBody>
                    <a:bodyPr/>
                    <a:lstStyle/>
                    <a:p>
                      <a:pPr>
                        <a:lnSpc>
                          <a:spcPct val="107000"/>
                        </a:lnSpc>
                        <a:spcAft>
                          <a:spcPts val="0"/>
                        </a:spcAft>
                      </a:pPr>
                      <a:r>
                        <a:rPr lang="id-ID" sz="1600" b="1" dirty="0">
                          <a:effectLst/>
                        </a:rPr>
                        <a:t>Komponen</a:t>
                      </a:r>
                      <a:endParaRPr lang="id-ID"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ctr"/>
                </a:tc>
                <a:tc>
                  <a:txBody>
                    <a:bodyPr/>
                    <a:lstStyle/>
                    <a:p>
                      <a:pPr>
                        <a:lnSpc>
                          <a:spcPct val="107000"/>
                        </a:lnSpc>
                        <a:spcAft>
                          <a:spcPts val="0"/>
                        </a:spcAft>
                      </a:pPr>
                      <a:r>
                        <a:rPr lang="id-ID" sz="1600" b="1">
                          <a:effectLst/>
                        </a:rPr>
                        <a:t>Deskripsi</a:t>
                      </a:r>
                      <a:endParaRPr lang="id-ID" sz="1600" b="1">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330162689"/>
                  </a:ext>
                </a:extLst>
              </a:tr>
              <a:tr h="721063">
                <a:tc>
                  <a:txBody>
                    <a:bodyPr/>
                    <a:lstStyle/>
                    <a:p>
                      <a:pPr>
                        <a:lnSpc>
                          <a:spcPct val="107000"/>
                        </a:lnSpc>
                        <a:spcAft>
                          <a:spcPts val="0"/>
                        </a:spcAft>
                      </a:pPr>
                      <a:r>
                        <a:rPr lang="id-ID" sz="1600" b="1" dirty="0">
                          <a:effectLst/>
                        </a:rPr>
                        <a:t>Activities</a:t>
                      </a:r>
                      <a:endParaRPr lang="id-ID"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nSpc>
                          <a:spcPct val="107000"/>
                        </a:lnSpc>
                        <a:spcAft>
                          <a:spcPts val="0"/>
                        </a:spcAft>
                      </a:pPr>
                      <a:r>
                        <a:rPr lang="id-ID" sz="1600" b="1">
                          <a:effectLst/>
                        </a:rPr>
                        <a:t>Suatu komponen yang mengendalikan User Interface dan menangani interaksi pengguna ke layar smart phone.</a:t>
                      </a:r>
                      <a:endParaRPr lang="id-ID" sz="1600" b="1">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517874174"/>
                  </a:ext>
                </a:extLst>
              </a:tr>
              <a:tr h="721063">
                <a:tc>
                  <a:txBody>
                    <a:bodyPr/>
                    <a:lstStyle/>
                    <a:p>
                      <a:pPr>
                        <a:lnSpc>
                          <a:spcPct val="107000"/>
                        </a:lnSpc>
                        <a:spcAft>
                          <a:spcPts val="0"/>
                        </a:spcAft>
                      </a:pPr>
                      <a:r>
                        <a:rPr lang="id-ID" sz="1600" b="1" dirty="0">
                          <a:effectLst/>
                        </a:rPr>
                        <a:t>Services</a:t>
                      </a:r>
                      <a:endParaRPr lang="id-ID"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nSpc>
                          <a:spcPct val="107000"/>
                        </a:lnSpc>
                        <a:spcAft>
                          <a:spcPts val="0"/>
                        </a:spcAft>
                      </a:pPr>
                      <a:r>
                        <a:rPr lang="id-ID" sz="1600" b="1" dirty="0">
                          <a:effectLst/>
                        </a:rPr>
                        <a:t>Suatu komponen yang menangani proses di background yang terhubung dengan aplikasi.</a:t>
                      </a:r>
                      <a:endParaRPr lang="id-ID"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166733224"/>
                  </a:ext>
                </a:extLst>
              </a:tr>
              <a:tr h="721063">
                <a:tc>
                  <a:txBody>
                    <a:bodyPr/>
                    <a:lstStyle/>
                    <a:p>
                      <a:pPr>
                        <a:lnSpc>
                          <a:spcPct val="107000"/>
                        </a:lnSpc>
                        <a:spcAft>
                          <a:spcPts val="0"/>
                        </a:spcAft>
                      </a:pPr>
                      <a:r>
                        <a:rPr lang="id-ID" sz="1600" b="1" dirty="0">
                          <a:effectLst/>
                        </a:rPr>
                        <a:t>Broadcast Receivers</a:t>
                      </a:r>
                      <a:endParaRPr lang="id-ID"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nSpc>
                          <a:spcPct val="107000"/>
                        </a:lnSpc>
                        <a:spcAft>
                          <a:spcPts val="0"/>
                        </a:spcAft>
                      </a:pPr>
                      <a:r>
                        <a:rPr lang="id-ID" sz="1600" b="1" dirty="0">
                          <a:effectLst/>
                        </a:rPr>
                        <a:t>Suatu komponen yang menangani komunikasi antara Sistem Operasi Android dengan aplikasi.</a:t>
                      </a:r>
                      <a:endParaRPr lang="id-ID"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766014625"/>
                  </a:ext>
                </a:extLst>
              </a:tr>
              <a:tr h="721063">
                <a:tc>
                  <a:txBody>
                    <a:bodyPr/>
                    <a:lstStyle/>
                    <a:p>
                      <a:pPr>
                        <a:lnSpc>
                          <a:spcPct val="107000"/>
                        </a:lnSpc>
                        <a:spcAft>
                          <a:spcPts val="0"/>
                        </a:spcAft>
                      </a:pPr>
                      <a:r>
                        <a:rPr lang="id-ID" sz="1600" b="1">
                          <a:effectLst/>
                        </a:rPr>
                        <a:t>Content Providers</a:t>
                      </a:r>
                      <a:endParaRPr lang="id-ID" sz="1600" b="1">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nSpc>
                          <a:spcPct val="107000"/>
                        </a:lnSpc>
                        <a:spcAft>
                          <a:spcPts val="0"/>
                        </a:spcAft>
                      </a:pPr>
                      <a:r>
                        <a:rPr lang="id-ID" sz="1600" b="1" dirty="0">
                          <a:effectLst/>
                        </a:rPr>
                        <a:t>Suatu komponen yang menangani data dan masalah manajemen basis data.</a:t>
                      </a:r>
                      <a:endParaRPr lang="id-ID"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643712556"/>
                  </a:ext>
                </a:extLst>
              </a:tr>
            </a:tbl>
          </a:graphicData>
        </a:graphic>
      </p:graphicFrame>
    </p:spTree>
    <p:extLst>
      <p:ext uri="{BB962C8B-B14F-4D97-AF65-F5344CB8AC3E}">
        <p14:creationId xmlns:p14="http://schemas.microsoft.com/office/powerpoint/2010/main" val="3540011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850" y="516179"/>
            <a:ext cx="7979229" cy="750918"/>
          </a:xfrm>
        </p:spPr>
        <p:txBody>
          <a:bodyPr>
            <a:normAutofit fontScale="90000"/>
          </a:bodyPr>
          <a:lstStyle/>
          <a:p>
            <a:r>
              <a:rPr lang="id-ID" b="1" dirty="0"/>
              <a:t>Hirarky of srceen element</a:t>
            </a:r>
            <a:r>
              <a:rPr lang="id-ID" dirty="0"/>
              <a:t/>
            </a:r>
            <a:br>
              <a:rPr lang="id-ID" dirty="0"/>
            </a:br>
            <a:endParaRPr lang="id-ID" dirty="0"/>
          </a:p>
        </p:txBody>
      </p:sp>
      <p:sp>
        <p:nvSpPr>
          <p:cNvPr id="3" name="Content Placeholder 2"/>
          <p:cNvSpPr>
            <a:spLocks noGrp="1"/>
          </p:cNvSpPr>
          <p:nvPr>
            <p:ph idx="1"/>
          </p:nvPr>
        </p:nvSpPr>
        <p:spPr>
          <a:xfrm>
            <a:off x="1038496" y="1358538"/>
            <a:ext cx="10820400" cy="2312509"/>
          </a:xfrm>
        </p:spPr>
        <p:txBody>
          <a:bodyPr>
            <a:normAutofit/>
          </a:bodyPr>
          <a:lstStyle/>
          <a:p>
            <a:pPr marL="0" indent="0" algn="just">
              <a:buNone/>
            </a:pPr>
            <a:r>
              <a:rPr lang="id-ID" b="1" dirty="0"/>
              <a:t>Menurut definisi </a:t>
            </a:r>
            <a:r>
              <a:rPr lang="id-ID" b="1" dirty="0" smtClean="0"/>
              <a:t>di </a:t>
            </a:r>
            <a:r>
              <a:rPr lang="id-ID" b="1" dirty="0"/>
              <a:t>dictionary.com, hierarki didefinisikan sebagai "</a:t>
            </a:r>
            <a:r>
              <a:rPr lang="id-ID" b="1" dirty="0" smtClean="0"/>
              <a:t>sistem </a:t>
            </a:r>
            <a:r>
              <a:rPr lang="id-ID" b="1" dirty="0"/>
              <a:t>atau benda </a:t>
            </a:r>
            <a:r>
              <a:rPr lang="id-ID" b="1" dirty="0" smtClean="0"/>
              <a:t>yang </a:t>
            </a:r>
            <a:r>
              <a:rPr lang="id-ID" b="1" dirty="0"/>
              <a:t>berada di peringkat satu di atas yang lain". Berdasarkan definisi itu, hirarki visual kemudian akan menjadi sistem visual dari elemen peringkat, satu di atas yang lain </a:t>
            </a:r>
            <a:r>
              <a:rPr lang="id-ID" b="1" dirty="0" smtClean="0"/>
              <a:t> </a:t>
            </a:r>
            <a:r>
              <a:rPr lang="id-ID" b="1" dirty="0"/>
              <a:t>atau bagaimana elemen visual menentukan dan berhubungan satu sama lain. Beberapa elemen pada halaman memiliki bobot visual lebih banyak daripada yang lain, elemen </a:t>
            </a:r>
            <a:r>
              <a:rPr lang="id-ID" b="1" dirty="0" smtClean="0"/>
              <a:t>ini akan </a:t>
            </a:r>
            <a:r>
              <a:rPr lang="id-ID" b="1" dirty="0"/>
              <a:t>menarik </a:t>
            </a:r>
            <a:r>
              <a:rPr lang="id-ID" b="1" dirty="0" smtClean="0"/>
              <a:t>perhatian Anda.</a:t>
            </a:r>
          </a:p>
          <a:p>
            <a:pPr marL="0" indent="0" algn="just">
              <a:buNone/>
            </a:pPr>
            <a:endParaRPr lang="id-ID" b="1" dirty="0" smtClean="0"/>
          </a:p>
        </p:txBody>
      </p:sp>
      <p:sp>
        <p:nvSpPr>
          <p:cNvPr id="6" name="Content Placeholder 2"/>
          <p:cNvSpPr txBox="1">
            <a:spLocks/>
          </p:cNvSpPr>
          <p:nvPr/>
        </p:nvSpPr>
        <p:spPr>
          <a:xfrm>
            <a:off x="1038496" y="3370216"/>
            <a:ext cx="7518188" cy="348778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just">
              <a:buFont typeface="Arial" panose="020B0604020202020204" pitchFamily="34" charset="0"/>
              <a:buNone/>
            </a:pPr>
            <a:endParaRPr lang="id-ID" b="1" dirty="0" smtClean="0"/>
          </a:p>
          <a:p>
            <a:r>
              <a:rPr lang="id-ID" b="1" dirty="0" smtClean="0"/>
              <a:t>Contrast</a:t>
            </a:r>
            <a:endParaRPr lang="id-ID" dirty="0" smtClean="0"/>
          </a:p>
          <a:p>
            <a:pPr marL="0" indent="0" algn="just">
              <a:buFont typeface="Arial" panose="020B0604020202020204" pitchFamily="34" charset="0"/>
              <a:buNone/>
            </a:pPr>
            <a:r>
              <a:rPr lang="id-ID" b="1" dirty="0" smtClean="0"/>
              <a:t>Salah satu cara termudah untuk menciptakan hierarki visual dalam tampilan smartphone adalah dengan memanfaatkan elemen yang kontras. Kontras dapat dibangun dengan berbagai cara, namun dasar dasarnya meliputi penggunaan warna, bentuk, ukuran dan hubungan. Kontras adalah tentang menciptakan perbedaan antara elemen yang memungkinkan elemen tertentu menonjol dan menarik perhatian  secara visual.</a:t>
            </a:r>
          </a:p>
          <a:p>
            <a:endParaRPr lang="id-ID" dirty="0"/>
          </a:p>
        </p:txBody>
      </p:sp>
      <p:pic>
        <p:nvPicPr>
          <p:cNvPr id="7" name="Picture 6" descr="http://www.mobileawesomeness.com/listings/gallery/cerahat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9605" y="3604966"/>
            <a:ext cx="3132395" cy="3253034"/>
          </a:xfrm>
          <a:prstGeom prst="rect">
            <a:avLst/>
          </a:prstGeom>
          <a:noFill/>
          <a:ln>
            <a:noFill/>
          </a:ln>
        </p:spPr>
      </p:pic>
    </p:spTree>
    <p:extLst>
      <p:ext uri="{BB962C8B-B14F-4D97-AF65-F5344CB8AC3E}">
        <p14:creationId xmlns:p14="http://schemas.microsoft.com/office/powerpoint/2010/main" val="2511212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111035" y="2259874"/>
            <a:ext cx="7739742" cy="4101737"/>
          </a:xfrm>
        </p:spPr>
        <p:txBody>
          <a:bodyPr/>
          <a:lstStyle/>
          <a:p>
            <a:pPr lvl="0"/>
            <a:r>
              <a:rPr lang="id-ID" b="1" dirty="0"/>
              <a:t>Creating </a:t>
            </a:r>
            <a:r>
              <a:rPr lang="id-ID" b="1" dirty="0" smtClean="0"/>
              <a:t>Contrast : </a:t>
            </a:r>
            <a:r>
              <a:rPr lang="id-ID" b="1" dirty="0"/>
              <a:t>Color</a:t>
            </a:r>
            <a:endParaRPr lang="id-ID" dirty="0"/>
          </a:p>
          <a:p>
            <a:pPr marL="0" indent="0" algn="just">
              <a:buNone/>
            </a:pPr>
            <a:r>
              <a:rPr lang="id-ID" b="1" dirty="0"/>
              <a:t>Warna adalah cara tercepat dan termudah untuk menciptakan kontras pada desain Aplikasi Anda. Anda </a:t>
            </a:r>
            <a:r>
              <a:rPr lang="id-ID" b="1" dirty="0" smtClean="0"/>
              <a:t>tidak perlu </a:t>
            </a:r>
            <a:r>
              <a:rPr lang="id-ID" b="1" dirty="0"/>
              <a:t>memiliki banyak </a:t>
            </a:r>
            <a:r>
              <a:rPr lang="id-ID" b="1" dirty="0" smtClean="0"/>
              <a:t>layer </a:t>
            </a:r>
            <a:r>
              <a:rPr lang="id-ID" b="1" dirty="0"/>
              <a:t>real estat pada perangkat smartphone (bahkan tablet), jadi penggunaan warna di ponsel bisa menjadi lebih penting. Pada layar Anda memiliki ruang untuk menciptakan hirarki warna dan variasi antar elemen untuk menciptakan kontras yang lebih halus di antara keseluruhan tampilan. Hal ini memungkinkan Anda untuk menghindari kontras tajam yang </a:t>
            </a:r>
            <a:r>
              <a:rPr lang="id-ID" b="1" dirty="0" smtClean="0"/>
              <a:t>cenderung mengganggu saat </a:t>
            </a:r>
            <a:r>
              <a:rPr lang="id-ID" b="1" dirty="0"/>
              <a:t>dilihat pada mata.</a:t>
            </a:r>
          </a:p>
          <a:p>
            <a:endParaRPr lang="id-ID" dirty="0"/>
          </a:p>
        </p:txBody>
      </p:sp>
      <p:pic>
        <p:nvPicPr>
          <p:cNvPr id="4" name="Picture 3" descr="http://www.mobileawesomeness.com/listings/gallery/the-purple-bunn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9234" y="2057401"/>
            <a:ext cx="3622766" cy="4800599"/>
          </a:xfrm>
          <a:prstGeom prst="rect">
            <a:avLst/>
          </a:prstGeom>
          <a:noFill/>
          <a:ln>
            <a:noFill/>
          </a:ln>
        </p:spPr>
      </p:pic>
    </p:spTree>
    <p:extLst>
      <p:ext uri="{BB962C8B-B14F-4D97-AF65-F5344CB8AC3E}">
        <p14:creationId xmlns:p14="http://schemas.microsoft.com/office/powerpoint/2010/main" val="2325219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685800" y="2194560"/>
            <a:ext cx="6720840" cy="4036423"/>
          </a:xfrm>
        </p:spPr>
        <p:txBody>
          <a:bodyPr/>
          <a:lstStyle/>
          <a:p>
            <a:pPr lvl="0"/>
            <a:r>
              <a:rPr lang="id-ID" b="1" dirty="0"/>
              <a:t>Continuance</a:t>
            </a:r>
            <a:endParaRPr lang="id-ID" dirty="0"/>
          </a:p>
          <a:p>
            <a:pPr marL="0" indent="0" algn="just">
              <a:buNone/>
            </a:pPr>
            <a:r>
              <a:rPr lang="id-ID" b="1" dirty="0"/>
              <a:t>Continuance dalam desain pada dasarnya untuk mempermudah  pengguna  melihat dari satu elemen ke elemen berikutnya dengan mudah. Sehingga para pengguna dapat merasakan kemudahan dalam melihat dari detail atau informasi yang terdapat pada Smartphone.</a:t>
            </a:r>
          </a:p>
          <a:p>
            <a:endParaRPr lang="id-ID" dirty="0"/>
          </a:p>
        </p:txBody>
      </p:sp>
      <p:pic>
        <p:nvPicPr>
          <p:cNvPr id="4" name="Picture 3" descr="http://www.mobileawesomeness.com/listings/gallery/gatorade/"/>
          <p:cNvPicPr/>
          <p:nvPr/>
        </p:nvPicPr>
        <p:blipFill>
          <a:blip r:embed="rId2">
            <a:extLst>
              <a:ext uri="{28A0092B-C50C-407E-A947-70E740481C1C}">
                <a14:useLocalDpi xmlns:a14="http://schemas.microsoft.com/office/drawing/2010/main" val="0"/>
              </a:ext>
            </a:extLst>
          </a:blip>
          <a:srcRect/>
          <a:stretch>
            <a:fillRect/>
          </a:stretch>
        </p:blipFill>
        <p:spPr bwMode="auto">
          <a:xfrm>
            <a:off x="7720149" y="2194560"/>
            <a:ext cx="3786051" cy="4663440"/>
          </a:xfrm>
          <a:prstGeom prst="rect">
            <a:avLst/>
          </a:prstGeom>
          <a:noFill/>
          <a:ln>
            <a:noFill/>
          </a:ln>
        </p:spPr>
      </p:pic>
    </p:spTree>
    <p:extLst>
      <p:ext uri="{BB962C8B-B14F-4D97-AF65-F5344CB8AC3E}">
        <p14:creationId xmlns:p14="http://schemas.microsoft.com/office/powerpoint/2010/main" val="1318160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4577" y="581493"/>
            <a:ext cx="8227423" cy="972987"/>
          </a:xfrm>
        </p:spPr>
        <p:txBody>
          <a:bodyPr>
            <a:normAutofit fontScale="90000"/>
          </a:bodyPr>
          <a:lstStyle/>
          <a:p>
            <a:r>
              <a:rPr lang="id-ID" b="1"/>
              <a:t>Proses Thread / Android Thread</a:t>
            </a:r>
            <a:r>
              <a:rPr lang="id-ID"/>
              <a:t/>
            </a:r>
            <a:br>
              <a:rPr lang="id-ID"/>
            </a:br>
            <a:endParaRPr lang="id-ID"/>
          </a:p>
        </p:txBody>
      </p:sp>
      <p:sp>
        <p:nvSpPr>
          <p:cNvPr id="3" name="Content Placeholder 2"/>
          <p:cNvSpPr>
            <a:spLocks noGrp="1"/>
          </p:cNvSpPr>
          <p:nvPr>
            <p:ph idx="1"/>
          </p:nvPr>
        </p:nvSpPr>
        <p:spPr>
          <a:xfrm>
            <a:off x="1182189" y="1397726"/>
            <a:ext cx="10820400" cy="2677885"/>
          </a:xfrm>
        </p:spPr>
        <p:txBody>
          <a:bodyPr/>
          <a:lstStyle/>
          <a:p>
            <a:pPr marL="0" indent="0" algn="just">
              <a:buNone/>
            </a:pPr>
            <a:r>
              <a:rPr lang="id-ID" b="1" dirty="0"/>
              <a:t>Dengan semakin umumnya penggunaan chip multicore  pada smartphone, penggunaan thread yang memungkinkan beberapa task berjalan secara paralel semakin penting untuk meningkatkan kinerja app. Multicore sudah disupport Android sejak versi HoneyComb (3.0). Selain itu, app Android yang terlalu lama berproses dan membuat user interface “hang”  akan terkena error ANR (Application Not Responding). Thread dapat digunakan untuk mengatasi ini dengan memindahkan aktivitas yang lama pada thread yang terpisah</a:t>
            </a:r>
            <a:r>
              <a:rPr lang="id-ID" b="1" dirty="0" smtClean="0"/>
              <a:t>.</a:t>
            </a:r>
          </a:p>
          <a:p>
            <a:pPr marL="0" indent="0" algn="just">
              <a:buNone/>
            </a:pPr>
            <a:endParaRPr lang="id-ID" b="1" dirty="0"/>
          </a:p>
          <a:p>
            <a:pPr marL="0" indent="0">
              <a:buNone/>
            </a:pPr>
            <a:endParaRPr lang="id-ID" dirty="0"/>
          </a:p>
        </p:txBody>
      </p:sp>
      <p:pic>
        <p:nvPicPr>
          <p:cNvPr id="4" name="Picture 3" descr="process_thread"/>
          <p:cNvPicPr/>
          <p:nvPr/>
        </p:nvPicPr>
        <p:blipFill>
          <a:blip r:embed="rId2">
            <a:extLst>
              <a:ext uri="{28A0092B-C50C-407E-A947-70E740481C1C}">
                <a14:useLocalDpi xmlns:a14="http://schemas.microsoft.com/office/drawing/2010/main" val="0"/>
              </a:ext>
            </a:extLst>
          </a:blip>
          <a:srcRect/>
          <a:stretch>
            <a:fillRect/>
          </a:stretch>
        </p:blipFill>
        <p:spPr bwMode="auto">
          <a:xfrm>
            <a:off x="6143716" y="3716927"/>
            <a:ext cx="5731510" cy="2853690"/>
          </a:xfrm>
          <a:prstGeom prst="rect">
            <a:avLst/>
          </a:prstGeom>
          <a:noFill/>
          <a:ln>
            <a:noFill/>
          </a:ln>
        </p:spPr>
      </p:pic>
      <p:sp>
        <p:nvSpPr>
          <p:cNvPr id="5" name="Content Placeholder 2"/>
          <p:cNvSpPr txBox="1">
            <a:spLocks/>
          </p:cNvSpPr>
          <p:nvPr/>
        </p:nvSpPr>
        <p:spPr>
          <a:xfrm>
            <a:off x="1182189" y="4362994"/>
            <a:ext cx="4772116" cy="24950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id-ID" b="1" dirty="0"/>
              <a:t>Kembali ke Android, </a:t>
            </a:r>
            <a:r>
              <a:rPr lang="id-ID" b="1" dirty="0" smtClean="0"/>
              <a:t>setiap saat </a:t>
            </a:r>
            <a:r>
              <a:rPr lang="id-ID" b="1" dirty="0"/>
              <a:t>app dijalankan maka app tersebut memiliki thread utama yang disebut main thread atau UI thread. UI thread ini mengatur tampilan, menerima event dan sebagainya. </a:t>
            </a:r>
            <a:endParaRPr lang="id-ID" b="1" dirty="0" smtClean="0"/>
          </a:p>
          <a:p>
            <a:pPr marL="0" indent="0">
              <a:buFont typeface="Arial" panose="020B0604020202020204" pitchFamily="34" charset="0"/>
              <a:buNone/>
            </a:pPr>
            <a:endParaRPr lang="id-ID" dirty="0"/>
          </a:p>
        </p:txBody>
      </p:sp>
    </p:spTree>
    <p:extLst>
      <p:ext uri="{BB962C8B-B14F-4D97-AF65-F5344CB8AC3E}">
        <p14:creationId xmlns:p14="http://schemas.microsoft.com/office/powerpoint/2010/main" val="3317098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491" y="529242"/>
            <a:ext cx="7744097" cy="999113"/>
          </a:xfrm>
        </p:spPr>
        <p:txBody>
          <a:bodyPr>
            <a:normAutofit fontScale="90000"/>
          </a:bodyPr>
          <a:lstStyle/>
          <a:p>
            <a:r>
              <a:rPr lang="id-ID" b="1" dirty="0"/>
              <a:t>Siklus Hidup Actifity Android</a:t>
            </a:r>
            <a:r>
              <a:rPr lang="id-ID" dirty="0"/>
              <a:t/>
            </a:r>
            <a:br>
              <a:rPr lang="id-ID" dirty="0"/>
            </a:br>
            <a:endParaRPr lang="id-ID" dirty="0"/>
          </a:p>
        </p:txBody>
      </p:sp>
      <p:sp>
        <p:nvSpPr>
          <p:cNvPr id="3" name="Content Placeholder 2"/>
          <p:cNvSpPr>
            <a:spLocks noGrp="1"/>
          </p:cNvSpPr>
          <p:nvPr>
            <p:ph idx="1"/>
          </p:nvPr>
        </p:nvSpPr>
        <p:spPr>
          <a:xfrm>
            <a:off x="311332" y="1515293"/>
            <a:ext cx="6439988" cy="5329645"/>
          </a:xfrm>
        </p:spPr>
        <p:txBody>
          <a:bodyPr>
            <a:normAutofit/>
          </a:bodyPr>
          <a:lstStyle/>
          <a:p>
            <a:pPr marL="0" indent="0" algn="just">
              <a:buNone/>
            </a:pPr>
            <a:r>
              <a:rPr lang="id-ID" b="1" dirty="0"/>
              <a:t>Activity adalah suatu kelas yang disediakan oleh Android guna mengimplementasikan siklus hidup suatu kelas-kelas pada suatu aplikasi. Oleh karena itu, kelas Activity wajib diturunkan ke kelas-kelas lain pada aplikasi. Dengan kata lain </a:t>
            </a:r>
            <a:r>
              <a:rPr lang="id-ID" b="1" i="1" dirty="0"/>
              <a:t>Activity</a:t>
            </a:r>
            <a:r>
              <a:rPr lang="id-ID" b="1" dirty="0"/>
              <a:t> adalah komponen yang dapat dilihat oleh pengguna, sehingga mereka dapat berinteraksi dengan aplikasi.</a:t>
            </a:r>
          </a:p>
          <a:p>
            <a:pPr marL="0" indent="0" algn="just">
              <a:buNone/>
            </a:pPr>
            <a:r>
              <a:rPr lang="id-ID" b="1" i="1" dirty="0"/>
              <a:t>Activity</a:t>
            </a:r>
            <a:r>
              <a:rPr lang="id-ID" b="1" dirty="0"/>
              <a:t> memiliki siklus hidup </a:t>
            </a:r>
            <a:r>
              <a:rPr lang="id-ID" b="1" i="1" dirty="0"/>
              <a:t>(lifecycle)</a:t>
            </a:r>
            <a:r>
              <a:rPr lang="id-ID" b="1" dirty="0"/>
              <a:t> yang merupakan kondisi yang akan dialami saat dibuat sampai dihapus. Ada beberapa kondisi yang akan dialami oleh </a:t>
            </a:r>
            <a:r>
              <a:rPr lang="id-ID" b="1" i="1" dirty="0"/>
              <a:t>Activity</a:t>
            </a:r>
            <a:r>
              <a:rPr lang="id-ID" b="1" dirty="0"/>
              <a:t> seperti yang tergambar pada </a:t>
            </a:r>
            <a:r>
              <a:rPr lang="id-ID" b="1" i="1" dirty="0"/>
              <a:t>flow chart</a:t>
            </a:r>
            <a:r>
              <a:rPr lang="id-ID" b="1" dirty="0"/>
              <a:t> berikut ini.</a:t>
            </a:r>
          </a:p>
          <a:p>
            <a:endParaRPr lang="id-ID"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040880" y="1239293"/>
            <a:ext cx="5251268" cy="5618707"/>
          </a:xfrm>
          <a:prstGeom prst="rect">
            <a:avLst/>
          </a:prstGeom>
        </p:spPr>
      </p:pic>
    </p:spTree>
    <p:extLst>
      <p:ext uri="{BB962C8B-B14F-4D97-AF65-F5344CB8AC3E}">
        <p14:creationId xmlns:p14="http://schemas.microsoft.com/office/powerpoint/2010/main" val="1458669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280" y="450865"/>
            <a:ext cx="5836920" cy="790107"/>
          </a:xfrm>
        </p:spPr>
        <p:txBody>
          <a:bodyPr>
            <a:normAutofit fontScale="90000"/>
          </a:bodyPr>
          <a:lstStyle/>
          <a:p>
            <a:r>
              <a:rPr lang="id-ID" b="1" dirty="0"/>
              <a:t>Project Strukture</a:t>
            </a:r>
            <a:r>
              <a:rPr lang="id-ID" dirty="0"/>
              <a:t/>
            </a:r>
            <a:br>
              <a:rPr lang="id-ID" dirty="0"/>
            </a:br>
            <a:endParaRPr lang="id-ID" dirty="0"/>
          </a:p>
        </p:txBody>
      </p:sp>
      <p:sp>
        <p:nvSpPr>
          <p:cNvPr id="3" name="Content Placeholder 2"/>
          <p:cNvSpPr>
            <a:spLocks noGrp="1"/>
          </p:cNvSpPr>
          <p:nvPr>
            <p:ph idx="1"/>
          </p:nvPr>
        </p:nvSpPr>
        <p:spPr>
          <a:xfrm>
            <a:off x="4297680" y="1371600"/>
            <a:ext cx="7665720" cy="5277394"/>
          </a:xfrm>
        </p:spPr>
        <p:txBody>
          <a:bodyPr/>
          <a:lstStyle/>
          <a:p>
            <a:pPr marL="0" indent="0" algn="just">
              <a:buNone/>
            </a:pPr>
            <a:r>
              <a:rPr lang="id-ID" b="1" dirty="0"/>
              <a:t>Sebuah </a:t>
            </a:r>
            <a:r>
              <a:rPr lang="id-ID" b="1" i="1" dirty="0"/>
              <a:t>proyek</a:t>
            </a:r>
            <a:r>
              <a:rPr lang="id-ID" b="1" dirty="0"/>
              <a:t> dalam Android Studio berisi segala sesuatu yang mendefinisikan workspace Anda untuk aplikasi, dari kode sumber dan aset, </a:t>
            </a:r>
            <a:r>
              <a:rPr lang="id-ID" b="1" dirty="0" smtClean="0"/>
              <a:t>hingga </a:t>
            </a:r>
            <a:r>
              <a:rPr lang="id-ID" b="1" dirty="0"/>
              <a:t>kode pengujian dan konfigurasi pembangunan</a:t>
            </a:r>
            <a:r>
              <a:rPr lang="id-ID" b="1" dirty="0" smtClean="0"/>
              <a:t>.</a:t>
            </a:r>
          </a:p>
          <a:p>
            <a:pPr marL="0" indent="0" algn="just">
              <a:buNone/>
            </a:pPr>
            <a:endParaRPr lang="id-ID" b="1" dirty="0"/>
          </a:p>
          <a:p>
            <a:pPr marL="0" indent="0" algn="just">
              <a:buNone/>
            </a:pPr>
            <a:r>
              <a:rPr lang="id-ID" b="1" dirty="0"/>
              <a:t>Tampilan proyek Android menunjukkan semua file build yang menyusun aplikasi android yang Anda buat. Setiap modul proyek muncul sebagai folder di tingkat atas hirarki proyek dan berisi ketiga elemen </a:t>
            </a:r>
            <a:r>
              <a:rPr lang="id-ID" b="1" dirty="0" smtClean="0"/>
              <a:t>ini.</a:t>
            </a:r>
            <a:endParaRPr lang="id-ID" b="1" dirty="0"/>
          </a:p>
          <a:p>
            <a:pPr lvl="0" algn="just"/>
            <a:r>
              <a:rPr lang="id-ID" b="1" dirty="0"/>
              <a:t>Java</a:t>
            </a:r>
          </a:p>
          <a:p>
            <a:pPr marL="0" indent="0" algn="just">
              <a:buNone/>
            </a:pPr>
            <a:r>
              <a:rPr lang="id-ID" b="1" dirty="0"/>
              <a:t>Folder java berisi file kode sumber Java dari aplikasi yang diorganisasikan ke dalam paket. Kita bisa memiliki lebih dari satu paket di aplikasi Android. Semua file Activities, Services  dll masuk ke folder ini.</a:t>
            </a:r>
          </a:p>
          <a:p>
            <a:pPr marL="0" indent="0">
              <a:buNone/>
            </a:pPr>
            <a:endParaRPr lang="id-ID" dirty="0"/>
          </a:p>
        </p:txBody>
      </p:sp>
      <p:pic>
        <p:nvPicPr>
          <p:cNvPr id="4" name="Picture 3" descr="Android Project View"/>
          <p:cNvPicPr/>
          <p:nvPr/>
        </p:nvPicPr>
        <p:blipFill>
          <a:blip r:embed="rId2">
            <a:extLst>
              <a:ext uri="{28A0092B-C50C-407E-A947-70E740481C1C}">
                <a14:useLocalDpi xmlns:a14="http://schemas.microsoft.com/office/drawing/2010/main" val="0"/>
              </a:ext>
            </a:extLst>
          </a:blip>
          <a:srcRect/>
          <a:stretch>
            <a:fillRect/>
          </a:stretch>
        </p:blipFill>
        <p:spPr bwMode="auto">
          <a:xfrm>
            <a:off x="205467" y="1371600"/>
            <a:ext cx="3896270" cy="5277394"/>
          </a:xfrm>
          <a:prstGeom prst="rect">
            <a:avLst/>
          </a:prstGeom>
          <a:noFill/>
          <a:ln>
            <a:noFill/>
          </a:ln>
        </p:spPr>
      </p:pic>
    </p:spTree>
    <p:extLst>
      <p:ext uri="{BB962C8B-B14F-4D97-AF65-F5344CB8AC3E}">
        <p14:creationId xmlns:p14="http://schemas.microsoft.com/office/powerpoint/2010/main" val="3544578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TM04033937[[fn=Vapor Trail]]</Template>
  <TotalTime>121</TotalTime>
  <Words>1138</Words>
  <Application>Microsoft Office PowerPoint</Application>
  <PresentationFormat>Widescreen</PresentationFormat>
  <Paragraphs>138</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Adobe Fan Heiti Std B</vt:lpstr>
      <vt:lpstr>Arial</vt:lpstr>
      <vt:lpstr>Calibri</vt:lpstr>
      <vt:lpstr>Century Gothic</vt:lpstr>
      <vt:lpstr>Times New Roman</vt:lpstr>
      <vt:lpstr>Verdana</vt:lpstr>
      <vt:lpstr>Vapor Trail</vt:lpstr>
      <vt:lpstr>Komponen Aplikasi Android</vt:lpstr>
      <vt:lpstr>Daftar anggota kelompok</vt:lpstr>
      <vt:lpstr>Komponen Aplikasi Android </vt:lpstr>
      <vt:lpstr>Hirarky of srceen element </vt:lpstr>
      <vt:lpstr>PowerPoint Presentation</vt:lpstr>
      <vt:lpstr>PowerPoint Presentation</vt:lpstr>
      <vt:lpstr>Proses Thread / Android Thread </vt:lpstr>
      <vt:lpstr>Siklus Hidup Actifity Android </vt:lpstr>
      <vt:lpstr>Project Strukture </vt:lpstr>
      <vt:lpstr>PowerPoint Presentation</vt:lpstr>
      <vt:lpstr>Struktur XML</vt:lpstr>
      <vt:lpstr>Jenis-jenis Layout pada Android Studio </vt:lpstr>
      <vt:lpstr>PowerPoint Presentation</vt:lpstr>
      <vt:lpstr>PowerPoint Presentation</vt:lpstr>
      <vt:lpstr>Mendisain User Interface</vt:lpstr>
      <vt:lpstr>Kontrol UI Andoid </vt:lpstr>
      <vt:lpstr>PowerPoint Presentation</vt:lpstr>
      <vt:lpstr>PowerPoint Presentation</vt:lpstr>
      <vt:lpstr>PowerPoint Presentation</vt:lpstr>
      <vt:lpstr>PowerPoint Presentation</vt:lpstr>
      <vt:lpstr>Contoh Program UI Control</vt:lpstr>
      <vt:lpstr>Membuat CheckBox pada File Layout XML </vt:lpstr>
      <vt:lpstr>  Buat Kontrol CheckBox dalam File Activity</vt:lpstr>
      <vt:lpstr>Sumber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 Uppi</dc:creator>
  <cp:lastModifiedBy>Si Uppi</cp:lastModifiedBy>
  <cp:revision>24</cp:revision>
  <dcterms:created xsi:type="dcterms:W3CDTF">2017-10-22T04:10:42Z</dcterms:created>
  <dcterms:modified xsi:type="dcterms:W3CDTF">2017-11-08T09:45:46Z</dcterms:modified>
</cp:coreProperties>
</file>