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6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ondokaplikasi.blogspot.co.id/2016/04/memilih-ide-lingkungan-pengembangan.html" TargetMode="External"/><Relationship Id="rId7" Type="http://schemas.openxmlformats.org/officeDocument/2006/relationships/hyperlink" Target="http://ensyclo.blogspot.co.id/2014/11/perbandingan-sistem-operasi-mobile.html" TargetMode="External"/><Relationship Id="rId2" Type="http://schemas.openxmlformats.org/officeDocument/2006/relationships/hyperlink" Target="http://newbie-21.blogspot.co.id/2014/08/apa-itu-pemrograman-mobile.html?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sinyoer.com/komponen-arsitektur-android/" TargetMode="External"/><Relationship Id="rId5" Type="http://schemas.openxmlformats.org/officeDocument/2006/relationships/hyperlink" Target="http://ilmu-informatika-kita.blogspot.co.id/2013/01/software-development-adalah-salahsatu.html?m=1" TargetMode="External"/><Relationship Id="rId4" Type="http://schemas.openxmlformats.org/officeDocument/2006/relationships/hyperlink" Target="http://buzzitech.blogspot.co.id/2015/10/macam-macam-sistem-operasi-mobile.html?m=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5124" y="2431506"/>
            <a:ext cx="8915399" cy="1126283"/>
          </a:xfrm>
        </p:spPr>
        <p:txBody>
          <a:bodyPr>
            <a:normAutofit/>
          </a:bodyPr>
          <a:lstStyle/>
          <a:p>
            <a:r>
              <a:rPr lang="en-US" sz="3200" b="1" i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</a:rPr>
              <a:t>Pengenalan</a:t>
            </a:r>
            <a:r>
              <a:rPr lang="en-US" sz="32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</a:rPr>
              <a:t> </a:t>
            </a:r>
            <a:r>
              <a:rPr lang="en-US" sz="3200" b="1" i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</a:rPr>
              <a:t>Pemrograman</a:t>
            </a:r>
            <a:r>
              <a:rPr lang="en-US" sz="32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</a:rPr>
              <a:t> Mobile</a:t>
            </a:r>
            <a:endParaRPr lang="en-US" sz="3200" b="1" i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8930" y="3953814"/>
            <a:ext cx="8847786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b="1" dirty="0" err="1" smtClean="0">
                <a:ln/>
                <a:solidFill>
                  <a:schemeClr val="accent4"/>
                </a:solidFill>
              </a:rPr>
              <a:t>Anggota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Kelompok</a:t>
            </a:r>
            <a:endParaRPr lang="en-US" b="1" dirty="0" smtClean="0">
              <a:ln/>
              <a:solidFill>
                <a:schemeClr val="accent4"/>
              </a:solidFill>
            </a:endParaRPr>
          </a:p>
          <a:p>
            <a:endParaRPr lang="en-US" b="1" dirty="0" smtClean="0">
              <a:ln/>
              <a:solidFill>
                <a:schemeClr val="accent4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ln/>
                <a:solidFill>
                  <a:schemeClr val="accent4"/>
                </a:solidFill>
              </a:rPr>
              <a:t>Kukuh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Prasetyo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Adhi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				15.11.0307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 smtClean="0">
                <a:ln/>
                <a:solidFill>
                  <a:schemeClr val="accent4"/>
                </a:solidFill>
              </a:rPr>
              <a:t>Warsito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Aji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						15.11.0306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>
                <a:ln/>
                <a:solidFill>
                  <a:schemeClr val="accent4"/>
                </a:solidFill>
              </a:rPr>
              <a:t>Alfano</a:t>
            </a:r>
            <a:r>
              <a:rPr lang="en-US" b="1" dirty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>
                <a:ln/>
                <a:solidFill>
                  <a:schemeClr val="accent4"/>
                </a:solidFill>
              </a:rPr>
              <a:t>Kurniawan</a:t>
            </a:r>
            <a:r>
              <a:rPr lang="en-US" b="1" dirty="0">
                <a:ln/>
                <a:solidFill>
                  <a:schemeClr val="accent4"/>
                </a:solidFill>
              </a:rPr>
              <a:t> W				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15.11.0316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 smtClean="0">
                <a:ln/>
                <a:solidFill>
                  <a:schemeClr val="accent4"/>
                </a:solidFill>
              </a:rPr>
              <a:t>Bagus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Nanda P</a:t>
            </a:r>
            <a:r>
              <a:rPr lang="en-US" b="1" dirty="0">
                <a:ln/>
                <a:solidFill>
                  <a:schemeClr val="accent4"/>
                </a:solidFill>
              </a:rPr>
              <a:t>					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15.11.0301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 smtClean="0">
                <a:ln/>
                <a:solidFill>
                  <a:schemeClr val="accent4"/>
                </a:solidFill>
              </a:rPr>
              <a:t>Karima</a:t>
            </a:r>
            <a:r>
              <a:rPr lang="en-US" b="1" dirty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Dewi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R					15.11.0313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 smtClean="0">
                <a:ln/>
                <a:solidFill>
                  <a:schemeClr val="accent4"/>
                </a:solidFill>
              </a:rPr>
              <a:t>Shisen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</a:rPr>
              <a:t>Nugraha</a:t>
            </a:r>
            <a:r>
              <a:rPr lang="en-US" b="1" dirty="0" smtClean="0">
                <a:ln/>
                <a:solidFill>
                  <a:schemeClr val="accent4"/>
                </a:solidFill>
              </a:rPr>
              <a:t> 					15.11.0311</a:t>
            </a:r>
            <a:endParaRPr lang="en-US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37744"/>
            <a:ext cx="8911687" cy="1280890"/>
          </a:xfrm>
        </p:spPr>
        <p:txBody>
          <a:bodyPr/>
          <a:lstStyle/>
          <a:p>
            <a:r>
              <a:rPr lang="en-US" b="1" dirty="0" err="1"/>
              <a:t>Kelebihan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Kekurangan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r>
              <a:rPr lang="en-US" b="1" dirty="0"/>
              <a:t> 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6587" y="2291365"/>
            <a:ext cx="9465413" cy="4566635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 startAt="2"/>
            </a:pPr>
            <a:r>
              <a:rPr lang="en-US" b="1" dirty="0" err="1" smtClean="0"/>
              <a:t>iOS</a:t>
            </a:r>
            <a:endParaRPr lang="en-US" b="1" dirty="0" smtClean="0"/>
          </a:p>
          <a:p>
            <a:r>
              <a:rPr lang="en-US" sz="1700" dirty="0" err="1" smtClean="0"/>
              <a:t>Kelebihan</a:t>
            </a:r>
            <a:endParaRPr lang="en-US" sz="17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Touch </a:t>
            </a:r>
            <a:r>
              <a:rPr lang="en-US" sz="1500" dirty="0"/>
              <a:t>ID, </a:t>
            </a:r>
            <a:r>
              <a:rPr lang="en-US" sz="1500" dirty="0" err="1"/>
              <a:t>menggunakan</a:t>
            </a:r>
            <a:r>
              <a:rPr lang="en-US" sz="1500" dirty="0"/>
              <a:t> </a:t>
            </a:r>
            <a:r>
              <a:rPr lang="en-US" sz="1500" dirty="0" err="1"/>
              <a:t>keamanan</a:t>
            </a:r>
            <a:r>
              <a:rPr lang="en-US" sz="1500" dirty="0"/>
              <a:t> sensor </a:t>
            </a:r>
            <a:r>
              <a:rPr lang="en-US" sz="1500" dirty="0" err="1" smtClean="0"/>
              <a:t>jari</a:t>
            </a:r>
            <a:endParaRPr lang="en-US" sz="15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Update </a:t>
            </a:r>
            <a:r>
              <a:rPr lang="en-US" sz="1500" dirty="0"/>
              <a:t>OS yang </a:t>
            </a:r>
            <a:r>
              <a:rPr lang="en-US" sz="1500" dirty="0" err="1"/>
              <a:t>cepat</a:t>
            </a:r>
            <a:r>
              <a:rPr lang="en-US" sz="1500" dirty="0"/>
              <a:t> </a:t>
            </a:r>
            <a:r>
              <a:rPr lang="en-US" sz="1500" dirty="0" err="1"/>
              <a:t>dibanding</a:t>
            </a:r>
            <a:r>
              <a:rPr lang="en-US" sz="1500" dirty="0"/>
              <a:t> OS </a:t>
            </a:r>
            <a:r>
              <a:rPr lang="en-US" sz="1500" dirty="0" smtClean="0"/>
              <a:t>lain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err="1"/>
              <a:t>Punya</a:t>
            </a:r>
            <a:r>
              <a:rPr lang="en-US" sz="1500" dirty="0"/>
              <a:t> </a:t>
            </a:r>
            <a:r>
              <a:rPr lang="en-US" sz="1500" dirty="0" err="1"/>
              <a:t>kontrol</a:t>
            </a:r>
            <a:r>
              <a:rPr lang="en-US" sz="1500" dirty="0"/>
              <a:t> </a:t>
            </a:r>
            <a:r>
              <a:rPr lang="en-US" sz="1500" dirty="0" err="1"/>
              <a:t>ketat</a:t>
            </a:r>
            <a:r>
              <a:rPr lang="en-US" sz="1500" dirty="0"/>
              <a:t> </a:t>
            </a:r>
            <a:r>
              <a:rPr lang="en-US" sz="1500" dirty="0" err="1"/>
              <a:t>terhadap</a:t>
            </a:r>
            <a:r>
              <a:rPr lang="en-US" sz="1500" dirty="0"/>
              <a:t> </a:t>
            </a:r>
            <a:r>
              <a:rPr lang="en-US" sz="1500" dirty="0" err="1"/>
              <a:t>kualitas</a:t>
            </a:r>
            <a:r>
              <a:rPr lang="en-US" sz="1500" dirty="0"/>
              <a:t> </a:t>
            </a:r>
            <a:r>
              <a:rPr lang="en-US" sz="1500" dirty="0" err="1"/>
              <a:t>aplikasi</a:t>
            </a:r>
            <a:r>
              <a:rPr lang="en-US" sz="1500" dirty="0"/>
              <a:t> yang </a:t>
            </a:r>
            <a:r>
              <a:rPr lang="en-US" sz="1500" dirty="0" err="1"/>
              <a:t>ada</a:t>
            </a:r>
            <a:r>
              <a:rPr lang="en-US" sz="1500" dirty="0"/>
              <a:t> di apps store</a:t>
            </a:r>
            <a:r>
              <a:rPr lang="en-US" sz="1500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Multitasking</a:t>
            </a:r>
            <a:endParaRPr lang="en-US" sz="15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err="1" smtClean="0"/>
              <a:t>Desainnya</a:t>
            </a:r>
            <a:r>
              <a:rPr lang="en-US" sz="1500" dirty="0" smtClean="0"/>
              <a:t> </a:t>
            </a:r>
            <a:r>
              <a:rPr lang="en-US" sz="1500" dirty="0"/>
              <a:t>yang </a:t>
            </a:r>
            <a:r>
              <a:rPr lang="en-US" sz="1500" dirty="0" smtClean="0"/>
              <a:t>premium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User-Friendly</a:t>
            </a:r>
          </a:p>
          <a:p>
            <a:r>
              <a:rPr lang="en-US" sz="1600" dirty="0" err="1" smtClean="0"/>
              <a:t>Kekurangan</a:t>
            </a: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err="1" smtClean="0"/>
              <a:t>Seperti</a:t>
            </a:r>
            <a:r>
              <a:rPr lang="en-US" sz="1500" dirty="0" smtClean="0"/>
              <a:t> </a:t>
            </a:r>
            <a:r>
              <a:rPr lang="en-US" sz="1500" dirty="0" err="1"/>
              <a:t>halnya</a:t>
            </a:r>
            <a:r>
              <a:rPr lang="en-US" sz="1500" dirty="0"/>
              <a:t> </a:t>
            </a:r>
            <a:r>
              <a:rPr lang="en-US" sz="1500" dirty="0" err="1"/>
              <a:t>MacOS</a:t>
            </a:r>
            <a:r>
              <a:rPr lang="en-US" sz="1500" dirty="0"/>
              <a:t>, </a:t>
            </a:r>
            <a:r>
              <a:rPr lang="en-US" sz="1500" dirty="0" err="1"/>
              <a:t>harganya</a:t>
            </a:r>
            <a:r>
              <a:rPr lang="en-US" sz="1500" dirty="0"/>
              <a:t> </a:t>
            </a:r>
            <a:r>
              <a:rPr lang="en-US" sz="1500" dirty="0" err="1" smtClean="0"/>
              <a:t>mahal</a:t>
            </a:r>
            <a:endParaRPr lang="en-US" sz="15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err="1" smtClean="0"/>
              <a:t>iOS</a:t>
            </a:r>
            <a:r>
              <a:rPr lang="en-US" sz="1500" dirty="0" smtClean="0"/>
              <a:t> </a:t>
            </a:r>
            <a:r>
              <a:rPr lang="en-US" sz="1500" dirty="0" err="1"/>
              <a:t>hanya</a:t>
            </a:r>
            <a:r>
              <a:rPr lang="en-US" sz="1500" dirty="0"/>
              <a:t> </a:t>
            </a:r>
            <a:r>
              <a:rPr lang="en-US" sz="1500" dirty="0" err="1"/>
              <a:t>terdapat</a:t>
            </a:r>
            <a:r>
              <a:rPr lang="en-US" sz="1500" dirty="0"/>
              <a:t> di devices </a:t>
            </a:r>
            <a:r>
              <a:rPr lang="en-US" sz="1500" dirty="0" err="1"/>
              <a:t>merk</a:t>
            </a:r>
            <a:r>
              <a:rPr lang="en-US" sz="1500" dirty="0"/>
              <a:t> </a:t>
            </a:r>
            <a:r>
              <a:rPr lang="en-US" sz="1500" dirty="0" smtClean="0"/>
              <a:t>Apple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/>
              <a:t>Media </a:t>
            </a:r>
            <a:r>
              <a:rPr lang="en-US" sz="1500" dirty="0" err="1"/>
              <a:t>konektifitas</a:t>
            </a:r>
            <a:r>
              <a:rPr lang="en-US" sz="1500" dirty="0"/>
              <a:t> </a:t>
            </a:r>
            <a:r>
              <a:rPr lang="en-US" sz="1500" dirty="0" err="1"/>
              <a:t>seperti</a:t>
            </a:r>
            <a:r>
              <a:rPr lang="en-US" sz="1500" dirty="0"/>
              <a:t> </a:t>
            </a:r>
            <a:r>
              <a:rPr lang="en-US" sz="1500" dirty="0" err="1"/>
              <a:t>bluetooth</a:t>
            </a:r>
            <a:r>
              <a:rPr lang="en-US" sz="1500" dirty="0"/>
              <a:t> &amp; </a:t>
            </a:r>
            <a:r>
              <a:rPr lang="en-US" sz="1500" dirty="0" err="1"/>
              <a:t>wifi</a:t>
            </a:r>
            <a:r>
              <a:rPr lang="en-US" sz="1500" dirty="0"/>
              <a:t> sharing </a:t>
            </a:r>
            <a:r>
              <a:rPr lang="en-US" sz="1500" dirty="0" err="1"/>
              <a:t>terbatas</a:t>
            </a:r>
            <a:r>
              <a:rPr lang="en-US" sz="1500" dirty="0"/>
              <a:t> </a:t>
            </a:r>
            <a:r>
              <a:rPr lang="en-US" sz="1500" dirty="0" err="1"/>
              <a:t>hanya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sesama</a:t>
            </a:r>
            <a:r>
              <a:rPr lang="en-US" sz="1500" dirty="0"/>
              <a:t> </a:t>
            </a:r>
            <a:r>
              <a:rPr lang="en-US" sz="1500" dirty="0" err="1"/>
              <a:t>perangkat</a:t>
            </a:r>
            <a:r>
              <a:rPr lang="en-US" sz="1500" dirty="0"/>
              <a:t> </a:t>
            </a:r>
            <a:r>
              <a:rPr lang="en-US" sz="1500" dirty="0" err="1"/>
              <a:t>iOS</a:t>
            </a:r>
            <a:r>
              <a:rPr lang="en-US" sz="1500" dirty="0"/>
              <a:t> </a:t>
            </a:r>
            <a:r>
              <a:rPr lang="en-US" sz="1500" dirty="0" err="1"/>
              <a:t>Cukup</a:t>
            </a:r>
            <a:r>
              <a:rPr lang="en-US" sz="1500" dirty="0"/>
              <a:t> </a:t>
            </a:r>
            <a:r>
              <a:rPr lang="en-US" sz="1500" dirty="0" err="1"/>
              <a:t>sulit</a:t>
            </a:r>
            <a:r>
              <a:rPr lang="en-US" sz="1500" dirty="0"/>
              <a:t> </a:t>
            </a:r>
            <a:r>
              <a:rPr lang="en-US" sz="1500" dirty="0" err="1"/>
              <a:t>menghubungkan</a:t>
            </a:r>
            <a:r>
              <a:rPr lang="en-US" sz="1500" dirty="0"/>
              <a:t> data </a:t>
            </a:r>
            <a:r>
              <a:rPr lang="en-US" sz="1500" dirty="0" err="1"/>
              <a:t>ke</a:t>
            </a:r>
            <a:r>
              <a:rPr lang="en-US" sz="1500" dirty="0"/>
              <a:t> PC </a:t>
            </a:r>
            <a:r>
              <a:rPr lang="en-US" sz="1500" dirty="0" err="1"/>
              <a:t>seperti</a:t>
            </a:r>
            <a:r>
              <a:rPr lang="en-US" sz="1500" dirty="0"/>
              <a:t> </a:t>
            </a:r>
            <a:r>
              <a:rPr lang="en-US" sz="1500" dirty="0" err="1"/>
              <a:t>halnya</a:t>
            </a:r>
            <a:r>
              <a:rPr lang="en-US" sz="1500" dirty="0"/>
              <a:t> Android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App </a:t>
            </a:r>
            <a:r>
              <a:rPr lang="en-US" sz="1500" dirty="0" err="1"/>
              <a:t>nya</a:t>
            </a:r>
            <a:r>
              <a:rPr lang="en-US" sz="1500" dirty="0"/>
              <a:t> yang </a:t>
            </a:r>
            <a:r>
              <a:rPr lang="en-US" sz="1500" dirty="0" err="1"/>
              <a:t>kebanyakan</a:t>
            </a:r>
            <a:r>
              <a:rPr lang="en-US" sz="1500" dirty="0"/>
              <a:t> </a:t>
            </a:r>
            <a:r>
              <a:rPr lang="en-US" sz="1500" dirty="0" err="1" smtClean="0"/>
              <a:t>berbayar</a:t>
            </a:r>
            <a:endParaRPr lang="en-US" sz="15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500" dirty="0" smtClean="0"/>
              <a:t>Susah </a:t>
            </a:r>
            <a:r>
              <a:rPr lang="en-US" sz="1500" dirty="0" err="1"/>
              <a:t>sekali</a:t>
            </a:r>
            <a:r>
              <a:rPr lang="en-US" sz="1500" dirty="0"/>
              <a:t> </a:t>
            </a:r>
            <a:r>
              <a:rPr lang="en-US" sz="1500" dirty="0" err="1"/>
              <a:t>dioprek-oprek</a:t>
            </a:r>
            <a:r>
              <a:rPr lang="en-US" sz="1500" dirty="0"/>
              <a:t> </a:t>
            </a:r>
            <a:r>
              <a:rPr lang="en-US" sz="1500" dirty="0" err="1"/>
              <a:t>karena</a:t>
            </a:r>
            <a:r>
              <a:rPr lang="en-US" sz="1500" dirty="0"/>
              <a:t> closed-source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Kelebihan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Kekurangan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r>
              <a:rPr lang="en-US" b="1" dirty="0"/>
              <a:t> 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60205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n-US" b="1" dirty="0" smtClean="0"/>
              <a:t>Windows Phone</a:t>
            </a:r>
          </a:p>
          <a:p>
            <a:r>
              <a:rPr lang="en-US" sz="1600" dirty="0" err="1" smtClean="0"/>
              <a:t>Kelebihan</a:t>
            </a: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err="1" smtClean="0"/>
              <a:t>Cortana</a:t>
            </a:r>
            <a:r>
              <a:rPr lang="en-US" sz="1400" dirty="0"/>
              <a:t>, </a:t>
            </a:r>
            <a:r>
              <a:rPr lang="en-US" sz="1400" dirty="0" err="1"/>
              <a:t>terinspirasi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game Halo, Microsoft </a:t>
            </a:r>
            <a:r>
              <a:rPr lang="en-US" sz="1400" dirty="0" err="1"/>
              <a:t>membuat</a:t>
            </a:r>
            <a:r>
              <a:rPr lang="en-US" sz="1400" dirty="0"/>
              <a:t> virtual Assistant </a:t>
            </a:r>
            <a:r>
              <a:rPr lang="en-US" sz="1400" dirty="0" err="1"/>
              <a:t>untuk</a:t>
            </a:r>
            <a:r>
              <a:rPr lang="en-US" sz="1400" dirty="0"/>
              <a:t> Windows Phone. Virtual assistant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bukan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penelusuran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Siri </a:t>
            </a:r>
            <a:r>
              <a:rPr lang="en-US" sz="1400" dirty="0" err="1"/>
              <a:t>dan</a:t>
            </a:r>
            <a:r>
              <a:rPr lang="en-US" sz="1400" dirty="0"/>
              <a:t> Google Now, </a:t>
            </a:r>
            <a:r>
              <a:rPr lang="en-US" sz="1400" dirty="0" err="1"/>
              <a:t>namun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 smtClean="0"/>
              <a:t>jawabannya</a:t>
            </a:r>
            <a:endParaRPr lang="en-US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Customize </a:t>
            </a:r>
            <a:r>
              <a:rPr lang="en-US" sz="1400" dirty="0" err="1" smtClean="0"/>
              <a:t>Lockscreen</a:t>
            </a:r>
            <a:endParaRPr lang="en-US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err="1" smtClean="0"/>
              <a:t>Fitur</a:t>
            </a:r>
            <a:r>
              <a:rPr lang="en-US" sz="1400" dirty="0" smtClean="0"/>
              <a:t> Hub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err="1" smtClean="0"/>
              <a:t>Fitur</a:t>
            </a:r>
            <a:r>
              <a:rPr lang="en-US" sz="1400" dirty="0" smtClean="0"/>
              <a:t> </a:t>
            </a:r>
            <a:r>
              <a:rPr lang="en-US" sz="1400" dirty="0"/>
              <a:t>Continuum (</a:t>
            </a:r>
            <a:r>
              <a:rPr lang="en-US" sz="1400" dirty="0" err="1"/>
              <a:t>khusus</a:t>
            </a:r>
            <a:r>
              <a:rPr lang="en-US" sz="1400" dirty="0"/>
              <a:t> WP 10</a:t>
            </a:r>
            <a:r>
              <a:rPr lang="en-US" sz="1400" dirty="0" smtClean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err="1" smtClean="0"/>
              <a:t>Relatif</a:t>
            </a:r>
            <a:r>
              <a:rPr lang="en-US" sz="1400" dirty="0" smtClean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smtClean="0"/>
              <a:t>virus</a:t>
            </a:r>
          </a:p>
          <a:p>
            <a:pPr indent="-285750"/>
            <a:r>
              <a:rPr lang="en-US" sz="1600" dirty="0" err="1" smtClean="0"/>
              <a:t>Kekurangan</a:t>
            </a:r>
            <a:r>
              <a:rPr lang="en-US" sz="1600" dirty="0" smtClean="0"/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err="1" smtClean="0"/>
              <a:t>Jumlah</a:t>
            </a:r>
            <a:r>
              <a:rPr lang="en-US" sz="1400" dirty="0" smtClean="0"/>
              <a:t> </a:t>
            </a:r>
            <a:r>
              <a:rPr lang="en-US" sz="1400" dirty="0" err="1"/>
              <a:t>aplikasi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sebanyak</a:t>
            </a:r>
            <a:r>
              <a:rPr lang="en-US" sz="1400" dirty="0"/>
              <a:t> Android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iOS</a:t>
            </a:r>
            <a:endParaRPr lang="en-US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UI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 smtClean="0"/>
              <a:t>diotak-atik</a:t>
            </a:r>
            <a:endParaRPr lang="en-US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Closed </a:t>
            </a:r>
            <a:r>
              <a:rPr lang="en-US" sz="1400" dirty="0"/>
              <a:t>source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65347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Kelebihan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Kekurangan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r>
              <a:rPr lang="en-US" b="1" dirty="0"/>
              <a:t> 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9091926" cy="4447504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 startAt="4"/>
            </a:pPr>
            <a:r>
              <a:rPr lang="en-US" b="1" dirty="0" smtClean="0"/>
              <a:t>Blackberry</a:t>
            </a:r>
          </a:p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dirty="0"/>
              <a:t>• BlackBerry Messenger,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2013 BBM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Blackberry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Mengirim</a:t>
            </a:r>
            <a:r>
              <a:rPr lang="en-US" dirty="0"/>
              <a:t> Email </a:t>
            </a:r>
            <a:r>
              <a:rPr lang="en-US" dirty="0" err="1"/>
              <a:t>secepat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SMS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autotext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 smtClean="0"/>
              <a:t>Pushmail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Kekurangan</a:t>
            </a:r>
            <a:r>
              <a:rPr lang="en-US" dirty="0" smtClean="0"/>
              <a:t> 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dirty="0"/>
              <a:t>• Browser yang </a:t>
            </a:r>
            <a:r>
              <a:rPr lang="en-US" dirty="0" err="1"/>
              <a:t>tidak</a:t>
            </a:r>
            <a:r>
              <a:rPr lang="en-US" dirty="0"/>
              <a:t> user-friendly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payah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Android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iOS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Closed Source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Blackberry device</a:t>
            </a:r>
          </a:p>
        </p:txBody>
      </p:sp>
    </p:spTree>
    <p:extLst>
      <p:ext uri="{BB962C8B-B14F-4D97-AF65-F5344CB8AC3E}">
        <p14:creationId xmlns:p14="http://schemas.microsoft.com/office/powerpoint/2010/main" val="294415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Aplikasi</a:t>
            </a:r>
            <a:r>
              <a:rPr lang="en-US" b="1" dirty="0" smtClean="0"/>
              <a:t> Mobile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862" y="2133600"/>
            <a:ext cx="9469750" cy="46278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 err="1"/>
              <a:t>Pengembangan</a:t>
            </a:r>
            <a:r>
              <a:rPr lang="en-US" sz="1600" b="1" dirty="0"/>
              <a:t> </a:t>
            </a:r>
            <a:r>
              <a:rPr lang="en-US" sz="1600" b="1" dirty="0" err="1"/>
              <a:t>aplikasi</a:t>
            </a:r>
            <a:r>
              <a:rPr lang="en-US" sz="1600" b="1" dirty="0"/>
              <a:t> mobile </a:t>
            </a:r>
            <a:r>
              <a:rPr lang="en-US" sz="1600" dirty="0" err="1"/>
              <a:t>adalah</a:t>
            </a:r>
            <a:r>
              <a:rPr lang="en-US" sz="1600" dirty="0"/>
              <a:t> proses </a:t>
            </a:r>
            <a:r>
              <a:rPr lang="en-US" sz="1600" dirty="0" err="1"/>
              <a:t>dimana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lunak</a:t>
            </a:r>
            <a:r>
              <a:rPr lang="en-US" sz="1600" dirty="0"/>
              <a:t> yang </a:t>
            </a:r>
            <a:r>
              <a:rPr lang="en-US" sz="1600" dirty="0" err="1"/>
              <a:t>dikembangkan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daya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genggam</a:t>
            </a:r>
            <a:r>
              <a:rPr lang="en-US" sz="1600" dirty="0"/>
              <a:t> , </a:t>
            </a: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 digital ,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asisten</a:t>
            </a:r>
            <a:r>
              <a:rPr lang="en-US" sz="1600" dirty="0"/>
              <a:t> digital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ponsel</a:t>
            </a:r>
            <a:r>
              <a:rPr lang="en-US" sz="1600" dirty="0"/>
              <a:t> . </a:t>
            </a:r>
            <a:endParaRPr lang="en-US" sz="1600" dirty="0" smtClean="0"/>
          </a:p>
          <a:p>
            <a:pPr algn="just">
              <a:lnSpc>
                <a:spcPct val="150000"/>
              </a:lnSpc>
            </a:pPr>
            <a:r>
              <a:rPr lang="en-US" sz="1600" dirty="0" err="1" smtClean="0"/>
              <a:t>Aplikasi</a:t>
            </a:r>
            <a:r>
              <a:rPr lang="en-US" sz="1600" dirty="0" smtClean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diinstal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ponsel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</a:t>
            </a:r>
            <a:r>
              <a:rPr lang="en-US" sz="1600" dirty="0" err="1"/>
              <a:t>manufaktur</a:t>
            </a:r>
            <a:r>
              <a:rPr lang="en-US" sz="1600" dirty="0"/>
              <a:t>, </a:t>
            </a:r>
            <a:r>
              <a:rPr lang="en-US" sz="1600" dirty="0" err="1"/>
              <a:t>didownload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berbagai</a:t>
            </a:r>
            <a:r>
              <a:rPr lang="en-US" sz="1600" dirty="0"/>
              <a:t> platform </a:t>
            </a:r>
            <a:r>
              <a:rPr lang="en-US" sz="1600" dirty="0" err="1"/>
              <a:t>distribusi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lunak</a:t>
            </a:r>
            <a:r>
              <a:rPr lang="en-US" sz="1600" dirty="0"/>
              <a:t> </a:t>
            </a:r>
            <a:r>
              <a:rPr lang="en-US" sz="1600" dirty="0" err="1"/>
              <a:t>ponsel</a:t>
            </a:r>
            <a:r>
              <a:rPr lang="en-US" sz="1600" dirty="0"/>
              <a:t> 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disampaikan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web </a:t>
            </a:r>
            <a:r>
              <a:rPr lang="en-US" sz="1600" dirty="0" err="1"/>
              <a:t>menggunakan</a:t>
            </a:r>
            <a:r>
              <a:rPr lang="en-US" sz="1600" dirty="0"/>
              <a:t> server-side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sisi</a:t>
            </a:r>
            <a:r>
              <a:rPr lang="en-US" sz="1600" dirty="0"/>
              <a:t> </a:t>
            </a:r>
            <a:r>
              <a:rPr lang="en-US" sz="1600" dirty="0" err="1"/>
              <a:t>klien</a:t>
            </a:r>
            <a:r>
              <a:rPr lang="en-US" sz="1600" dirty="0"/>
              <a:t> </a:t>
            </a:r>
            <a:r>
              <a:rPr lang="en-US" sz="1600" dirty="0" err="1"/>
              <a:t>pengolahan</a:t>
            </a:r>
            <a:r>
              <a:rPr lang="en-US" sz="1600" dirty="0"/>
              <a:t> (</a:t>
            </a:r>
            <a:r>
              <a:rPr lang="en-US" sz="1600" dirty="0" err="1"/>
              <a:t>misalnya</a:t>
            </a:r>
            <a:r>
              <a:rPr lang="en-US" sz="1600" dirty="0"/>
              <a:t> JavaScript)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pengalaman</a:t>
            </a:r>
            <a:r>
              <a:rPr lang="en-US" sz="1600" dirty="0"/>
              <a:t> "</a:t>
            </a:r>
            <a:r>
              <a:rPr lang="en-US" sz="1600" dirty="0" err="1"/>
              <a:t>aplikasi-seperti</a:t>
            </a:r>
            <a:r>
              <a:rPr lang="en-US" sz="1600" dirty="0"/>
              <a:t>"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browser Web </a:t>
            </a:r>
            <a:r>
              <a:rPr lang="en-US" sz="16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dirty="0" smtClean="0"/>
              <a:t> </a:t>
            </a:r>
            <a:r>
              <a:rPr lang="en-US" sz="1600" dirty="0" err="1"/>
              <a:t>Pengembang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lunak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mempertimbangkan</a:t>
            </a:r>
            <a:r>
              <a:rPr lang="en-US" sz="1600" dirty="0"/>
              <a:t> array </a:t>
            </a:r>
            <a:r>
              <a:rPr lang="en-US" sz="1600" dirty="0" err="1"/>
              <a:t>panjang</a:t>
            </a:r>
            <a:r>
              <a:rPr lang="en-US" sz="1600" dirty="0"/>
              <a:t> </a:t>
            </a:r>
            <a:r>
              <a:rPr lang="en-US" sz="1600" dirty="0" err="1"/>
              <a:t>ukuran</a:t>
            </a:r>
            <a:r>
              <a:rPr lang="en-US" sz="1600" dirty="0"/>
              <a:t> </a:t>
            </a:r>
            <a:r>
              <a:rPr lang="en-US" sz="1600" dirty="0" err="1"/>
              <a:t>layar</a:t>
            </a:r>
            <a:r>
              <a:rPr lang="en-US" sz="1600" dirty="0"/>
              <a:t>, </a:t>
            </a:r>
            <a:r>
              <a:rPr lang="en-US" sz="1600" dirty="0" err="1"/>
              <a:t>spesifikasi</a:t>
            </a:r>
            <a:r>
              <a:rPr lang="en-US" sz="1600" dirty="0"/>
              <a:t> hardware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konfigurasi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persaingan</a:t>
            </a:r>
            <a:r>
              <a:rPr lang="en-US" sz="1600" dirty="0"/>
              <a:t> yang </a:t>
            </a:r>
            <a:r>
              <a:rPr lang="en-US" sz="1600" dirty="0" err="1"/>
              <a:t>ketat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lunak</a:t>
            </a:r>
            <a:r>
              <a:rPr lang="en-US" sz="1600" dirty="0"/>
              <a:t> mobile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platform.pengembangan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Mobile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terus</a:t>
            </a:r>
            <a:r>
              <a:rPr lang="en-US" sz="1600" dirty="0"/>
              <a:t> </a:t>
            </a:r>
            <a:r>
              <a:rPr lang="en-US" sz="1600" dirty="0" err="1"/>
              <a:t>berkembang</a:t>
            </a:r>
            <a:r>
              <a:rPr lang="en-US" sz="1600" dirty="0"/>
              <a:t>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segi</a:t>
            </a:r>
            <a:r>
              <a:rPr lang="en-US" sz="1600" dirty="0"/>
              <a:t> </a:t>
            </a:r>
            <a:r>
              <a:rPr lang="en-US" sz="1600" dirty="0" err="1"/>
              <a:t>pendapatan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yang </a:t>
            </a:r>
            <a:r>
              <a:rPr lang="en-US" sz="1600" dirty="0" err="1"/>
              <a:t>diciptakan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19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2958"/>
          </a:xfrm>
        </p:spPr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newbie-21.blogspot.co.id/2014/08/apa-itu-pemrograman-mobile.html?m=1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pondokaplikasi.blogspot.co.id/2016/04/memilih-ide-lingkungan-pengembangan.html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buzzitech.blogspot.co.id/2015/10/macam-macam-sistem-operasi-mobile.html?m=1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ilmu-informatika-kita.blogspot.co.id/2013/01/software-development-adalah-salahsatu.html?m=1</a:t>
            </a:r>
            <a:endParaRPr lang="en-US" dirty="0" smtClean="0"/>
          </a:p>
          <a:p>
            <a:r>
              <a:rPr lang="en-US" dirty="0">
                <a:hlinkClick r:id="rId6"/>
              </a:rPr>
              <a:t>http://www.insinyoer.com/komponen-arsitektur-android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ensyclo.blogspot.co.id/2014/11/perbandingan-sistem-operasi-mobile.html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/>
              <a:t>Pemrograman</a:t>
            </a:r>
            <a:r>
              <a:rPr lang="en-US" dirty="0"/>
              <a:t> Mobile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196" y="2107843"/>
            <a:ext cx="9684913" cy="453765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sz="1600" b="1" dirty="0" err="1"/>
              <a:t>Pemrograman</a:t>
            </a:r>
            <a:r>
              <a:rPr lang="en-US" sz="1600" b="1" dirty="0"/>
              <a:t> Mobile</a:t>
            </a:r>
            <a:r>
              <a:rPr lang="en-US" sz="1600" dirty="0"/>
              <a:t> 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pemrograman</a:t>
            </a:r>
            <a:r>
              <a:rPr lang="en-US" sz="1600" dirty="0"/>
              <a:t> yang </a:t>
            </a:r>
            <a:r>
              <a:rPr lang="en-US" sz="1600" dirty="0" err="1"/>
              <a:t>ditujukan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pembuatan</a:t>
            </a:r>
            <a:r>
              <a:rPr lang="en-US" sz="1600" dirty="0"/>
              <a:t> </a:t>
            </a:r>
            <a:r>
              <a:rPr lang="en-US" sz="1600" dirty="0" err="1"/>
              <a:t>aplikasi</a:t>
            </a:r>
            <a:r>
              <a:rPr lang="en-US" sz="1600" dirty="0"/>
              <a:t> </a:t>
            </a:r>
            <a:r>
              <a:rPr lang="en-US" sz="1600" dirty="0" err="1"/>
              <a:t>diperangkat</a:t>
            </a:r>
            <a:r>
              <a:rPr lang="en-US" sz="1600" dirty="0"/>
              <a:t> mobile.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sekali</a:t>
            </a:r>
            <a:r>
              <a:rPr lang="en-US" sz="1600" dirty="0"/>
              <a:t> platform mobile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coba</a:t>
            </a:r>
            <a:r>
              <a:rPr lang="en-US" sz="1600" dirty="0"/>
              <a:t>, </a:t>
            </a:r>
            <a:r>
              <a:rPr lang="en-US" sz="1600" dirty="0" err="1"/>
              <a:t>diantaranya</a:t>
            </a:r>
            <a:r>
              <a:rPr lang="en-US" sz="1600" dirty="0"/>
              <a:t> </a:t>
            </a:r>
            <a:r>
              <a:rPr lang="en-US" sz="1600" dirty="0" err="1"/>
              <a:t>iOS</a:t>
            </a:r>
            <a:r>
              <a:rPr lang="en-US" sz="1600" dirty="0"/>
              <a:t>, BB RIM, J2ME, QT Mobile, Symbian, </a:t>
            </a:r>
            <a:r>
              <a:rPr lang="en-US" sz="1600" dirty="0" err="1"/>
              <a:t>dan</a:t>
            </a:r>
            <a:r>
              <a:rPr lang="en-US" sz="1600" dirty="0"/>
              <a:t> Android. Salah </a:t>
            </a:r>
            <a:r>
              <a:rPr lang="en-US" sz="1600" dirty="0" err="1"/>
              <a:t>satunya</a:t>
            </a:r>
            <a:r>
              <a:rPr lang="en-US" sz="1600" dirty="0"/>
              <a:t> yang </a:t>
            </a:r>
            <a:r>
              <a:rPr lang="en-US" sz="1600" dirty="0" err="1"/>
              <a:t>sedang</a:t>
            </a:r>
            <a:r>
              <a:rPr lang="en-US" sz="1600" dirty="0"/>
              <a:t> booming </a:t>
            </a:r>
            <a:r>
              <a:rPr lang="en-US" sz="1600" dirty="0" err="1"/>
              <a:t>adalah</a:t>
            </a:r>
            <a:r>
              <a:rPr lang="en-US" sz="1600" dirty="0"/>
              <a:t> Android Mobile. Android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en-US" sz="1600" dirty="0"/>
              <a:t> </a:t>
            </a:r>
            <a:r>
              <a:rPr lang="en-US" sz="1600" dirty="0" err="1"/>
              <a:t>berbasis</a:t>
            </a:r>
            <a:r>
              <a:rPr lang="en-US" sz="1600" dirty="0"/>
              <a:t> </a:t>
            </a:r>
            <a:r>
              <a:rPr lang="en-US" sz="1600" dirty="0" err="1"/>
              <a:t>linux</a:t>
            </a:r>
            <a:r>
              <a:rPr lang="en-US" sz="1600" dirty="0"/>
              <a:t> yang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pemrograman</a:t>
            </a:r>
            <a:r>
              <a:rPr lang="en-US" sz="1600" dirty="0"/>
              <a:t> </a:t>
            </a:r>
            <a:r>
              <a:rPr lang="en-US" sz="1600" dirty="0" err="1"/>
              <a:t>aplikasinya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buat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java</a:t>
            </a:r>
            <a:r>
              <a:rPr lang="en-US" sz="16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600" dirty="0"/>
          </a:p>
          <a:p>
            <a:pPr algn="just">
              <a:spcBef>
                <a:spcPts val="0"/>
              </a:spcBef>
            </a:pP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namanya</a:t>
            </a:r>
            <a:r>
              <a:rPr lang="en-US" sz="1600" dirty="0"/>
              <a:t> Mobile Programing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pemrogaman</a:t>
            </a:r>
            <a:r>
              <a:rPr lang="en-US" sz="1600" dirty="0"/>
              <a:t> yang </a:t>
            </a:r>
            <a:r>
              <a:rPr lang="en-US" sz="1600" dirty="0" err="1"/>
              <a:t>diterapkan</a:t>
            </a:r>
            <a:r>
              <a:rPr lang="en-US" sz="1600" dirty="0"/>
              <a:t> di mobile/</a:t>
            </a:r>
            <a:r>
              <a:rPr lang="en-US" sz="1600" dirty="0" err="1"/>
              <a:t>Handphone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Laptop. </a:t>
            </a:r>
            <a:r>
              <a:rPr lang="en-US" sz="1600" dirty="0" err="1"/>
              <a:t>Macam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mobile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lain :</a:t>
            </a:r>
          </a:p>
          <a:p>
            <a:pPr lvl="1">
              <a:lnSpc>
                <a:spcPct val="120000"/>
              </a:lnSpc>
              <a:buFont typeface="+mj-lt"/>
              <a:buAutoNum type="arabicPeriod"/>
            </a:pPr>
            <a:r>
              <a:rPr lang="en-US" sz="1400" dirty="0" err="1"/>
              <a:t>Telepon</a:t>
            </a:r>
            <a:r>
              <a:rPr lang="en-US" sz="1400" dirty="0"/>
              <a:t> Wireless</a:t>
            </a:r>
          </a:p>
          <a:p>
            <a:pPr lvl="1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Tablet PC</a:t>
            </a:r>
          </a:p>
          <a:p>
            <a:pPr lvl="1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Smartphone</a:t>
            </a:r>
          </a:p>
          <a:p>
            <a:pPr lvl="1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Laptop</a:t>
            </a:r>
          </a:p>
          <a:p>
            <a:pPr lvl="1">
              <a:lnSpc>
                <a:spcPct val="120000"/>
              </a:lnSpc>
              <a:buFont typeface="+mj-lt"/>
              <a:buAutoNum type="arabicPeriod"/>
            </a:pPr>
            <a:r>
              <a:rPr lang="en-US" sz="1400" dirty="0" err="1" smtClean="0"/>
              <a:t>Handphone</a:t>
            </a:r>
            <a:r>
              <a:rPr lang="en-US" sz="1400" dirty="0" smtClean="0"/>
              <a:t>, </a:t>
            </a:r>
            <a:r>
              <a:rPr lang="en-US" sz="1400" dirty="0" err="1" smtClean="0"/>
              <a:t>dll</a:t>
            </a:r>
            <a:r>
              <a:rPr lang="en-US" sz="1400" dirty="0" smtClean="0"/>
              <a:t>.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48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</a:t>
            </a:r>
            <a:r>
              <a:rPr lang="en-US" b="1" dirty="0" err="1"/>
              <a:t>Bergerak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3803" y="1657081"/>
            <a:ext cx="9250809" cy="5078570"/>
          </a:xfrm>
        </p:spPr>
        <p:txBody>
          <a:bodyPr>
            <a:noAutofit/>
          </a:bodyPr>
          <a:lstStyle/>
          <a:p>
            <a:pPr algn="just"/>
            <a:r>
              <a:rPr lang="en-US" sz="1400" b="1" dirty="0"/>
              <a:t>Android</a:t>
            </a:r>
          </a:p>
          <a:p>
            <a:pPr marL="400050" lvl="1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dirty="0"/>
              <a:t>Android </a:t>
            </a:r>
            <a:r>
              <a:rPr lang="en-US" sz="1400" dirty="0" err="1"/>
              <a:t>merupakan</a:t>
            </a:r>
            <a:r>
              <a:rPr lang="en-US" sz="1400" dirty="0"/>
              <a:t> OS yang </a:t>
            </a:r>
            <a:r>
              <a:rPr lang="en-US" sz="1400" dirty="0" err="1"/>
              <a:t>dibuat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Andy Rubin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tahun</a:t>
            </a:r>
            <a:r>
              <a:rPr lang="en-US" sz="1400" dirty="0"/>
              <a:t> 2005 </a:t>
            </a:r>
            <a:r>
              <a:rPr lang="en-US" sz="1400" dirty="0" err="1"/>
              <a:t>sebelum</a:t>
            </a:r>
            <a:r>
              <a:rPr lang="en-US" sz="1400" dirty="0"/>
              <a:t> </a:t>
            </a:r>
            <a:r>
              <a:rPr lang="en-US" sz="1400" dirty="0" err="1"/>
              <a:t>diakuisisi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Google, </a:t>
            </a:r>
            <a:r>
              <a:rPr lang="en-US" sz="1400" dirty="0" err="1"/>
              <a:t>dirilis</a:t>
            </a:r>
            <a:r>
              <a:rPr lang="en-US" sz="1400" dirty="0"/>
              <a:t> </a:t>
            </a:r>
            <a:r>
              <a:rPr lang="en-US" sz="1400" dirty="0" err="1"/>
              <a:t>tahun</a:t>
            </a:r>
            <a:r>
              <a:rPr lang="en-US" sz="1400" dirty="0"/>
              <a:t> 2007 </a:t>
            </a:r>
            <a:r>
              <a:rPr lang="en-US" sz="1400" dirty="0" err="1"/>
              <a:t>bersamaan</a:t>
            </a:r>
            <a:r>
              <a:rPr lang="en-US" sz="1400" dirty="0"/>
              <a:t> </a:t>
            </a:r>
            <a:r>
              <a:rPr lang="en-US" sz="1400" dirty="0" err="1"/>
              <a:t>dibentuk</a:t>
            </a:r>
            <a:r>
              <a:rPr lang="en-US" sz="1400" dirty="0"/>
              <a:t> Open Handset Alliance.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saat</a:t>
            </a:r>
            <a:r>
              <a:rPr lang="en-US" sz="1400" dirty="0"/>
              <a:t> </a:t>
            </a:r>
            <a:r>
              <a:rPr lang="en-US" sz="1400" dirty="0" err="1"/>
              <a:t>perilisan</a:t>
            </a:r>
            <a:r>
              <a:rPr lang="en-US" sz="1400" dirty="0"/>
              <a:t> Android </a:t>
            </a:r>
            <a:r>
              <a:rPr lang="en-US" sz="1400" dirty="0" err="1"/>
              <a:t>bersama</a:t>
            </a:r>
            <a:r>
              <a:rPr lang="en-US" sz="1400" dirty="0"/>
              <a:t> Open Handset Alliance </a:t>
            </a:r>
            <a:r>
              <a:rPr lang="en-US" sz="1400" dirty="0" err="1"/>
              <a:t>mendukung</a:t>
            </a:r>
            <a:r>
              <a:rPr lang="en-US" sz="1400" dirty="0"/>
              <a:t> </a:t>
            </a:r>
            <a:r>
              <a:rPr lang="en-US" sz="1400" dirty="0" err="1"/>
              <a:t>penuh</a:t>
            </a:r>
            <a:r>
              <a:rPr lang="en-US" sz="1400" dirty="0"/>
              <a:t> </a:t>
            </a:r>
            <a:r>
              <a:rPr lang="en-US" sz="1400" dirty="0" err="1"/>
              <a:t>pengembangan</a:t>
            </a:r>
            <a:r>
              <a:rPr lang="en-US" sz="1400" dirty="0"/>
              <a:t> </a:t>
            </a:r>
            <a:r>
              <a:rPr lang="en-US" sz="1400" dirty="0" err="1"/>
              <a:t>terbuka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perangkat</a:t>
            </a:r>
            <a:r>
              <a:rPr lang="en-US" sz="1400" dirty="0"/>
              <a:t> </a:t>
            </a:r>
            <a:r>
              <a:rPr lang="en-US" sz="1400" dirty="0" err="1"/>
              <a:t>seluler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biasanya</a:t>
            </a:r>
            <a:r>
              <a:rPr lang="en-US" sz="1400" dirty="0"/>
              <a:t> di </a:t>
            </a:r>
            <a:r>
              <a:rPr lang="en-US" sz="1400" dirty="0" err="1"/>
              <a:t>sebut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mobile. Device Android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HTC </a:t>
            </a:r>
            <a:r>
              <a:rPr lang="en-US" sz="1400" dirty="0" smtClean="0"/>
              <a:t>Desire</a:t>
            </a:r>
          </a:p>
          <a:p>
            <a:pPr marL="400050"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en-US" sz="14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sz="1400" b="1" dirty="0" err="1" smtClean="0"/>
              <a:t>iOS</a:t>
            </a:r>
            <a:endParaRPr lang="en-US" sz="1400" b="1" dirty="0" smtClean="0"/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operasi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diluncurkan</a:t>
            </a:r>
            <a:r>
              <a:rPr lang="en-US" sz="1400" dirty="0"/>
              <a:t> </a:t>
            </a:r>
            <a:r>
              <a:rPr lang="en-US" sz="1400" dirty="0" err="1"/>
              <a:t>tahun</a:t>
            </a:r>
            <a:r>
              <a:rPr lang="en-US" sz="1400" dirty="0"/>
              <a:t> 2007 </a:t>
            </a:r>
            <a:r>
              <a:rPr lang="en-US" sz="1400" dirty="0" err="1"/>
              <a:t>untuk</a:t>
            </a:r>
            <a:r>
              <a:rPr lang="en-US" sz="1400" dirty="0"/>
              <a:t> iPhone </a:t>
            </a:r>
            <a:r>
              <a:rPr lang="en-US" sz="1400" dirty="0" err="1"/>
              <a:t>dan</a:t>
            </a:r>
            <a:r>
              <a:rPr lang="en-US" sz="1400" dirty="0"/>
              <a:t> iPod Touch,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telah</a:t>
            </a:r>
            <a:r>
              <a:rPr lang="en-US" sz="1400" dirty="0"/>
              <a:t> </a:t>
            </a:r>
            <a:r>
              <a:rPr lang="en-US" sz="1400" dirty="0" err="1"/>
              <a:t>dikembangkan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mendukung</a:t>
            </a:r>
            <a:r>
              <a:rPr lang="en-US" sz="1400" dirty="0"/>
              <a:t> </a:t>
            </a:r>
            <a:r>
              <a:rPr lang="en-US" sz="1400" dirty="0" err="1"/>
              <a:t>perangkat</a:t>
            </a:r>
            <a:r>
              <a:rPr lang="en-US" sz="1400" dirty="0"/>
              <a:t> Apple </a:t>
            </a:r>
            <a:r>
              <a:rPr lang="en-US" sz="1400" dirty="0" err="1"/>
              <a:t>lainnya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iPad </a:t>
            </a:r>
            <a:r>
              <a:rPr lang="en-US" sz="1400" dirty="0" err="1"/>
              <a:t>dan</a:t>
            </a:r>
            <a:r>
              <a:rPr lang="en-US" sz="1400" dirty="0"/>
              <a:t> Apple TV</a:t>
            </a:r>
            <a:r>
              <a:rPr lang="en-US" sz="1400" dirty="0" smtClean="0"/>
              <a:t>. Apple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melisensikan</a:t>
            </a:r>
            <a:r>
              <a:rPr lang="en-US" sz="1400" dirty="0"/>
              <a:t> </a:t>
            </a:r>
            <a:r>
              <a:rPr lang="en-US" sz="1400" dirty="0" err="1"/>
              <a:t>iOS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diinstal</a:t>
            </a:r>
            <a:r>
              <a:rPr lang="en-US" sz="1400" dirty="0"/>
              <a:t> di </a:t>
            </a:r>
            <a:r>
              <a:rPr lang="en-US" sz="1400" dirty="0" err="1"/>
              <a:t>perangkat</a:t>
            </a:r>
            <a:r>
              <a:rPr lang="en-US" sz="1400" dirty="0"/>
              <a:t> </a:t>
            </a:r>
            <a:r>
              <a:rPr lang="en-US" sz="1400" dirty="0" err="1"/>
              <a:t>keras</a:t>
            </a:r>
            <a:r>
              <a:rPr lang="en-US" sz="1400" dirty="0"/>
              <a:t> non-Apple. </a:t>
            </a:r>
            <a:r>
              <a:rPr lang="en-US" sz="1400" dirty="0" err="1"/>
              <a:t>Pada</a:t>
            </a:r>
            <a:r>
              <a:rPr lang="en-US" sz="1400" dirty="0"/>
              <a:t> 12 September 2012, App Store Apple </a:t>
            </a:r>
            <a:r>
              <a:rPr lang="en-US" sz="1400" dirty="0" err="1"/>
              <a:t>berisi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700.000 </a:t>
            </a:r>
            <a:r>
              <a:rPr lang="en-US" sz="1400" dirty="0" err="1"/>
              <a:t>aplikasi</a:t>
            </a:r>
            <a:r>
              <a:rPr lang="en-US" sz="1400" dirty="0"/>
              <a:t> </a:t>
            </a:r>
            <a:r>
              <a:rPr lang="en-US" sz="1400" dirty="0" err="1"/>
              <a:t>iOS</a:t>
            </a:r>
            <a:r>
              <a:rPr lang="en-US" sz="1400" dirty="0"/>
              <a:t>, yang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kolektif</a:t>
            </a:r>
            <a:r>
              <a:rPr lang="en-US" sz="1400" dirty="0"/>
              <a:t> </a:t>
            </a:r>
            <a:r>
              <a:rPr lang="en-US" sz="1400" dirty="0" err="1"/>
              <a:t>telah</a:t>
            </a:r>
            <a:r>
              <a:rPr lang="en-US" sz="1400" dirty="0"/>
              <a:t> </a:t>
            </a:r>
            <a:r>
              <a:rPr lang="en-US" sz="1400" dirty="0" err="1"/>
              <a:t>diunduh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30 </a:t>
            </a:r>
            <a:r>
              <a:rPr lang="en-US" sz="1400" dirty="0" err="1"/>
              <a:t>miliar</a:t>
            </a:r>
            <a:r>
              <a:rPr lang="en-US" sz="1400" dirty="0"/>
              <a:t> kali</a:t>
            </a:r>
            <a:r>
              <a:rPr lang="en-US" sz="1400" dirty="0" smtClean="0"/>
              <a:t>.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en-US" sz="1400" dirty="0" smtClean="0"/>
          </a:p>
          <a:p>
            <a:pPr marL="285750" algn="just">
              <a:spcBef>
                <a:spcPts val="0"/>
              </a:spcBef>
            </a:pPr>
            <a:r>
              <a:rPr lang="en-US" sz="1400" b="1" dirty="0"/>
              <a:t>Windows </a:t>
            </a:r>
            <a:r>
              <a:rPr lang="en-US" sz="1400" b="1" dirty="0" smtClean="0"/>
              <a:t>Phone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1400" dirty="0" smtClean="0"/>
              <a:t>Windows </a:t>
            </a:r>
            <a:r>
              <a:rPr lang="en-US" sz="1400" dirty="0"/>
              <a:t>Mobile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operasi</a:t>
            </a:r>
            <a:r>
              <a:rPr lang="en-US" sz="1400" dirty="0"/>
              <a:t> mobile yang </a:t>
            </a:r>
            <a:r>
              <a:rPr lang="en-US" sz="1400" dirty="0" err="1"/>
              <a:t>dikembangkan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Microsoft, </a:t>
            </a:r>
            <a:r>
              <a:rPr lang="en-US" sz="1400" dirty="0" err="1"/>
              <a:t>produk</a:t>
            </a:r>
            <a:r>
              <a:rPr lang="en-US" sz="1400" dirty="0"/>
              <a:t> Mobile Windows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Sagem</a:t>
            </a:r>
            <a:r>
              <a:rPr lang="en-US" sz="1400" dirty="0"/>
              <a:t> myS-7, O2 </a:t>
            </a:r>
            <a:r>
              <a:rPr lang="en-US" sz="1400" dirty="0" err="1"/>
              <a:t>Xphone</a:t>
            </a:r>
            <a:r>
              <a:rPr lang="en-US" sz="1400" dirty="0"/>
              <a:t> </a:t>
            </a:r>
            <a:r>
              <a:rPr lang="en-US" sz="1400" dirty="0" err="1"/>
              <a:t>dll</a:t>
            </a:r>
            <a:r>
              <a:rPr lang="en-US" sz="1400" dirty="0"/>
              <a:t>.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operasi</a:t>
            </a:r>
            <a:r>
              <a:rPr lang="en-US" sz="1400" dirty="0"/>
              <a:t> yang </a:t>
            </a:r>
            <a:r>
              <a:rPr lang="en-US" sz="1400" dirty="0" err="1"/>
              <a:t>berhasil</a:t>
            </a:r>
            <a:r>
              <a:rPr lang="en-US" sz="1400" dirty="0"/>
              <a:t> </a:t>
            </a:r>
            <a:r>
              <a:rPr lang="en-US" sz="1400" dirty="0" err="1"/>
              <a:t>dikembangkan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diaplikasikan</a:t>
            </a:r>
            <a:r>
              <a:rPr lang="en-US" sz="1400" dirty="0"/>
              <a:t> </a:t>
            </a:r>
            <a:r>
              <a:rPr lang="en-US" sz="1400" dirty="0" err="1"/>
              <a:t>mulai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Pocket PC 2000 </a:t>
            </a:r>
            <a:r>
              <a:rPr lang="en-US" sz="1400" dirty="0" err="1"/>
              <a:t>hingga</a:t>
            </a:r>
            <a:r>
              <a:rPr lang="en-US" sz="1400" dirty="0"/>
              <a:t> Windows Mobile </a:t>
            </a:r>
            <a:r>
              <a:rPr lang="en-US" sz="1400" dirty="0" err="1"/>
              <a:t>versi</a:t>
            </a:r>
            <a:r>
              <a:rPr lang="en-US" sz="1400" dirty="0"/>
              <a:t> 6.5.5</a:t>
            </a:r>
            <a:r>
              <a:rPr lang="en-US" sz="1400" dirty="0" smtClean="0"/>
              <a:t>.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en-US" sz="1400" dirty="0" smtClean="0"/>
          </a:p>
          <a:p>
            <a:pPr marL="285750" algn="just">
              <a:spcBef>
                <a:spcPts val="0"/>
              </a:spcBef>
            </a:pPr>
            <a:r>
              <a:rPr lang="en-US" sz="1400" b="1" dirty="0" smtClean="0"/>
              <a:t>BlackBerry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en-US" sz="1400" dirty="0"/>
              <a:t>Blackberry </a:t>
            </a:r>
            <a:r>
              <a:rPr lang="en-US" sz="1400" dirty="0" err="1"/>
              <a:t>adalah</a:t>
            </a:r>
            <a:r>
              <a:rPr lang="en-US" sz="1400" dirty="0"/>
              <a:t> OS yang </a:t>
            </a:r>
            <a:r>
              <a:rPr lang="en-US" sz="1400" dirty="0" err="1"/>
              <a:t>dikembangkan</a:t>
            </a:r>
            <a:r>
              <a:rPr lang="en-US" sz="1400" dirty="0"/>
              <a:t> Research in Motion (RIM), </a:t>
            </a:r>
            <a:r>
              <a:rPr lang="en-US" sz="1400" dirty="0" err="1"/>
              <a:t>perusahaan</a:t>
            </a:r>
            <a:r>
              <a:rPr lang="en-US" sz="1400" dirty="0"/>
              <a:t> IT </a:t>
            </a:r>
            <a:r>
              <a:rPr lang="en-US" sz="1400" dirty="0" err="1"/>
              <a:t>asal</a:t>
            </a:r>
            <a:r>
              <a:rPr lang="en-US" sz="1400" dirty="0"/>
              <a:t> </a:t>
            </a:r>
            <a:r>
              <a:rPr lang="en-US" sz="1400" dirty="0" err="1"/>
              <a:t>Kanada</a:t>
            </a:r>
            <a:r>
              <a:rPr lang="en-US" sz="1400" dirty="0"/>
              <a:t>. RIM </a:t>
            </a:r>
            <a:r>
              <a:rPr lang="en-US" sz="1400" dirty="0" err="1"/>
              <a:t>ditujukan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pelanggan</a:t>
            </a:r>
            <a:r>
              <a:rPr lang="en-US" sz="1400" dirty="0"/>
              <a:t> </a:t>
            </a:r>
            <a:r>
              <a:rPr lang="en-US" sz="1400" dirty="0" err="1"/>
              <a:t>korporasi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bisnismen</a:t>
            </a:r>
            <a:r>
              <a:rPr lang="en-US" sz="1400" dirty="0"/>
              <a:t>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pelanggan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menerima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mengirim</a:t>
            </a:r>
            <a:r>
              <a:rPr lang="en-US" sz="1400" dirty="0"/>
              <a:t> email.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285750" algn="just">
              <a:spcBef>
                <a:spcPts val="0"/>
              </a:spcBef>
            </a:pPr>
            <a:endParaRPr lang="en-US" sz="1400" dirty="0" smtClean="0"/>
          </a:p>
          <a:p>
            <a:pPr marL="285750" algn="just">
              <a:spcBef>
                <a:spcPts val="0"/>
              </a:spcBef>
            </a:pPr>
            <a:endParaRPr lang="en-US" sz="1400" dirty="0" smtClean="0"/>
          </a:p>
          <a:p>
            <a:pPr marL="400050" lvl="1" indent="0" algn="just">
              <a:buNone/>
            </a:pPr>
            <a:endParaRPr lang="en-US" sz="1400" dirty="0"/>
          </a:p>
          <a:p>
            <a:pPr lvl="1" indent="-342900" algn="just">
              <a:buFont typeface="+mj-lt"/>
              <a:buAutoNum type="arabicPeriod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2762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Lingkungan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028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(IDE)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dikemas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program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editor </a:t>
            </a:r>
            <a:r>
              <a:rPr lang="en-US" dirty="0" err="1"/>
              <a:t>kode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compiler , debugger,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( GUI ) builder. IDE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kompatibel</a:t>
            </a:r>
            <a:r>
              <a:rPr lang="en-US" dirty="0"/>
              <a:t>. </a:t>
            </a:r>
          </a:p>
          <a:p>
            <a:pPr>
              <a:lnSpc>
                <a:spcPct val="150000"/>
              </a:lnSpc>
            </a:pPr>
            <a:r>
              <a:rPr lang="en-US" dirty="0"/>
              <a:t>Bahasa </a:t>
            </a:r>
            <a:r>
              <a:rPr lang="en-US" dirty="0" err="1"/>
              <a:t>pemrograman</a:t>
            </a:r>
            <a:r>
              <a:rPr lang="en-US" dirty="0"/>
              <a:t> BASIC ,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Microsoft Office,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program WordBasic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Microsoft Word.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3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288" y="289260"/>
            <a:ext cx="8911687" cy="1280890"/>
          </a:xfrm>
        </p:spPr>
        <p:txBody>
          <a:bodyPr/>
          <a:lstStyle/>
          <a:p>
            <a:r>
              <a:rPr lang="en-US" b="1" dirty="0"/>
              <a:t>Software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836" y="1749380"/>
            <a:ext cx="10934164" cy="510862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2000" b="1" dirty="0"/>
              <a:t>Software development</a:t>
            </a:r>
            <a:r>
              <a:rPr lang="en-US" sz="2000" dirty="0"/>
              <a:t> 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tipe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IT yang </a:t>
            </a:r>
            <a:r>
              <a:rPr lang="en-US" sz="2000" dirty="0" err="1"/>
              <a:t>berfokus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perangkat</a:t>
            </a:r>
            <a:r>
              <a:rPr lang="en-US" sz="2000" dirty="0"/>
              <a:t> </a:t>
            </a:r>
            <a:r>
              <a:rPr lang="en-US" sz="2000" dirty="0" err="1"/>
              <a:t>lunak</a:t>
            </a:r>
            <a:r>
              <a:rPr lang="en-US" sz="2000" dirty="0"/>
              <a:t>. Software development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diperinci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proses </a:t>
            </a:r>
            <a:r>
              <a:rPr lang="en-US" sz="2000" dirty="0" smtClean="0"/>
              <a:t>:</a:t>
            </a:r>
          </a:p>
          <a:p>
            <a:pPr algn="just"/>
            <a:r>
              <a:rPr lang="en-US" sz="2000" dirty="0" smtClean="0"/>
              <a:t>	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software development </a:t>
            </a:r>
            <a:r>
              <a:rPr lang="en-US" sz="2000" dirty="0" err="1"/>
              <a:t>terbagi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US" sz="2000" b="1" dirty="0" smtClean="0"/>
              <a:t>Planning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paling </a:t>
            </a:r>
            <a:r>
              <a:rPr lang="en-US" sz="2000" dirty="0" err="1" smtClean="0"/>
              <a:t>awal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dunia</a:t>
            </a:r>
            <a:r>
              <a:rPr lang="en-US" sz="2000" dirty="0" smtClean="0"/>
              <a:t> software development, </a:t>
            </a:r>
            <a:r>
              <a:rPr lang="en-US" sz="2000" dirty="0" err="1" smtClean="0"/>
              <a:t>namun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penentu</a:t>
            </a:r>
            <a:r>
              <a:rPr lang="en-US" sz="2000" dirty="0" smtClean="0"/>
              <a:t> </a:t>
            </a:r>
            <a:r>
              <a:rPr lang="en-US" sz="2000" dirty="0" err="1" smtClean="0"/>
              <a:t>keberhasilan</a:t>
            </a:r>
            <a:r>
              <a:rPr lang="en-US" sz="2000" dirty="0" smtClean="0"/>
              <a:t> software development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langkah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endParaRPr lang="en-US" sz="2000" dirty="0" smtClean="0"/>
          </a:p>
          <a:p>
            <a:pPr lvl="1" algn="just">
              <a:buFont typeface="+mj-lt"/>
              <a:buAutoNum type="arabicPeriod"/>
            </a:pPr>
            <a:r>
              <a:rPr lang="en-US" sz="2000" b="1" dirty="0" smtClean="0"/>
              <a:t>Requirement And Specification </a:t>
            </a:r>
            <a:endParaRPr lang="en-US" sz="2000" dirty="0" smtClean="0"/>
          </a:p>
          <a:p>
            <a:pPr marL="857250" lvl="2" indent="0" algn="just">
              <a:buNone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– </a:t>
            </a:r>
            <a:r>
              <a:rPr lang="en-US" sz="2000" dirty="0" err="1"/>
              <a:t>fitur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yang </a:t>
            </a:r>
            <a:r>
              <a:rPr lang="en-US" sz="2000" dirty="0" err="1"/>
              <a:t>dibutuhkan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software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.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interview, </a:t>
            </a:r>
            <a:r>
              <a:rPr lang="en-US" sz="2000" dirty="0" err="1"/>
              <a:t>observasi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studi</a:t>
            </a:r>
            <a:r>
              <a:rPr lang="en-US" sz="2000" dirty="0"/>
              <a:t> </a:t>
            </a:r>
            <a:r>
              <a:rPr lang="en-US" sz="2000" dirty="0" err="1"/>
              <a:t>pustaka</a:t>
            </a:r>
            <a:r>
              <a:rPr lang="en-US" sz="2000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000" b="1" dirty="0"/>
              <a:t>Architecture and </a:t>
            </a:r>
            <a:r>
              <a:rPr lang="en-US" sz="2000" b="1" dirty="0" smtClean="0"/>
              <a:t>Design</a:t>
            </a:r>
          </a:p>
          <a:p>
            <a:pPr marL="857250" lvl="2" indent="0" algn="just">
              <a:buNone/>
            </a:pP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detail – detail </a:t>
            </a:r>
            <a:r>
              <a:rPr lang="en-US" sz="2000" dirty="0" err="1"/>
              <a:t>sistem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,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desain</a:t>
            </a:r>
            <a:r>
              <a:rPr lang="en-US" sz="2000" dirty="0"/>
              <a:t> </a:t>
            </a:r>
            <a:r>
              <a:rPr lang="en-US" sz="2000" dirty="0" err="1"/>
              <a:t>keseluruhan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software yang </a:t>
            </a:r>
            <a:r>
              <a:rPr lang="en-US" sz="2000" dirty="0" err="1"/>
              <a:t>meliputi</a:t>
            </a:r>
            <a:r>
              <a:rPr lang="en-US" sz="2000" dirty="0"/>
              <a:t> : </a:t>
            </a:r>
            <a:r>
              <a:rPr lang="en-US" sz="2000" dirty="0" err="1"/>
              <a:t>konseptual</a:t>
            </a:r>
            <a:r>
              <a:rPr lang="en-US" sz="2000" dirty="0"/>
              <a:t> database,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interface</a:t>
            </a:r>
            <a:r>
              <a:rPr lang="en-US" sz="2000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000" b="1" dirty="0"/>
              <a:t>Implementation And </a:t>
            </a:r>
            <a:r>
              <a:rPr lang="en-US" sz="2000" b="1" dirty="0" smtClean="0"/>
              <a:t>Testing</a:t>
            </a:r>
          </a:p>
          <a:p>
            <a:pPr marL="857250" lvl="2" indent="0" algn="just">
              <a:buNone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mulainya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software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berpedoman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–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.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testing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serangkaian</a:t>
            </a:r>
            <a:r>
              <a:rPr lang="en-US" sz="2000" dirty="0"/>
              <a:t> </a:t>
            </a:r>
            <a:r>
              <a:rPr lang="en-US" sz="2000" dirty="0" err="1"/>
              <a:t>pengujian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software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kapabilitas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smtClean="0"/>
              <a:t>software.</a:t>
            </a:r>
            <a:endParaRPr lang="en-US" sz="2000" b="1" dirty="0" smtClean="0"/>
          </a:p>
          <a:p>
            <a:pPr marL="800100" lvl="1" indent="-342900" algn="just">
              <a:buFont typeface="+mj-lt"/>
              <a:buAutoNum type="arabicPeriod"/>
            </a:pPr>
            <a:r>
              <a:rPr lang="en-US" sz="2000" b="1" dirty="0" smtClean="0"/>
              <a:t>Development and Maintenance</a:t>
            </a:r>
          </a:p>
          <a:p>
            <a:pPr marL="800100" lvl="2" indent="0" algn="just">
              <a:buNone/>
            </a:pPr>
            <a:r>
              <a:rPr lang="en-US" sz="2000" dirty="0" err="1" smtClean="0"/>
              <a:t>Kedua</a:t>
            </a:r>
            <a:r>
              <a:rPr lang="en-US" sz="2000" dirty="0" smtClean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terakhir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software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user. </a:t>
            </a:r>
            <a:r>
              <a:rPr lang="en-US" sz="2000" dirty="0" err="1"/>
              <a:t>Terdapat</a:t>
            </a:r>
            <a:r>
              <a:rPr lang="en-US" sz="2000" dirty="0"/>
              <a:t> 2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: Training </a:t>
            </a:r>
            <a:r>
              <a:rPr lang="en-US" sz="2000" dirty="0" err="1"/>
              <a:t>penggunaan</a:t>
            </a:r>
            <a:r>
              <a:rPr lang="en-US" sz="2000" dirty="0"/>
              <a:t> software, </a:t>
            </a:r>
            <a:r>
              <a:rPr lang="en-US" sz="2000" dirty="0" err="1"/>
              <a:t>Pemantauan</a:t>
            </a:r>
            <a:r>
              <a:rPr lang="en-US" sz="2000" dirty="0"/>
              <a:t> software. </a:t>
            </a:r>
            <a:r>
              <a:rPr lang="en-US" sz="2000" dirty="0" err="1"/>
              <a:t>Pemantauan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kestabilan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software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. </a:t>
            </a:r>
            <a:r>
              <a:rPr lang="en-US" sz="2000" dirty="0" err="1"/>
              <a:t>Kestabilan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bug yang </a:t>
            </a:r>
            <a:r>
              <a:rPr lang="en-US" sz="2000" dirty="0" err="1"/>
              <a:t>muncul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penggunaan</a:t>
            </a:r>
            <a:r>
              <a:rPr lang="en-US" sz="2000" dirty="0"/>
              <a:t> software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  <a:endParaRPr lang="en-US" sz="3400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3878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Arsitektur</a:t>
            </a:r>
            <a:r>
              <a:rPr lang="en-US" b="1" dirty="0" smtClean="0"/>
              <a:t> Android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474" y="1357058"/>
            <a:ext cx="7379594" cy="5521574"/>
          </a:xfrm>
        </p:spPr>
      </p:pic>
    </p:spTree>
    <p:extLst>
      <p:ext uri="{BB962C8B-B14F-4D97-AF65-F5344CB8AC3E}">
        <p14:creationId xmlns:p14="http://schemas.microsoft.com/office/powerpoint/2010/main" val="34498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Arsitektur</a:t>
            </a:r>
            <a:r>
              <a:rPr lang="en-US" b="1" dirty="0" smtClean="0"/>
              <a:t> Android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617" y="1493950"/>
            <a:ext cx="10303097" cy="536405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Linux Kernel</a:t>
            </a:r>
          </a:p>
          <a:p>
            <a:pPr marL="400050" lvl="1" indent="0" algn="just">
              <a:buNone/>
            </a:pPr>
            <a:r>
              <a:rPr lang="en-US" dirty="0"/>
              <a:t>Di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terbawah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Android </a:t>
            </a:r>
            <a:r>
              <a:rPr lang="en-US" dirty="0" err="1"/>
              <a:t>terdapat</a:t>
            </a:r>
            <a:r>
              <a:rPr lang="en-US" dirty="0"/>
              <a:t> Linux Kernel.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developer,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di Android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smtClean="0"/>
              <a:t>Android</a:t>
            </a:r>
          </a:p>
          <a:p>
            <a:pPr marL="285750" algn="just"/>
            <a:r>
              <a:rPr lang="en-US" b="1" dirty="0"/>
              <a:t>Library </a:t>
            </a:r>
            <a:endParaRPr lang="en-US" b="1" dirty="0" smtClean="0"/>
          </a:p>
          <a:p>
            <a:pPr marL="400050" lvl="1" indent="0" algn="just">
              <a:buNone/>
            </a:pPr>
            <a:r>
              <a:rPr lang="en-US" dirty="0" smtClean="0"/>
              <a:t>Library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instruksi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Android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data. </a:t>
            </a:r>
            <a:r>
              <a:rPr lang="en-US" dirty="0" err="1"/>
              <a:t>Contohnya,perekam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format Video </a:t>
            </a:r>
            <a:r>
              <a:rPr lang="en-US" dirty="0" err="1"/>
              <a:t>dan</a:t>
            </a:r>
            <a:r>
              <a:rPr lang="en-US" dirty="0"/>
              <a:t> Audio 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Media Framework Library</a:t>
            </a:r>
            <a:r>
              <a:rPr lang="en-US" dirty="0" smtClean="0"/>
              <a:t>.</a:t>
            </a:r>
          </a:p>
          <a:p>
            <a:pPr marL="285750" algn="just"/>
            <a:r>
              <a:rPr lang="en-US" b="1" dirty="0" smtClean="0"/>
              <a:t>Android Runtime</a:t>
            </a:r>
          </a:p>
          <a:p>
            <a:pPr marL="400050" lvl="1" indent="0" algn="just">
              <a:buNone/>
            </a:pP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level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Library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Android Runtime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Library Java yang </a:t>
            </a:r>
            <a:r>
              <a:rPr lang="en-US" dirty="0" err="1"/>
              <a:t>dikhususkan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Android. Programmer </a:t>
            </a:r>
            <a:r>
              <a:rPr lang="en-US" dirty="0" err="1"/>
              <a:t>Aplikasi</a:t>
            </a:r>
            <a:r>
              <a:rPr lang="en-US" dirty="0"/>
              <a:t> Android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aplikasinya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Java.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Android Runtime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Dalvik</a:t>
            </a:r>
            <a:r>
              <a:rPr lang="en-US" dirty="0"/>
              <a:t> VM (Virtual Machine</a:t>
            </a:r>
            <a:r>
              <a:rPr lang="en-US" dirty="0" smtClean="0"/>
              <a:t>)</a:t>
            </a:r>
          </a:p>
          <a:p>
            <a:pPr marL="285750" algn="just"/>
            <a:r>
              <a:rPr lang="en-US" b="1" dirty="0"/>
              <a:t>Application Framework</a:t>
            </a:r>
          </a:p>
          <a:p>
            <a:pPr marL="400050" lvl="1" indent="0" algn="just">
              <a:buNone/>
            </a:pP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 Program-program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memanajemen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Resource,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Panggilan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Window </a:t>
            </a:r>
            <a:r>
              <a:rPr lang="en-US" dirty="0" err="1"/>
              <a:t>dll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developer, </a:t>
            </a:r>
            <a:r>
              <a:rPr lang="en-US" dirty="0" err="1"/>
              <a:t>kita</a:t>
            </a:r>
            <a:r>
              <a:rPr lang="en-US" dirty="0"/>
              <a:t>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 smtClean="0"/>
              <a:t>.</a:t>
            </a:r>
          </a:p>
          <a:p>
            <a:pPr marL="285750" algn="just"/>
            <a:r>
              <a:rPr lang="en-US" b="1" dirty="0"/>
              <a:t>Application Layer</a:t>
            </a:r>
          </a:p>
          <a:p>
            <a:pPr marL="400050" lvl="1" indent="0" algn="just">
              <a:buNone/>
            </a:pP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terluar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Android.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awam</a:t>
            </a:r>
            <a:r>
              <a:rPr lang="en-US" dirty="0"/>
              <a:t> Android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menelepon</a:t>
            </a:r>
            <a:r>
              <a:rPr lang="en-US" dirty="0"/>
              <a:t>, </a:t>
            </a:r>
            <a:r>
              <a:rPr lang="en-US" dirty="0" err="1"/>
              <a:t>mengakses</a:t>
            </a:r>
            <a:r>
              <a:rPr lang="en-US" dirty="0"/>
              <a:t> website, </a:t>
            </a:r>
            <a:r>
              <a:rPr lang="en-US" dirty="0" err="1"/>
              <a:t>dll</a:t>
            </a:r>
            <a:r>
              <a:rPr lang="en-US" dirty="0"/>
              <a:t>. </a:t>
            </a:r>
            <a:r>
              <a:rPr lang="en-US" dirty="0" err="1"/>
              <a:t>Lapisan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Developer, Programmer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sejenisnya</a:t>
            </a:r>
            <a:r>
              <a:rPr lang="en-US" dirty="0"/>
              <a:t>.</a:t>
            </a:r>
            <a:endParaRPr lang="en-US" dirty="0" smtClean="0"/>
          </a:p>
          <a:p>
            <a:pPr marL="285750"/>
            <a:endParaRPr lang="en-US" dirty="0" smtClean="0"/>
          </a:p>
          <a:p>
            <a:pPr marL="400050" lvl="1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Versi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r>
              <a:rPr lang="en-US" b="1" dirty="0"/>
              <a:t> 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790164"/>
            <a:ext cx="10097037" cy="493260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1600" dirty="0"/>
              <a:t>1.0,"Alpha" </a:t>
            </a:r>
            <a:r>
              <a:rPr lang="en-US" sz="1600" dirty="0" err="1"/>
              <a:t>dirilis</a:t>
            </a:r>
            <a:r>
              <a:rPr lang="en-US" sz="1600" dirty="0"/>
              <a:t> 23 September 2008</a:t>
            </a:r>
          </a:p>
          <a:p>
            <a:pPr algn="just"/>
            <a:r>
              <a:rPr lang="en-US" sz="1600" dirty="0"/>
              <a:t>1.1,"Beta" </a:t>
            </a:r>
            <a:r>
              <a:rPr lang="en-US" sz="1600" dirty="0" err="1"/>
              <a:t>dirilis</a:t>
            </a:r>
            <a:r>
              <a:rPr lang="en-US" sz="1600" dirty="0"/>
              <a:t> 9 </a:t>
            </a:r>
            <a:r>
              <a:rPr lang="en-US" sz="1600" dirty="0" err="1"/>
              <a:t>Februari</a:t>
            </a:r>
            <a:r>
              <a:rPr lang="en-US" sz="1600" dirty="0"/>
              <a:t> </a:t>
            </a:r>
            <a:r>
              <a:rPr lang="en-US" sz="1600" dirty="0" smtClean="0"/>
              <a:t>2009</a:t>
            </a:r>
          </a:p>
          <a:p>
            <a:pPr marL="0" indent="0" algn="just">
              <a:buNone/>
            </a:pPr>
            <a:r>
              <a:rPr lang="en-US" sz="1600" b="1" dirty="0"/>
              <a:t>(</a:t>
            </a:r>
            <a:r>
              <a:rPr lang="sv-SE" sz="1600" b="1" i="1" dirty="0"/>
              <a:t>rilis awal yang menggunakan nama makanan yang manis.)</a:t>
            </a:r>
            <a:endParaRPr lang="en-US" sz="1600" dirty="0"/>
          </a:p>
          <a:p>
            <a:pPr algn="just"/>
            <a:r>
              <a:rPr lang="en-US" sz="1600" dirty="0"/>
              <a:t>1.5 "Cupcake", </a:t>
            </a:r>
            <a:r>
              <a:rPr lang="en-US" sz="1600" dirty="0" err="1"/>
              <a:t>dirilis</a:t>
            </a:r>
            <a:r>
              <a:rPr lang="en-US" sz="1600" dirty="0"/>
              <a:t> 27 April </a:t>
            </a:r>
            <a:r>
              <a:rPr lang="en-US" sz="1600" dirty="0" smtClean="0"/>
              <a:t>2009</a:t>
            </a:r>
            <a:endParaRPr lang="sv-SE" sz="1600" b="1" i="1" dirty="0" smtClean="0"/>
          </a:p>
          <a:p>
            <a:pPr algn="just"/>
            <a:r>
              <a:rPr lang="en-US" sz="1600" dirty="0" smtClean="0"/>
              <a:t>1.6 </a:t>
            </a:r>
            <a:r>
              <a:rPr lang="en-US" sz="1600" dirty="0"/>
              <a:t>"Donut", </a:t>
            </a:r>
            <a:r>
              <a:rPr lang="en-US" sz="1600" dirty="0" err="1"/>
              <a:t>dirilis</a:t>
            </a:r>
            <a:r>
              <a:rPr lang="en-US" sz="1600" dirty="0"/>
              <a:t> 15 September 2009</a:t>
            </a:r>
          </a:p>
          <a:p>
            <a:pPr algn="just"/>
            <a:r>
              <a:rPr lang="en-US" sz="1600" dirty="0"/>
              <a:t>2.0-2.1 "</a:t>
            </a:r>
            <a:r>
              <a:rPr lang="en-US" sz="1600" dirty="0" err="1"/>
              <a:t>Eclair</a:t>
            </a:r>
            <a:r>
              <a:rPr lang="en-US" sz="1600" dirty="0"/>
              <a:t>”, </a:t>
            </a:r>
            <a:r>
              <a:rPr lang="en-US" sz="1600" dirty="0" err="1"/>
              <a:t>dirilis</a:t>
            </a:r>
            <a:r>
              <a:rPr lang="en-US" sz="1600" dirty="0"/>
              <a:t> 3 </a:t>
            </a:r>
            <a:r>
              <a:rPr lang="en-US" sz="1600" dirty="0" err="1"/>
              <a:t>Desember</a:t>
            </a:r>
            <a:r>
              <a:rPr lang="en-US" sz="1600" dirty="0"/>
              <a:t> 2009</a:t>
            </a:r>
          </a:p>
          <a:p>
            <a:pPr algn="just"/>
            <a:r>
              <a:rPr lang="en-US" sz="1600" dirty="0"/>
              <a:t>2.2-2.2.3 "</a:t>
            </a:r>
            <a:r>
              <a:rPr lang="en-US" sz="1600" dirty="0" err="1"/>
              <a:t>Froyo</a:t>
            </a:r>
            <a:r>
              <a:rPr lang="en-US" sz="1600" dirty="0"/>
              <a:t>", </a:t>
            </a:r>
            <a:r>
              <a:rPr lang="en-US" sz="1600" dirty="0" err="1"/>
              <a:t>dirilis</a:t>
            </a:r>
            <a:r>
              <a:rPr lang="en-US" sz="1600" dirty="0"/>
              <a:t> 20 Mei 2010</a:t>
            </a:r>
          </a:p>
          <a:p>
            <a:pPr algn="just"/>
            <a:r>
              <a:rPr lang="en-US" sz="1600" dirty="0"/>
              <a:t>2.3-2.3.7 "Gingerbread", </a:t>
            </a:r>
            <a:r>
              <a:rPr lang="en-US" sz="1600" dirty="0" err="1"/>
              <a:t>dirilis</a:t>
            </a:r>
            <a:r>
              <a:rPr lang="en-US" sz="1600" dirty="0"/>
              <a:t> 6 </a:t>
            </a:r>
            <a:r>
              <a:rPr lang="en-US" sz="1600" dirty="0" err="1"/>
              <a:t>Desember</a:t>
            </a:r>
            <a:r>
              <a:rPr lang="en-US" sz="1600" dirty="0"/>
              <a:t> 2010</a:t>
            </a:r>
          </a:p>
          <a:p>
            <a:pPr algn="just"/>
            <a:r>
              <a:rPr lang="en-US" sz="1600" dirty="0"/>
              <a:t>3.0-3.2.6 "Honeycomb", </a:t>
            </a:r>
            <a:r>
              <a:rPr lang="en-US" sz="1600" dirty="0" err="1"/>
              <a:t>dirilis</a:t>
            </a:r>
            <a:r>
              <a:rPr lang="en-US" sz="1600" dirty="0"/>
              <a:t> 22 </a:t>
            </a:r>
            <a:r>
              <a:rPr lang="en-US" sz="1600" dirty="0" err="1"/>
              <a:t>Februari</a:t>
            </a:r>
            <a:r>
              <a:rPr lang="en-US" sz="1600" dirty="0"/>
              <a:t> 2011</a:t>
            </a:r>
          </a:p>
          <a:p>
            <a:pPr algn="just"/>
            <a:r>
              <a:rPr lang="en-US" sz="1600" dirty="0"/>
              <a:t>4.0-4.0.4 "Ice Cream Sandwich", </a:t>
            </a:r>
            <a:r>
              <a:rPr lang="en-US" sz="1600" dirty="0" err="1"/>
              <a:t>dirilis</a:t>
            </a:r>
            <a:r>
              <a:rPr lang="en-US" sz="1600" dirty="0"/>
              <a:t> 18 </a:t>
            </a:r>
            <a:r>
              <a:rPr lang="en-US" sz="1600" dirty="0" err="1"/>
              <a:t>Oktober</a:t>
            </a:r>
            <a:r>
              <a:rPr lang="en-US" sz="1600" dirty="0"/>
              <a:t> 2011</a:t>
            </a:r>
          </a:p>
          <a:p>
            <a:pPr algn="just"/>
            <a:r>
              <a:rPr lang="en-US" sz="1600" dirty="0"/>
              <a:t>4.1-4.3.1 "Jelly Bean", </a:t>
            </a:r>
            <a:r>
              <a:rPr lang="en-US" sz="1600" dirty="0" err="1"/>
              <a:t>dirilis</a:t>
            </a:r>
            <a:r>
              <a:rPr lang="en-US" sz="1600" dirty="0"/>
              <a:t> 9 </a:t>
            </a:r>
            <a:r>
              <a:rPr lang="en-US" sz="1600" dirty="0" err="1"/>
              <a:t>Juli</a:t>
            </a:r>
            <a:r>
              <a:rPr lang="en-US" sz="1600" dirty="0"/>
              <a:t> 2012</a:t>
            </a:r>
          </a:p>
          <a:p>
            <a:pPr algn="just"/>
            <a:r>
              <a:rPr lang="en-US" sz="1600" dirty="0"/>
              <a:t>4.4-4.4.4 "</a:t>
            </a:r>
            <a:r>
              <a:rPr lang="en-US" sz="1600" dirty="0" err="1"/>
              <a:t>KitKat</a:t>
            </a:r>
            <a:r>
              <a:rPr lang="en-US" sz="1600" dirty="0"/>
              <a:t>", </a:t>
            </a:r>
            <a:r>
              <a:rPr lang="en-US" sz="1600" dirty="0" err="1"/>
              <a:t>dirilis</a:t>
            </a:r>
            <a:r>
              <a:rPr lang="en-US" sz="1600" dirty="0"/>
              <a:t> 31 </a:t>
            </a:r>
            <a:r>
              <a:rPr lang="en-US" sz="1600" dirty="0" err="1"/>
              <a:t>Oktober</a:t>
            </a:r>
            <a:r>
              <a:rPr lang="en-US" sz="1600" dirty="0"/>
              <a:t> 2013</a:t>
            </a:r>
          </a:p>
          <a:p>
            <a:pPr algn="just"/>
            <a:r>
              <a:rPr lang="en-US" sz="1600" dirty="0"/>
              <a:t>5.0-5.1.1 "</a:t>
            </a:r>
            <a:r>
              <a:rPr lang="en-US" sz="1600" dirty="0" err="1"/>
              <a:t>Lolipop</a:t>
            </a:r>
            <a:r>
              <a:rPr lang="en-US" sz="1600" dirty="0"/>
              <a:t>", </a:t>
            </a:r>
            <a:r>
              <a:rPr lang="en-US" sz="1600" dirty="0" err="1"/>
              <a:t>dirilis</a:t>
            </a:r>
            <a:r>
              <a:rPr lang="en-US" sz="1600" dirty="0"/>
              <a:t> 12 November 2014</a:t>
            </a:r>
          </a:p>
          <a:p>
            <a:pPr algn="just"/>
            <a:r>
              <a:rPr lang="en-US" sz="1600" dirty="0"/>
              <a:t>6.0-6.x.x "</a:t>
            </a:r>
            <a:r>
              <a:rPr lang="en-US" sz="1600" dirty="0" err="1"/>
              <a:t>Marsmallow</a:t>
            </a:r>
            <a:r>
              <a:rPr lang="en-US" sz="1600" dirty="0"/>
              <a:t>", September 2015</a:t>
            </a:r>
          </a:p>
          <a:p>
            <a:pPr lvl="1">
              <a:buFont typeface="+mj-lt"/>
              <a:buAutoNum type="arabicParenR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5399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Kelebihan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Kekurangan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Operasi</a:t>
            </a:r>
            <a:r>
              <a:rPr lang="en-US" b="1" dirty="0" smtClean="0"/>
              <a:t> Mobile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159357"/>
            <a:ext cx="9599075" cy="4698643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 smtClean="0"/>
              <a:t>Android</a:t>
            </a:r>
          </a:p>
          <a:p>
            <a:r>
              <a:rPr lang="en-US" dirty="0" err="1" smtClean="0"/>
              <a:t>Kelebihan</a:t>
            </a:r>
            <a:endParaRPr lang="en-US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/>
              <a:t>•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devices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gratis</a:t>
            </a:r>
            <a:br>
              <a:rPr lang="en-US" dirty="0"/>
            </a:br>
            <a:r>
              <a:rPr lang="en-US" dirty="0"/>
              <a:t>• Open-Source 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oprek-oprek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Android</a:t>
            </a:r>
            <a:br>
              <a:rPr lang="en-US" dirty="0"/>
            </a:br>
            <a:r>
              <a:rPr lang="en-US" dirty="0"/>
              <a:t>• User-Friendly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Terdapat</a:t>
            </a:r>
            <a:r>
              <a:rPr lang="en-US" dirty="0"/>
              <a:t> Google Now (</a:t>
            </a:r>
            <a:r>
              <a:rPr lang="en-US" dirty="0" err="1"/>
              <a:t>untuk</a:t>
            </a:r>
            <a:r>
              <a:rPr lang="en-US" dirty="0"/>
              <a:t> Android Jelly Bean)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smtClean="0"/>
              <a:t>Multitasking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Kekurangan</a:t>
            </a:r>
            <a:endParaRPr lang="en-US" dirty="0" smtClean="0"/>
          </a:p>
          <a:p>
            <a:pPr marL="400050" lvl="1" indent="0">
              <a:lnSpc>
                <a:spcPct val="150000"/>
              </a:lnSpc>
              <a:buNone/>
            </a:pPr>
            <a:r>
              <a:rPr lang="en-US" dirty="0"/>
              <a:t>• Update OS system yang lama</a:t>
            </a:r>
            <a:br>
              <a:rPr lang="en-US" dirty="0"/>
            </a:br>
            <a:r>
              <a:rPr lang="en-US" dirty="0"/>
              <a:t>• Android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lag </a:t>
            </a:r>
            <a:r>
              <a:rPr lang="en-US" dirty="0" err="1"/>
              <a:t>bahkan</a:t>
            </a:r>
            <a:r>
              <a:rPr lang="en-US" dirty="0"/>
              <a:t> hang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resource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baterai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Terkadang</a:t>
            </a:r>
            <a:r>
              <a:rPr lang="en-US" dirty="0"/>
              <a:t> Android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virus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26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246</TotalTime>
  <Words>580</Words>
  <Application>Microsoft Office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Wisp</vt:lpstr>
      <vt:lpstr>PowerPoint Presentation</vt:lpstr>
      <vt:lpstr>Pengertian Pemrograman Mobile</vt:lpstr>
      <vt:lpstr>Sistem Operasi Perangkat Bergerak</vt:lpstr>
      <vt:lpstr>Lingkungan Pengembangan</vt:lpstr>
      <vt:lpstr>Software development</vt:lpstr>
      <vt:lpstr>Arsitektur Android </vt:lpstr>
      <vt:lpstr>Arsitektur Android </vt:lpstr>
      <vt:lpstr>Versi Sistem Operasi Android</vt:lpstr>
      <vt:lpstr>Kelebihan dan Kekurangan Sistem Operasi Mobile</vt:lpstr>
      <vt:lpstr>Kelebihan dan Kekurangan Sistem Operasi Mobile</vt:lpstr>
      <vt:lpstr>Kelebihan dan Kekurangan Sistem Operasi Mobile</vt:lpstr>
      <vt:lpstr>Kelebihan dan Kekurangan Sistem Operasi Mobile</vt:lpstr>
      <vt:lpstr>Pengembangan Aplikasi Mobile</vt:lpstr>
      <vt:lpstr>Sumber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Kukuh</dc:creator>
  <cp:lastModifiedBy>Kukuh</cp:lastModifiedBy>
  <cp:revision>30</cp:revision>
  <dcterms:created xsi:type="dcterms:W3CDTF">2017-10-14T02:14:59Z</dcterms:created>
  <dcterms:modified xsi:type="dcterms:W3CDTF">2017-10-15T09:18:46Z</dcterms:modified>
</cp:coreProperties>
</file>