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77"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0719E30-0E9E-4C7A-BA97-382BC2ECB214}" type="datetimeFigureOut">
              <a:rPr lang="id-ID" smtClean="0"/>
              <a:t>08/11/2017</a:t>
            </a:fld>
            <a:endParaRPr lang="id-ID"/>
          </a:p>
        </p:txBody>
      </p:sp>
      <p:sp>
        <p:nvSpPr>
          <p:cNvPr id="5" name="Footer Placeholder 4"/>
          <p:cNvSpPr>
            <a:spLocks noGrp="1"/>
          </p:cNvSpPr>
          <p:nvPr>
            <p:ph type="ftr" sz="quarter" idx="11"/>
          </p:nvPr>
        </p:nvSpPr>
        <p:spPr>
          <a:xfrm>
            <a:off x="5332412" y="5883275"/>
            <a:ext cx="4324044" cy="365125"/>
          </a:xfrm>
        </p:spPr>
        <p:txBody>
          <a:bodyPr/>
          <a:lstStyle/>
          <a:p>
            <a:endParaRPr lang="id-ID"/>
          </a:p>
        </p:txBody>
      </p:sp>
      <p:sp>
        <p:nvSpPr>
          <p:cNvPr id="6" name="Slide Number Placeholder 5"/>
          <p:cNvSpPr>
            <a:spLocks noGrp="1"/>
          </p:cNvSpPr>
          <p:nvPr>
            <p:ph type="sldNum" sz="quarter" idx="12"/>
          </p:nvPr>
        </p:nvSpPr>
        <p:spPr/>
        <p:txBody>
          <a:bodyPr/>
          <a:lstStyle/>
          <a:p>
            <a:fld id="{53790B15-1B3B-4490-9614-196ED9EF0D32}" type="slidenum">
              <a:rPr lang="id-ID" smtClean="0"/>
              <a:t>‹#›</a:t>
            </a:fld>
            <a:endParaRPr lang="id-ID"/>
          </a:p>
        </p:txBody>
      </p:sp>
    </p:spTree>
    <p:extLst>
      <p:ext uri="{BB962C8B-B14F-4D97-AF65-F5344CB8AC3E}">
        <p14:creationId xmlns:p14="http://schemas.microsoft.com/office/powerpoint/2010/main" val="3366344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0719E30-0E9E-4C7A-BA97-382BC2ECB214}" type="datetimeFigureOut">
              <a:rPr lang="id-ID" smtClean="0"/>
              <a:t>08/11/2017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3790B15-1B3B-4490-9614-196ED9EF0D32}" type="slidenum">
              <a:rPr lang="id-ID" smtClean="0"/>
              <a:t>‹#›</a:t>
            </a:fld>
            <a:endParaRPr lang="id-ID"/>
          </a:p>
        </p:txBody>
      </p:sp>
    </p:spTree>
    <p:extLst>
      <p:ext uri="{BB962C8B-B14F-4D97-AF65-F5344CB8AC3E}">
        <p14:creationId xmlns:p14="http://schemas.microsoft.com/office/powerpoint/2010/main" val="2781845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0719E30-0E9E-4C7A-BA97-382BC2ECB214}" type="datetimeFigureOut">
              <a:rPr lang="id-ID" smtClean="0"/>
              <a:t>08/11/2017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790B15-1B3B-4490-9614-196ED9EF0D32}" type="slidenum">
              <a:rPr lang="id-ID" smtClean="0"/>
              <a:t>‹#›</a:t>
            </a:fld>
            <a:endParaRPr lang="id-ID"/>
          </a:p>
        </p:txBody>
      </p:sp>
    </p:spTree>
    <p:extLst>
      <p:ext uri="{BB962C8B-B14F-4D97-AF65-F5344CB8AC3E}">
        <p14:creationId xmlns:p14="http://schemas.microsoft.com/office/powerpoint/2010/main" val="31578797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0719E30-0E9E-4C7A-BA97-382BC2ECB214}" type="datetimeFigureOut">
              <a:rPr lang="id-ID" smtClean="0"/>
              <a:t>08/11/2017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790B15-1B3B-4490-9614-196ED9EF0D32}" type="slidenum">
              <a:rPr lang="id-ID" smtClean="0"/>
              <a:t>‹#›</a:t>
            </a:fld>
            <a:endParaRPr lang="id-ID"/>
          </a:p>
        </p:txBody>
      </p:sp>
    </p:spTree>
    <p:extLst>
      <p:ext uri="{BB962C8B-B14F-4D97-AF65-F5344CB8AC3E}">
        <p14:creationId xmlns:p14="http://schemas.microsoft.com/office/powerpoint/2010/main" val="18468008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0719E30-0E9E-4C7A-BA97-382BC2ECB214}" type="datetimeFigureOut">
              <a:rPr lang="id-ID" smtClean="0"/>
              <a:t>08/11/2017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790B15-1B3B-4490-9614-196ED9EF0D32}" type="slidenum">
              <a:rPr lang="id-ID" smtClean="0"/>
              <a:t>‹#›</a:t>
            </a:fld>
            <a:endParaRPr lang="id-ID"/>
          </a:p>
        </p:txBody>
      </p:sp>
    </p:spTree>
    <p:extLst>
      <p:ext uri="{BB962C8B-B14F-4D97-AF65-F5344CB8AC3E}">
        <p14:creationId xmlns:p14="http://schemas.microsoft.com/office/powerpoint/2010/main" val="30512028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0719E30-0E9E-4C7A-BA97-382BC2ECB214}" type="datetimeFigureOut">
              <a:rPr lang="id-ID" smtClean="0"/>
              <a:t>08/11/2017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790B15-1B3B-4490-9614-196ED9EF0D32}" type="slidenum">
              <a:rPr lang="id-ID" smtClean="0"/>
              <a:t>‹#›</a:t>
            </a:fld>
            <a:endParaRPr lang="id-ID"/>
          </a:p>
        </p:txBody>
      </p:sp>
    </p:spTree>
    <p:extLst>
      <p:ext uri="{BB962C8B-B14F-4D97-AF65-F5344CB8AC3E}">
        <p14:creationId xmlns:p14="http://schemas.microsoft.com/office/powerpoint/2010/main" val="35644573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0719E30-0E9E-4C7A-BA97-382BC2ECB214}" type="datetimeFigureOut">
              <a:rPr lang="id-ID" smtClean="0"/>
              <a:t>08/11/2017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790B15-1B3B-4490-9614-196ED9EF0D32}" type="slidenum">
              <a:rPr lang="id-ID" smtClean="0"/>
              <a:t>‹#›</a:t>
            </a:fld>
            <a:endParaRPr lang="id-ID"/>
          </a:p>
        </p:txBody>
      </p:sp>
    </p:spTree>
    <p:extLst>
      <p:ext uri="{BB962C8B-B14F-4D97-AF65-F5344CB8AC3E}">
        <p14:creationId xmlns:p14="http://schemas.microsoft.com/office/powerpoint/2010/main" val="5970721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0719E30-0E9E-4C7A-BA97-382BC2ECB214}" type="datetimeFigureOut">
              <a:rPr lang="id-ID" smtClean="0"/>
              <a:t>08/11/2017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790B15-1B3B-4490-9614-196ED9EF0D32}" type="slidenum">
              <a:rPr lang="id-ID" smtClean="0"/>
              <a:t>‹#›</a:t>
            </a:fld>
            <a:endParaRPr lang="id-ID"/>
          </a:p>
        </p:txBody>
      </p:sp>
    </p:spTree>
    <p:extLst>
      <p:ext uri="{BB962C8B-B14F-4D97-AF65-F5344CB8AC3E}">
        <p14:creationId xmlns:p14="http://schemas.microsoft.com/office/powerpoint/2010/main" val="37790995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0719E30-0E9E-4C7A-BA97-382BC2ECB214}" type="datetimeFigureOut">
              <a:rPr lang="id-ID" smtClean="0"/>
              <a:t>08/11/2017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790B15-1B3B-4490-9614-196ED9EF0D32}" type="slidenum">
              <a:rPr lang="id-ID" smtClean="0"/>
              <a:t>‹#›</a:t>
            </a:fld>
            <a:endParaRPr lang="id-ID"/>
          </a:p>
        </p:txBody>
      </p:sp>
    </p:spTree>
    <p:extLst>
      <p:ext uri="{BB962C8B-B14F-4D97-AF65-F5344CB8AC3E}">
        <p14:creationId xmlns:p14="http://schemas.microsoft.com/office/powerpoint/2010/main" val="283729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0719E30-0E9E-4C7A-BA97-382BC2ECB214}" type="datetimeFigureOut">
              <a:rPr lang="id-ID" smtClean="0"/>
              <a:t>08/11/2017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10951856" y="5867131"/>
            <a:ext cx="551167" cy="365125"/>
          </a:xfrm>
        </p:spPr>
        <p:txBody>
          <a:bodyPr/>
          <a:lstStyle/>
          <a:p>
            <a:fld id="{53790B15-1B3B-4490-9614-196ED9EF0D32}" type="slidenum">
              <a:rPr lang="id-ID" smtClean="0"/>
              <a:t>‹#›</a:t>
            </a:fld>
            <a:endParaRPr lang="id-ID"/>
          </a:p>
        </p:txBody>
      </p:sp>
    </p:spTree>
    <p:extLst>
      <p:ext uri="{BB962C8B-B14F-4D97-AF65-F5344CB8AC3E}">
        <p14:creationId xmlns:p14="http://schemas.microsoft.com/office/powerpoint/2010/main" val="3198374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0719E30-0E9E-4C7A-BA97-382BC2ECB214}" type="datetimeFigureOut">
              <a:rPr lang="id-ID" smtClean="0"/>
              <a:t>08/11/2017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790B15-1B3B-4490-9614-196ED9EF0D32}" type="slidenum">
              <a:rPr lang="id-ID" smtClean="0"/>
              <a:t>‹#›</a:t>
            </a:fld>
            <a:endParaRPr lang="id-ID"/>
          </a:p>
        </p:txBody>
      </p:sp>
    </p:spTree>
    <p:extLst>
      <p:ext uri="{BB962C8B-B14F-4D97-AF65-F5344CB8AC3E}">
        <p14:creationId xmlns:p14="http://schemas.microsoft.com/office/powerpoint/2010/main" val="3247592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0719E30-0E9E-4C7A-BA97-382BC2ECB214}" type="datetimeFigureOut">
              <a:rPr lang="id-ID" smtClean="0"/>
              <a:t>08/11/2017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3790B15-1B3B-4490-9614-196ED9EF0D32}" type="slidenum">
              <a:rPr lang="id-ID" smtClean="0"/>
              <a:t>‹#›</a:t>
            </a:fld>
            <a:endParaRPr lang="id-ID"/>
          </a:p>
        </p:txBody>
      </p:sp>
    </p:spTree>
    <p:extLst>
      <p:ext uri="{BB962C8B-B14F-4D97-AF65-F5344CB8AC3E}">
        <p14:creationId xmlns:p14="http://schemas.microsoft.com/office/powerpoint/2010/main" val="1825404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719E30-0E9E-4C7A-BA97-382BC2ECB214}" type="datetimeFigureOut">
              <a:rPr lang="id-ID" smtClean="0"/>
              <a:t>08/11/2017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3790B15-1B3B-4490-9614-196ED9EF0D32}" type="slidenum">
              <a:rPr lang="id-ID" smtClean="0"/>
              <a:t>‹#›</a:t>
            </a:fld>
            <a:endParaRPr lang="id-ID"/>
          </a:p>
        </p:txBody>
      </p:sp>
    </p:spTree>
    <p:extLst>
      <p:ext uri="{BB962C8B-B14F-4D97-AF65-F5344CB8AC3E}">
        <p14:creationId xmlns:p14="http://schemas.microsoft.com/office/powerpoint/2010/main" val="2259957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0719E30-0E9E-4C7A-BA97-382BC2ECB214}" type="datetimeFigureOut">
              <a:rPr lang="id-ID" smtClean="0"/>
              <a:t>08/11/2017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3790B15-1B3B-4490-9614-196ED9EF0D32}" type="slidenum">
              <a:rPr lang="id-ID" smtClean="0"/>
              <a:t>‹#›</a:t>
            </a:fld>
            <a:endParaRPr lang="id-ID"/>
          </a:p>
        </p:txBody>
      </p:sp>
    </p:spTree>
    <p:extLst>
      <p:ext uri="{BB962C8B-B14F-4D97-AF65-F5344CB8AC3E}">
        <p14:creationId xmlns:p14="http://schemas.microsoft.com/office/powerpoint/2010/main" val="3210435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719E30-0E9E-4C7A-BA97-382BC2ECB214}" type="datetimeFigureOut">
              <a:rPr lang="id-ID" smtClean="0"/>
              <a:t>08/11/2017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3790B15-1B3B-4490-9614-196ED9EF0D32}" type="slidenum">
              <a:rPr lang="id-ID" smtClean="0"/>
              <a:t>‹#›</a:t>
            </a:fld>
            <a:endParaRPr lang="id-ID"/>
          </a:p>
        </p:txBody>
      </p:sp>
    </p:spTree>
    <p:extLst>
      <p:ext uri="{BB962C8B-B14F-4D97-AF65-F5344CB8AC3E}">
        <p14:creationId xmlns:p14="http://schemas.microsoft.com/office/powerpoint/2010/main" val="2736879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0719E30-0E9E-4C7A-BA97-382BC2ECB214}" type="datetimeFigureOut">
              <a:rPr lang="id-ID" smtClean="0"/>
              <a:t>08/11/2017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3790B15-1B3B-4490-9614-196ED9EF0D32}" type="slidenum">
              <a:rPr lang="id-ID" smtClean="0"/>
              <a:t>‹#›</a:t>
            </a:fld>
            <a:endParaRPr lang="id-ID"/>
          </a:p>
        </p:txBody>
      </p:sp>
    </p:spTree>
    <p:extLst>
      <p:ext uri="{BB962C8B-B14F-4D97-AF65-F5344CB8AC3E}">
        <p14:creationId xmlns:p14="http://schemas.microsoft.com/office/powerpoint/2010/main" val="3513074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0719E30-0E9E-4C7A-BA97-382BC2ECB214}" type="datetimeFigureOut">
              <a:rPr lang="id-ID" smtClean="0"/>
              <a:t>08/11/2017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3790B15-1B3B-4490-9614-196ED9EF0D32}" type="slidenum">
              <a:rPr lang="id-ID" smtClean="0"/>
              <a:t>‹#›</a:t>
            </a:fld>
            <a:endParaRPr lang="id-ID"/>
          </a:p>
        </p:txBody>
      </p:sp>
    </p:spTree>
    <p:extLst>
      <p:ext uri="{BB962C8B-B14F-4D97-AF65-F5344CB8AC3E}">
        <p14:creationId xmlns:p14="http://schemas.microsoft.com/office/powerpoint/2010/main" val="104065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0719E30-0E9E-4C7A-BA97-382BC2ECB214}" type="datetimeFigureOut">
              <a:rPr lang="id-ID" smtClean="0"/>
              <a:t>08/11/2017</a:t>
            </a:fld>
            <a:endParaRPr lang="id-ID"/>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id-ID"/>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3790B15-1B3B-4490-9614-196ED9EF0D32}" type="slidenum">
              <a:rPr lang="id-ID" smtClean="0"/>
              <a:t>‹#›</a:t>
            </a:fld>
            <a:endParaRPr lang="id-ID"/>
          </a:p>
        </p:txBody>
      </p:sp>
    </p:spTree>
    <p:extLst>
      <p:ext uri="{BB962C8B-B14F-4D97-AF65-F5344CB8AC3E}">
        <p14:creationId xmlns:p14="http://schemas.microsoft.com/office/powerpoint/2010/main" val="1707621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s://techterms.com/definition/android" TargetMode="External"/><Relationship Id="rId3" Type="http://schemas.openxmlformats.org/officeDocument/2006/relationships/hyperlink" Target="https://simpay.wordpress.com/2013/07/06/sistem-operasi-perangkat-komputasi-bergerak/" TargetMode="External"/><Relationship Id="rId7" Type="http://schemas.openxmlformats.org/officeDocument/2006/relationships/hyperlink" Target="http://www.insinyoer.com/komponen-arsitektur-android/" TargetMode="External"/><Relationship Id="rId2" Type="http://schemas.openxmlformats.org/officeDocument/2006/relationships/hyperlink" Target="https://simpleprogrammer.com/2016/12/05/what-is-mobile-development/" TargetMode="External"/><Relationship Id="rId1" Type="http://schemas.openxmlformats.org/officeDocument/2006/relationships/slideLayout" Target="../slideLayouts/slideLayout2.xml"/><Relationship Id="rId6" Type="http://schemas.openxmlformats.org/officeDocument/2006/relationships/hyperlink" Target="http://www.sampahblogger.com/2014/07/eclipse-dan-kegunaannya.html" TargetMode="External"/><Relationship Id="rId5" Type="http://schemas.openxmlformats.org/officeDocument/2006/relationships/hyperlink" Target="https://developer.android.com/studio/intro/index.html" TargetMode="External"/><Relationship Id="rId4" Type="http://schemas.openxmlformats.org/officeDocument/2006/relationships/hyperlink" Target="http://blogs.unpas.ac.id/kisworo/2014/03/20/pengertian-ide-dan-sata/" TargetMode="External"/><Relationship Id="rId9" Type="http://schemas.openxmlformats.org/officeDocument/2006/relationships/hyperlink" Target="https://blog.framework.id/4-tools-alternatif-pengembangan-aplikasi-mobile-lintas-platform-c94fdb621f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PENGENALAN SISTEM OPERASI MOBILE</a:t>
            </a:r>
            <a:endParaRPr lang="id-ID" dirty="0"/>
          </a:p>
        </p:txBody>
      </p:sp>
      <p:sp>
        <p:nvSpPr>
          <p:cNvPr id="3" name="Subtitle 2"/>
          <p:cNvSpPr>
            <a:spLocks noGrp="1"/>
          </p:cNvSpPr>
          <p:nvPr>
            <p:ph type="subTitle" idx="1"/>
          </p:nvPr>
        </p:nvSpPr>
        <p:spPr/>
        <p:txBody>
          <a:bodyPr/>
          <a:lstStyle/>
          <a:p>
            <a:r>
              <a:rPr lang="id-ID" dirty="0" smtClean="0">
                <a:latin typeface="Adobe Fan Heiti Std B" panose="020B0700000000000000" pitchFamily="34" charset="-128"/>
                <a:ea typeface="Adobe Fan Heiti Std B" panose="020B0700000000000000" pitchFamily="34" charset="-128"/>
              </a:rPr>
              <a:t>PEMOGRAMAN MOBILE 2</a:t>
            </a:r>
            <a:endParaRPr lang="id-ID" dirty="0">
              <a:latin typeface="Adobe Fan Heiti Std B" panose="020B0700000000000000" pitchFamily="34" charset="-128"/>
              <a:ea typeface="Adobe Fan Heiti Std B" panose="020B0700000000000000" pitchFamily="34" charset="-128"/>
            </a:endParaRPr>
          </a:p>
        </p:txBody>
      </p:sp>
    </p:spTree>
    <p:extLst>
      <p:ext uri="{BB962C8B-B14F-4D97-AF65-F5344CB8AC3E}">
        <p14:creationId xmlns:p14="http://schemas.microsoft.com/office/powerpoint/2010/main" val="15262067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116876"/>
            <a:ext cx="3636330" cy="555171"/>
          </a:xfrm>
        </p:spPr>
        <p:txBody>
          <a:bodyPr>
            <a:normAutofit fontScale="90000"/>
          </a:bodyPr>
          <a:lstStyle/>
          <a:p>
            <a:r>
              <a:rPr lang="id-ID" b="1" dirty="0"/>
              <a:t>Android Runtime</a:t>
            </a:r>
            <a:r>
              <a:rPr lang="id-ID" dirty="0"/>
              <a:t/>
            </a:r>
            <a:br>
              <a:rPr lang="id-ID" dirty="0"/>
            </a:br>
            <a:endParaRPr lang="id-ID" dirty="0"/>
          </a:p>
        </p:txBody>
      </p:sp>
      <p:sp>
        <p:nvSpPr>
          <p:cNvPr id="3" name="Content Placeholder 2"/>
          <p:cNvSpPr>
            <a:spLocks noGrp="1"/>
          </p:cNvSpPr>
          <p:nvPr>
            <p:ph idx="1"/>
          </p:nvPr>
        </p:nvSpPr>
        <p:spPr>
          <a:xfrm>
            <a:off x="1484310" y="1672047"/>
            <a:ext cx="10018713" cy="4389119"/>
          </a:xfrm>
        </p:spPr>
        <p:txBody>
          <a:bodyPr>
            <a:normAutofit/>
          </a:bodyPr>
          <a:lstStyle/>
          <a:p>
            <a:pPr marL="0" indent="0" algn="just">
              <a:buNone/>
            </a:pPr>
            <a:r>
              <a:rPr lang="id-ID" dirty="0"/>
              <a:t>Terletak pada level yang sama dengan lapisan Library juga terdapat Lapisan Android Runtime dan juga sekumpulan Library Java yang dikhususkan untuk Android. Programmer Aplikasi Android membuat aplikasinya menggunakan bahasa pemrograman Java. Dalam lapisan Android Runtime juga terdapat Dalvik VM (Virtual Machine</a:t>
            </a:r>
            <a:r>
              <a:rPr lang="id-ID" dirty="0" smtClean="0"/>
              <a:t>).</a:t>
            </a:r>
          </a:p>
          <a:p>
            <a:pPr marL="0" indent="0" algn="just">
              <a:buNone/>
            </a:pPr>
            <a:r>
              <a:rPr lang="id-ID" dirty="0"/>
              <a:t>Dalvik Virtual Machine adalah sejenis Java Virtual Machine yang didesain khusus dan dioptimasikan untuk Android. Dalvik VM menggunakan fitur inti Linux seperti manajemen memory dan multi-threading. Dalvik VM membuat setiap Aplikasi Android dapat berjalan dengan prosesnya sendiri. </a:t>
            </a:r>
          </a:p>
          <a:p>
            <a:endParaRPr lang="id-ID" dirty="0"/>
          </a:p>
        </p:txBody>
      </p:sp>
    </p:spTree>
    <p:extLst>
      <p:ext uri="{BB962C8B-B14F-4D97-AF65-F5344CB8AC3E}">
        <p14:creationId xmlns:p14="http://schemas.microsoft.com/office/powerpoint/2010/main" val="738243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489857"/>
            <a:ext cx="4890365" cy="398417"/>
          </a:xfrm>
        </p:spPr>
        <p:txBody>
          <a:bodyPr>
            <a:normAutofit fontScale="90000"/>
          </a:bodyPr>
          <a:lstStyle/>
          <a:p>
            <a:r>
              <a:rPr lang="id-ID" b="1" dirty="0"/>
              <a:t>Application Framework</a:t>
            </a:r>
            <a:r>
              <a:rPr lang="id-ID" dirty="0"/>
              <a:t/>
            </a:r>
            <a:br>
              <a:rPr lang="id-ID" dirty="0"/>
            </a:br>
            <a:endParaRPr lang="id-ID" dirty="0"/>
          </a:p>
        </p:txBody>
      </p:sp>
      <p:sp>
        <p:nvSpPr>
          <p:cNvPr id="3" name="Content Placeholder 2"/>
          <p:cNvSpPr>
            <a:spLocks noGrp="1"/>
          </p:cNvSpPr>
          <p:nvPr>
            <p:ph idx="1"/>
          </p:nvPr>
        </p:nvSpPr>
        <p:spPr>
          <a:xfrm>
            <a:off x="1484310" y="757646"/>
            <a:ext cx="10018713" cy="5982787"/>
          </a:xfrm>
        </p:spPr>
        <p:txBody>
          <a:bodyPr>
            <a:normAutofit fontScale="92500" lnSpcReduction="10000"/>
          </a:bodyPr>
          <a:lstStyle/>
          <a:p>
            <a:pPr marL="0" indent="0" algn="just" fontAlgn="base">
              <a:buNone/>
            </a:pPr>
            <a:r>
              <a:rPr lang="id-ID" dirty="0"/>
              <a:t>Lapisan ini berinteraksi langsung dengan aplikasi kita. Program-program di atas memanajemen fungsi dasar dari perangkat seperti manajemen Resource, Manajemen Panggilan, Manajemen Window dll. Sebagai seorang developer, kita dapat melihat lapisan ini sebagai alat dasar yang dapat digunakan untuk mengembangkan aplikasi.</a:t>
            </a:r>
          </a:p>
          <a:p>
            <a:pPr marL="0" indent="0" fontAlgn="base">
              <a:buNone/>
            </a:pPr>
            <a:r>
              <a:rPr lang="id-ID" dirty="0"/>
              <a:t>Beberapa program penting pada Application Framework antara lain:</a:t>
            </a:r>
          </a:p>
          <a:p>
            <a:pPr lvl="0" fontAlgn="base"/>
            <a:r>
              <a:rPr lang="id-ID" b="1" dirty="0"/>
              <a:t>Activity Manager</a:t>
            </a:r>
            <a:r>
              <a:rPr lang="id-ID" dirty="0"/>
              <a:t> − Mengontrol semua aspek dari siklus hidup aplikasi dan Activity Stack.</a:t>
            </a:r>
          </a:p>
          <a:p>
            <a:pPr lvl="0" fontAlgn="base"/>
            <a:r>
              <a:rPr lang="id-ID" b="1" dirty="0"/>
              <a:t>Content Providers</a:t>
            </a:r>
            <a:r>
              <a:rPr lang="id-ID" dirty="0"/>
              <a:t> − Mengizinkan aplikasi untuk mempublikasikan dan berbagi data dengan aplikasi lainnya.</a:t>
            </a:r>
          </a:p>
          <a:p>
            <a:pPr lvl="0" fontAlgn="base"/>
            <a:r>
              <a:rPr lang="id-ID" b="1" dirty="0"/>
              <a:t>Resource Manager</a:t>
            </a:r>
            <a:r>
              <a:rPr lang="id-ID" dirty="0"/>
              <a:t> − Memberikan akses kepada resources yang bukan kode seperti strings, setting warna, dan layout User Interface.</a:t>
            </a:r>
          </a:p>
          <a:p>
            <a:pPr lvl="0" fontAlgn="base"/>
            <a:r>
              <a:rPr lang="id-ID" b="1" dirty="0"/>
              <a:t>Notifications Manager</a:t>
            </a:r>
            <a:r>
              <a:rPr lang="id-ID" dirty="0"/>
              <a:t> − Membuat aplikasi dapat menampilkan pengingat dan notifikasi kepada pengguna.</a:t>
            </a:r>
          </a:p>
          <a:p>
            <a:pPr lvl="0" fontAlgn="base"/>
            <a:r>
              <a:rPr lang="id-ID" b="1" dirty="0"/>
              <a:t>View System</a:t>
            </a:r>
            <a:r>
              <a:rPr lang="id-ID" dirty="0"/>
              <a:t> − Digunakan untuk membuat User Interface aplikasi</a:t>
            </a:r>
          </a:p>
          <a:p>
            <a:endParaRPr lang="id-ID" dirty="0"/>
          </a:p>
        </p:txBody>
      </p:sp>
    </p:spTree>
    <p:extLst>
      <p:ext uri="{BB962C8B-B14F-4D97-AF65-F5344CB8AC3E}">
        <p14:creationId xmlns:p14="http://schemas.microsoft.com/office/powerpoint/2010/main" val="19050720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2930935" cy="542108"/>
          </a:xfrm>
        </p:spPr>
        <p:txBody>
          <a:bodyPr>
            <a:normAutofit fontScale="90000"/>
          </a:bodyPr>
          <a:lstStyle/>
          <a:p>
            <a:r>
              <a:rPr lang="id-ID" b="1" dirty="0"/>
              <a:t>Application</a:t>
            </a:r>
            <a:r>
              <a:rPr lang="id-ID" dirty="0"/>
              <a:t/>
            </a:r>
            <a:br>
              <a:rPr lang="id-ID" dirty="0"/>
            </a:br>
            <a:endParaRPr lang="id-ID" dirty="0"/>
          </a:p>
        </p:txBody>
      </p:sp>
      <p:sp>
        <p:nvSpPr>
          <p:cNvPr id="3" name="Content Placeholder 2"/>
          <p:cNvSpPr>
            <a:spLocks noGrp="1"/>
          </p:cNvSpPr>
          <p:nvPr>
            <p:ph idx="1"/>
          </p:nvPr>
        </p:nvSpPr>
        <p:spPr>
          <a:xfrm>
            <a:off x="1484310" y="1227909"/>
            <a:ext cx="10018713" cy="4563291"/>
          </a:xfrm>
        </p:spPr>
        <p:txBody>
          <a:bodyPr>
            <a:normAutofit/>
          </a:bodyPr>
          <a:lstStyle/>
          <a:p>
            <a:pPr marL="0" indent="0" algn="just" fontAlgn="base">
              <a:buNone/>
            </a:pPr>
            <a:r>
              <a:rPr lang="id-ID" dirty="0"/>
              <a:t>Aplikasi berada pada lapisan terluar dari Arsitektur Android. Pengguna awam Android pasti akan berinteraksi dengan lapisan ini untuk fungsi umum seperti menelepon, mengakses website, dll. Lapisan di bawah dari lapisan aplikasi ini diakses kebanyakan oleh Developer, Programmer atau sejenisnya.</a:t>
            </a:r>
          </a:p>
          <a:p>
            <a:pPr marL="0" indent="0" fontAlgn="base">
              <a:buNone/>
            </a:pPr>
            <a:r>
              <a:rPr lang="id-ID" dirty="0"/>
              <a:t>Beberapa aplikasi </a:t>
            </a:r>
            <a:r>
              <a:rPr lang="id-ID" dirty="0" smtClean="0"/>
              <a:t>standar </a:t>
            </a:r>
            <a:r>
              <a:rPr lang="id-ID" dirty="0"/>
              <a:t>yang pasti ada pada setiap perangkat, seperti:</a:t>
            </a:r>
          </a:p>
          <a:p>
            <a:pPr lvl="0" fontAlgn="base"/>
            <a:r>
              <a:rPr lang="id-ID" dirty="0"/>
              <a:t>Aplikasi SMS</a:t>
            </a:r>
          </a:p>
          <a:p>
            <a:pPr lvl="0" fontAlgn="base"/>
            <a:r>
              <a:rPr lang="id-ID" dirty="0" smtClean="0"/>
              <a:t>Kalender</a:t>
            </a:r>
            <a:endParaRPr lang="id-ID" dirty="0"/>
          </a:p>
          <a:p>
            <a:pPr lvl="0" fontAlgn="base"/>
            <a:r>
              <a:rPr lang="id-ID" dirty="0"/>
              <a:t>Web Browser</a:t>
            </a:r>
          </a:p>
          <a:p>
            <a:pPr lvl="0" fontAlgn="base"/>
            <a:r>
              <a:rPr lang="id-ID" dirty="0"/>
              <a:t>Contact Manager</a:t>
            </a:r>
          </a:p>
          <a:p>
            <a:endParaRPr lang="id-ID" dirty="0"/>
          </a:p>
        </p:txBody>
      </p:sp>
    </p:spTree>
    <p:extLst>
      <p:ext uri="{BB962C8B-B14F-4D97-AF65-F5344CB8AC3E}">
        <p14:creationId xmlns:p14="http://schemas.microsoft.com/office/powerpoint/2010/main" val="21781945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529047"/>
            <a:ext cx="10018713" cy="346166"/>
          </a:xfrm>
        </p:spPr>
        <p:txBody>
          <a:bodyPr>
            <a:normAutofit fontScale="90000"/>
          </a:bodyPr>
          <a:lstStyle/>
          <a:p>
            <a:r>
              <a:rPr lang="id-ID" b="1" dirty="0"/>
              <a:t>Versi-versi Sistem Operasi </a:t>
            </a:r>
            <a:r>
              <a:rPr lang="id-ID" dirty="0"/>
              <a:t/>
            </a:r>
            <a:br>
              <a:rPr lang="id-ID" dirty="0"/>
            </a:br>
            <a:endParaRPr lang="id-ID" dirty="0"/>
          </a:p>
        </p:txBody>
      </p:sp>
      <p:sp>
        <p:nvSpPr>
          <p:cNvPr id="3" name="Content Placeholder 2"/>
          <p:cNvSpPr>
            <a:spLocks noGrp="1"/>
          </p:cNvSpPr>
          <p:nvPr>
            <p:ph idx="1"/>
          </p:nvPr>
        </p:nvSpPr>
        <p:spPr>
          <a:xfrm>
            <a:off x="1902322" y="702130"/>
            <a:ext cx="10018713" cy="6361612"/>
          </a:xfrm>
        </p:spPr>
        <p:txBody>
          <a:bodyPr>
            <a:normAutofit/>
          </a:bodyPr>
          <a:lstStyle/>
          <a:p>
            <a:pPr marL="0" indent="0">
              <a:buNone/>
            </a:pPr>
            <a:endParaRPr lang="id-ID" dirty="0" smtClean="0"/>
          </a:p>
          <a:p>
            <a:pPr marL="0" indent="0" algn="just">
              <a:buNone/>
            </a:pPr>
            <a:r>
              <a:rPr lang="id-ID" dirty="0" smtClean="0"/>
              <a:t>Pesatnya </a:t>
            </a:r>
            <a:r>
              <a:rPr lang="id-ID" dirty="0"/>
              <a:t>perkembangan industri dan kebutuhan konsumen akan samartphone membuat para software development membuat dan saling bersaing untuk menciptakan sebuah sistem operasi bagi perangkat bergerak / smartphone, tablet, dst.</a:t>
            </a:r>
          </a:p>
          <a:p>
            <a:pPr marL="0" indent="0">
              <a:buNone/>
            </a:pPr>
            <a:r>
              <a:rPr lang="id-ID" dirty="0"/>
              <a:t>Adapun beberapa sistem operasi yang ada  saat ini </a:t>
            </a:r>
            <a:r>
              <a:rPr lang="id-ID" dirty="0" smtClean="0"/>
              <a:t>diantaranya :</a:t>
            </a:r>
          </a:p>
          <a:p>
            <a:pPr lvl="0"/>
            <a:r>
              <a:rPr lang="id-ID" b="1" dirty="0"/>
              <a:t>Apple (iOS)</a:t>
            </a:r>
            <a:endParaRPr lang="id-ID" dirty="0"/>
          </a:p>
          <a:p>
            <a:pPr marL="0" indent="0" algn="just">
              <a:buNone/>
            </a:pPr>
            <a:r>
              <a:rPr lang="id-ID" dirty="0"/>
              <a:t>iOS adalah sistem operasi mobile yang dikembangkan oleh Apple. Ini awalnya bernama OS iPhone, namun diganti namanya menjadi iOS pada bulan Juni 2009. iOS saat ini berjalan di iPhone, iPod touch, dan iPad.</a:t>
            </a:r>
          </a:p>
          <a:p>
            <a:pPr lvl="0"/>
            <a:r>
              <a:rPr lang="id-ID" b="1" dirty="0"/>
              <a:t>Android</a:t>
            </a:r>
            <a:endParaRPr lang="id-ID" dirty="0"/>
          </a:p>
          <a:p>
            <a:pPr marL="0" indent="0" algn="just">
              <a:buNone/>
            </a:pPr>
            <a:r>
              <a:rPr lang="id-ID" dirty="0"/>
              <a:t>Android adalah sistem operasi mobile yang dikembangkan oleh Google. Ini digunakan oleh beberapa smartphone dan tablet. Contohnya termasuk Sony Xperia, Samsung Galaxy, dan Google Nexus One.</a:t>
            </a:r>
          </a:p>
          <a:p>
            <a:pPr marL="0" indent="0">
              <a:buNone/>
            </a:pPr>
            <a:endParaRPr lang="id-ID" dirty="0"/>
          </a:p>
          <a:p>
            <a:endParaRPr lang="id-ID" dirty="0"/>
          </a:p>
        </p:txBody>
      </p:sp>
    </p:spTree>
    <p:extLst>
      <p:ext uri="{BB962C8B-B14F-4D97-AF65-F5344CB8AC3E}">
        <p14:creationId xmlns:p14="http://schemas.microsoft.com/office/powerpoint/2010/main" val="30356474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189412"/>
            <a:ext cx="10018713" cy="58783"/>
          </a:xfrm>
        </p:spPr>
        <p:txBody>
          <a:bodyPr>
            <a:normAutofit fontScale="90000"/>
          </a:bodyPr>
          <a:lstStyle/>
          <a:p>
            <a:endParaRPr lang="id-ID" dirty="0"/>
          </a:p>
        </p:txBody>
      </p:sp>
      <p:sp>
        <p:nvSpPr>
          <p:cNvPr id="3" name="Content Placeholder 2"/>
          <p:cNvSpPr>
            <a:spLocks noGrp="1"/>
          </p:cNvSpPr>
          <p:nvPr>
            <p:ph idx="1"/>
          </p:nvPr>
        </p:nvSpPr>
        <p:spPr>
          <a:xfrm>
            <a:off x="1484310" y="822960"/>
            <a:ext cx="10018713" cy="5760719"/>
          </a:xfrm>
        </p:spPr>
        <p:txBody>
          <a:bodyPr/>
          <a:lstStyle/>
          <a:p>
            <a:pPr lvl="0"/>
            <a:r>
              <a:rPr lang="id-ID" b="1" dirty="0"/>
              <a:t>Windows Phone</a:t>
            </a:r>
            <a:endParaRPr lang="id-ID" dirty="0"/>
          </a:p>
          <a:p>
            <a:pPr marL="0" indent="0" algn="just">
              <a:buNone/>
            </a:pPr>
            <a:r>
              <a:rPr lang="id-ID" dirty="0"/>
              <a:t>Windows Mobile adalah salah satu sistem operasi (OS) mobile yang dikembangkan oleh Microsoft dan di desain untuk digunakan pada smartphone dan perangkat nirkabel lainya. Versi terbaru saat ini  ‘Windows 10 Mobile’ dan fitur-fiturnya dikembangkan menggunakan Microsoft Windows API. </a:t>
            </a:r>
            <a:endParaRPr lang="id-ID" dirty="0" smtClean="0"/>
          </a:p>
          <a:p>
            <a:pPr marL="0" indent="0" algn="just">
              <a:buNone/>
            </a:pPr>
            <a:endParaRPr lang="id-ID" dirty="0" smtClean="0"/>
          </a:p>
          <a:p>
            <a:pPr lvl="0"/>
            <a:r>
              <a:rPr lang="id-ID" b="1" dirty="0"/>
              <a:t>RIM (Blackberry)</a:t>
            </a:r>
            <a:endParaRPr lang="id-ID" dirty="0"/>
          </a:p>
          <a:p>
            <a:pPr marL="0" indent="0" algn="just">
              <a:buNone/>
            </a:pPr>
            <a:r>
              <a:rPr lang="id-ID" dirty="0"/>
              <a:t>BlackBerry OS adalah sistem operasi mobile yang dikembangkan RIM yang mendukung layanan multitasking untuk produk BlackBerry. BlackBerry diperkenalkan tahun 1997 oleh Perusahaan Kanada, Research in Motion(RIM) yang mampu menyampaikan informasi jaringan data nirkabel.</a:t>
            </a:r>
          </a:p>
          <a:p>
            <a:endParaRPr lang="id-ID" dirty="0"/>
          </a:p>
        </p:txBody>
      </p:sp>
    </p:spTree>
    <p:extLst>
      <p:ext uri="{BB962C8B-B14F-4D97-AF65-F5344CB8AC3E}">
        <p14:creationId xmlns:p14="http://schemas.microsoft.com/office/powerpoint/2010/main" val="24595509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341810"/>
          </a:xfrm>
        </p:spPr>
        <p:txBody>
          <a:bodyPr>
            <a:normAutofit fontScale="90000"/>
          </a:bodyPr>
          <a:lstStyle/>
          <a:p>
            <a:endParaRPr lang="id-ID" dirty="0"/>
          </a:p>
        </p:txBody>
      </p:sp>
      <p:sp>
        <p:nvSpPr>
          <p:cNvPr id="3" name="Content Placeholder 2"/>
          <p:cNvSpPr>
            <a:spLocks noGrp="1"/>
          </p:cNvSpPr>
          <p:nvPr>
            <p:ph idx="1"/>
          </p:nvPr>
        </p:nvSpPr>
        <p:spPr>
          <a:xfrm>
            <a:off x="1484310" y="1027610"/>
            <a:ext cx="10018713" cy="3352801"/>
          </a:xfrm>
        </p:spPr>
        <p:txBody>
          <a:bodyPr>
            <a:normAutofit/>
          </a:bodyPr>
          <a:lstStyle/>
          <a:p>
            <a:pPr lvl="0"/>
            <a:r>
              <a:rPr lang="id-ID" b="1" dirty="0"/>
              <a:t>Symbian OS</a:t>
            </a:r>
            <a:endParaRPr lang="id-ID" dirty="0"/>
          </a:p>
          <a:p>
            <a:pPr marL="0" indent="0" algn="just">
              <a:buNone/>
            </a:pPr>
            <a:r>
              <a:rPr lang="id-ID" dirty="0"/>
              <a:t>Symbian OS adalah sistem operasi yang dikembangkan oleh Symbian Ltd. Saat ini Symbian OS banyak telah banyak digunakan oleh berbagai vendor produk peralatan komunikasi mobile pada berbagai jenis produk mereka yang bervariasi. Variasi dari sisi hardware ini dimana Symbian OS diimplementasi dapat dimungkinkan karena sistem operasi ini memiliki antarmuka pemprograman aplikasi (Application Programming Interface; API).</a:t>
            </a:r>
          </a:p>
        </p:txBody>
      </p:sp>
    </p:spTree>
    <p:extLst>
      <p:ext uri="{BB962C8B-B14F-4D97-AF65-F5344CB8AC3E}">
        <p14:creationId xmlns:p14="http://schemas.microsoft.com/office/powerpoint/2010/main" val="25035624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476795"/>
            <a:ext cx="10018713" cy="411480"/>
          </a:xfrm>
        </p:spPr>
        <p:txBody>
          <a:bodyPr>
            <a:normAutofit fontScale="90000"/>
          </a:bodyPr>
          <a:lstStyle/>
          <a:p>
            <a:r>
              <a:rPr lang="id-ID" b="1" dirty="0"/>
              <a:t>Perbandingan Sistem Operasi Mobile</a:t>
            </a:r>
            <a:r>
              <a:rPr lang="id-ID" dirty="0"/>
              <a:t/>
            </a:r>
            <a:br>
              <a:rPr lang="id-ID" dirty="0"/>
            </a:br>
            <a:endParaRPr lang="id-ID" dirty="0"/>
          </a:p>
        </p:txBody>
      </p:sp>
      <p:sp>
        <p:nvSpPr>
          <p:cNvPr id="3" name="Content Placeholder 2"/>
          <p:cNvSpPr>
            <a:spLocks noGrp="1"/>
          </p:cNvSpPr>
          <p:nvPr>
            <p:ph idx="1"/>
          </p:nvPr>
        </p:nvSpPr>
        <p:spPr>
          <a:xfrm>
            <a:off x="1484310" y="888275"/>
            <a:ext cx="10018713" cy="2860765"/>
          </a:xfrm>
        </p:spPr>
        <p:txBody>
          <a:bodyPr/>
          <a:lstStyle/>
          <a:p>
            <a:pPr marL="0" indent="0" algn="just">
              <a:buNone/>
            </a:pPr>
            <a:r>
              <a:rPr lang="id-ID" dirty="0"/>
              <a:t>Google Android dan Apple IOS adalah sistem operasi </a:t>
            </a:r>
            <a:r>
              <a:rPr lang="id-ID" dirty="0" smtClean="0"/>
              <a:t>yang paling banyak  </a:t>
            </a:r>
            <a:r>
              <a:rPr lang="id-ID" dirty="0"/>
              <a:t>digunakan terutama di teknologi seluler, seperti smart phone dan tablet</a:t>
            </a:r>
            <a:r>
              <a:rPr lang="id-ID" dirty="0" smtClean="0"/>
              <a:t>.</a:t>
            </a:r>
            <a:endParaRPr lang="id-ID" dirty="0"/>
          </a:p>
          <a:p>
            <a:pPr marL="0" indent="0" algn="just">
              <a:buNone/>
            </a:pPr>
            <a:r>
              <a:rPr lang="id-ID" dirty="0"/>
              <a:t>Android sekarang merupakan platform smartphone yang paling umum digunakan di dunia dan digunakan oleh banyak produsen ponsel yang ada. iOS hanya digunakan pada perangkat Apple, seperti iPhone</a:t>
            </a:r>
            <a:r>
              <a:rPr lang="id-ID" dirty="0" smtClean="0"/>
              <a:t>.</a:t>
            </a:r>
            <a:endParaRPr lang="id-ID" dirty="0"/>
          </a:p>
          <a:p>
            <a:pPr marL="0" indent="0">
              <a:buNone/>
            </a:pPr>
            <a:endParaRPr lang="id-ID" dirty="0"/>
          </a:p>
        </p:txBody>
      </p:sp>
      <p:pic>
        <p:nvPicPr>
          <p:cNvPr id="1026" name="Picture 2" descr="android vs ios reliabl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61611" y="3210508"/>
            <a:ext cx="5830389" cy="36474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97974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312143922"/>
              </p:ext>
            </p:extLst>
          </p:nvPr>
        </p:nvGraphicFramePr>
        <p:xfrm>
          <a:off x="1606731" y="0"/>
          <a:ext cx="10045338" cy="6858000"/>
        </p:xfrm>
        <a:graphic>
          <a:graphicData uri="http://schemas.openxmlformats.org/drawingml/2006/table">
            <a:tbl>
              <a:tblPr firstRow="1" firstCol="1" bandRow="1">
                <a:tableStyleId>{5C22544A-7EE6-4342-B048-85BDC9FD1C3A}</a:tableStyleId>
              </a:tblPr>
              <a:tblGrid>
                <a:gridCol w="1831047">
                  <a:extLst>
                    <a:ext uri="{9D8B030D-6E8A-4147-A177-3AD203B41FA5}">
                      <a16:colId xmlns:a16="http://schemas.microsoft.com/office/drawing/2014/main" val="814679955"/>
                    </a:ext>
                  </a:extLst>
                </a:gridCol>
                <a:gridCol w="3962295">
                  <a:extLst>
                    <a:ext uri="{9D8B030D-6E8A-4147-A177-3AD203B41FA5}">
                      <a16:colId xmlns:a16="http://schemas.microsoft.com/office/drawing/2014/main" val="1580122138"/>
                    </a:ext>
                  </a:extLst>
                </a:gridCol>
                <a:gridCol w="4251996">
                  <a:extLst>
                    <a:ext uri="{9D8B030D-6E8A-4147-A177-3AD203B41FA5}">
                      <a16:colId xmlns:a16="http://schemas.microsoft.com/office/drawing/2014/main" val="1124250216"/>
                    </a:ext>
                  </a:extLst>
                </a:gridCol>
              </a:tblGrid>
              <a:tr h="410557">
                <a:tc>
                  <a:txBody>
                    <a:bodyPr/>
                    <a:lstStyle/>
                    <a:p>
                      <a:pPr algn="ctr">
                        <a:lnSpc>
                          <a:spcPct val="107000"/>
                        </a:lnSpc>
                        <a:spcBef>
                          <a:spcPts val="150"/>
                        </a:spcBef>
                        <a:spcAft>
                          <a:spcPts val="150"/>
                        </a:spcAft>
                      </a:pPr>
                      <a:r>
                        <a:rPr lang="id-ID" sz="1600" dirty="0">
                          <a:effectLst/>
                        </a:rPr>
                        <a:t>Developer</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24421" marT="34189" marB="34189"/>
                </a:tc>
                <a:tc>
                  <a:txBody>
                    <a:bodyPr/>
                    <a:lstStyle/>
                    <a:p>
                      <a:pPr>
                        <a:lnSpc>
                          <a:spcPct val="107000"/>
                        </a:lnSpc>
                        <a:spcBef>
                          <a:spcPts val="150"/>
                        </a:spcBef>
                        <a:spcAft>
                          <a:spcPts val="150"/>
                        </a:spcAft>
                      </a:pPr>
                      <a:r>
                        <a:rPr lang="id-ID" sz="1600" dirty="0" smtClean="0">
                          <a:effectLst/>
                        </a:rPr>
                        <a:t>Google (Android)</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41" marR="48841" marT="34189" marB="34189"/>
                </a:tc>
                <a:tc>
                  <a:txBody>
                    <a:bodyPr/>
                    <a:lstStyle/>
                    <a:p>
                      <a:pPr>
                        <a:lnSpc>
                          <a:spcPct val="107000"/>
                        </a:lnSpc>
                        <a:spcBef>
                          <a:spcPts val="150"/>
                        </a:spcBef>
                        <a:spcAft>
                          <a:spcPts val="150"/>
                        </a:spcAft>
                      </a:pPr>
                      <a:r>
                        <a:rPr lang="id-ID" sz="1600" dirty="0">
                          <a:effectLst/>
                        </a:rPr>
                        <a:t>Apple Inc</a:t>
                      </a:r>
                      <a:r>
                        <a:rPr lang="id-ID" sz="1600" dirty="0" smtClean="0">
                          <a:effectLst/>
                        </a:rPr>
                        <a:t>. (iOS)</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41" marR="48841" marT="34189" marB="34189"/>
                </a:tc>
                <a:extLst>
                  <a:ext uri="{0D108BD9-81ED-4DB2-BD59-A6C34878D82A}">
                    <a16:rowId xmlns:a16="http://schemas.microsoft.com/office/drawing/2014/main" val="2308867887"/>
                  </a:ext>
                </a:extLst>
              </a:tr>
              <a:tr h="516506">
                <a:tc>
                  <a:txBody>
                    <a:bodyPr/>
                    <a:lstStyle/>
                    <a:p>
                      <a:pPr algn="ctr">
                        <a:lnSpc>
                          <a:spcPct val="107000"/>
                        </a:lnSpc>
                        <a:spcBef>
                          <a:spcPts val="150"/>
                        </a:spcBef>
                        <a:spcAft>
                          <a:spcPts val="150"/>
                        </a:spcAft>
                      </a:pPr>
                      <a:r>
                        <a:rPr lang="id-ID" sz="1600" dirty="0">
                          <a:effectLst/>
                        </a:rPr>
                        <a:t>Peluncuran pertama</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24421" marT="34189" marB="34189"/>
                </a:tc>
                <a:tc>
                  <a:txBody>
                    <a:bodyPr/>
                    <a:lstStyle/>
                    <a:p>
                      <a:pPr>
                        <a:lnSpc>
                          <a:spcPct val="107000"/>
                        </a:lnSpc>
                        <a:spcBef>
                          <a:spcPts val="150"/>
                        </a:spcBef>
                        <a:spcAft>
                          <a:spcPts val="150"/>
                        </a:spcAft>
                      </a:pPr>
                      <a:r>
                        <a:rPr lang="id-ID" sz="1600">
                          <a:effectLst/>
                        </a:rPr>
                        <a:t>23, September 2008</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48841" marR="48841" marT="34189" marB="34189"/>
                </a:tc>
                <a:tc>
                  <a:txBody>
                    <a:bodyPr/>
                    <a:lstStyle/>
                    <a:p>
                      <a:pPr>
                        <a:lnSpc>
                          <a:spcPct val="107000"/>
                        </a:lnSpc>
                        <a:spcBef>
                          <a:spcPts val="150"/>
                        </a:spcBef>
                        <a:spcAft>
                          <a:spcPts val="150"/>
                        </a:spcAft>
                      </a:pPr>
                      <a:r>
                        <a:rPr lang="id-ID" sz="1600">
                          <a:effectLst/>
                        </a:rPr>
                        <a:t>29, Juli 2007</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48841" marR="48841" marT="34189" marB="34189"/>
                </a:tc>
                <a:extLst>
                  <a:ext uri="{0D108BD9-81ED-4DB2-BD59-A6C34878D82A}">
                    <a16:rowId xmlns:a16="http://schemas.microsoft.com/office/drawing/2014/main" val="3771904393"/>
                  </a:ext>
                </a:extLst>
              </a:tr>
              <a:tr h="556642">
                <a:tc>
                  <a:txBody>
                    <a:bodyPr/>
                    <a:lstStyle/>
                    <a:p>
                      <a:pPr algn="ctr">
                        <a:lnSpc>
                          <a:spcPct val="107000"/>
                        </a:lnSpc>
                        <a:spcBef>
                          <a:spcPts val="150"/>
                        </a:spcBef>
                        <a:spcAft>
                          <a:spcPts val="150"/>
                        </a:spcAft>
                      </a:pPr>
                      <a:r>
                        <a:rPr lang="id-ID" sz="1600">
                          <a:effectLst/>
                        </a:rPr>
                        <a:t>Source model</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24421" marT="34189" marB="34189"/>
                </a:tc>
                <a:tc>
                  <a:txBody>
                    <a:bodyPr/>
                    <a:lstStyle/>
                    <a:p>
                      <a:pPr>
                        <a:lnSpc>
                          <a:spcPct val="107000"/>
                        </a:lnSpc>
                        <a:spcBef>
                          <a:spcPts val="150"/>
                        </a:spcBef>
                        <a:spcAft>
                          <a:spcPts val="150"/>
                        </a:spcAft>
                      </a:pPr>
                      <a:r>
                        <a:rPr lang="id-ID" sz="1600">
                          <a:effectLst/>
                        </a:rPr>
                        <a:t>Open source</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48841" marR="48841" marT="34189" marB="34189"/>
                </a:tc>
                <a:tc>
                  <a:txBody>
                    <a:bodyPr/>
                    <a:lstStyle/>
                    <a:p>
                      <a:pPr>
                        <a:lnSpc>
                          <a:spcPct val="107000"/>
                        </a:lnSpc>
                        <a:spcBef>
                          <a:spcPts val="150"/>
                        </a:spcBef>
                        <a:spcAft>
                          <a:spcPts val="150"/>
                        </a:spcAft>
                      </a:pPr>
                      <a:r>
                        <a:rPr lang="id-ID" sz="1600">
                          <a:effectLst/>
                        </a:rPr>
                        <a:t>Tertutup, dengan komponen open source.</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48841" marR="48841" marT="34189" marB="34189"/>
                </a:tc>
                <a:extLst>
                  <a:ext uri="{0D108BD9-81ED-4DB2-BD59-A6C34878D82A}">
                    <a16:rowId xmlns:a16="http://schemas.microsoft.com/office/drawing/2014/main" val="3948261286"/>
                  </a:ext>
                </a:extLst>
              </a:tr>
              <a:tr h="556642">
                <a:tc>
                  <a:txBody>
                    <a:bodyPr/>
                    <a:lstStyle/>
                    <a:p>
                      <a:pPr algn="ctr">
                        <a:lnSpc>
                          <a:spcPct val="107000"/>
                        </a:lnSpc>
                        <a:spcBef>
                          <a:spcPts val="150"/>
                        </a:spcBef>
                        <a:spcAft>
                          <a:spcPts val="150"/>
                        </a:spcAft>
                      </a:pPr>
                      <a:r>
                        <a:rPr lang="id-ID" sz="1600">
                          <a:effectLst/>
                        </a:rPr>
                        <a:t>Keluarga OS</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24421" marT="34189" marB="34189"/>
                </a:tc>
                <a:tc>
                  <a:txBody>
                    <a:bodyPr/>
                    <a:lstStyle/>
                    <a:p>
                      <a:pPr>
                        <a:lnSpc>
                          <a:spcPct val="107000"/>
                        </a:lnSpc>
                        <a:spcBef>
                          <a:spcPts val="150"/>
                        </a:spcBef>
                        <a:spcAft>
                          <a:spcPts val="150"/>
                        </a:spcAft>
                      </a:pPr>
                      <a:r>
                        <a:rPr lang="id-ID" sz="1600">
                          <a:effectLst/>
                        </a:rPr>
                        <a:t>Linux</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48841" marR="48841" marT="34189" marB="34189"/>
                </a:tc>
                <a:tc>
                  <a:txBody>
                    <a:bodyPr/>
                    <a:lstStyle/>
                    <a:p>
                      <a:pPr>
                        <a:lnSpc>
                          <a:spcPct val="107000"/>
                        </a:lnSpc>
                        <a:spcBef>
                          <a:spcPts val="150"/>
                        </a:spcBef>
                        <a:spcAft>
                          <a:spcPts val="150"/>
                        </a:spcAft>
                      </a:pPr>
                      <a:r>
                        <a:rPr lang="id-ID" sz="1600">
                          <a:effectLst/>
                        </a:rPr>
                        <a:t>OS X, UNIX</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48841" marR="48841" marT="34189" marB="34189"/>
                </a:tc>
                <a:extLst>
                  <a:ext uri="{0D108BD9-81ED-4DB2-BD59-A6C34878D82A}">
                    <a16:rowId xmlns:a16="http://schemas.microsoft.com/office/drawing/2014/main" val="1199655692"/>
                  </a:ext>
                </a:extLst>
              </a:tr>
              <a:tr h="1168930">
                <a:tc>
                  <a:txBody>
                    <a:bodyPr/>
                    <a:lstStyle/>
                    <a:p>
                      <a:pPr algn="ctr">
                        <a:lnSpc>
                          <a:spcPct val="107000"/>
                        </a:lnSpc>
                        <a:spcBef>
                          <a:spcPts val="150"/>
                        </a:spcBef>
                        <a:spcAft>
                          <a:spcPts val="150"/>
                        </a:spcAft>
                      </a:pPr>
                      <a:r>
                        <a:rPr lang="id-ID" sz="1600">
                          <a:effectLst/>
                        </a:rPr>
                        <a:t>File transfer</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24421" marT="34189" marB="34189"/>
                </a:tc>
                <a:tc>
                  <a:txBody>
                    <a:bodyPr/>
                    <a:lstStyle/>
                    <a:p>
                      <a:pPr>
                        <a:lnSpc>
                          <a:spcPct val="107000"/>
                        </a:lnSpc>
                        <a:spcBef>
                          <a:spcPts val="150"/>
                        </a:spcBef>
                        <a:spcAft>
                          <a:spcPts val="150"/>
                        </a:spcAft>
                      </a:pPr>
                      <a:r>
                        <a:rPr lang="id-ID" sz="1600" dirty="0">
                          <a:effectLst/>
                        </a:rPr>
                        <a:t>Lebih mudah dari iOS. Menggunakan port USB dan aplikasi desktop Transfer File Android. Foto dapat ditransfer melalui USB tanpa aplikasi.</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41" marR="48841" marT="34189" marB="34189"/>
                </a:tc>
                <a:tc>
                  <a:txBody>
                    <a:bodyPr/>
                    <a:lstStyle/>
                    <a:p>
                      <a:pPr>
                        <a:lnSpc>
                          <a:spcPct val="107000"/>
                        </a:lnSpc>
                        <a:spcBef>
                          <a:spcPts val="150"/>
                        </a:spcBef>
                        <a:spcAft>
                          <a:spcPts val="150"/>
                        </a:spcAft>
                      </a:pPr>
                      <a:r>
                        <a:rPr lang="id-ID" sz="1600">
                          <a:effectLst/>
                        </a:rPr>
                        <a:t>Lebih sulit. File media dapat ditransfer menggunakan aplikasi desktop iTunes. Foto dapat ditransfer keluar melalui USB tanpa aplikasi.</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48841" marR="48841" marT="34189" marB="34189"/>
                </a:tc>
                <a:extLst>
                  <a:ext uri="{0D108BD9-81ED-4DB2-BD59-A6C34878D82A}">
                    <a16:rowId xmlns:a16="http://schemas.microsoft.com/office/drawing/2014/main" val="542635659"/>
                  </a:ext>
                </a:extLst>
              </a:tr>
              <a:tr h="1391999">
                <a:tc>
                  <a:txBody>
                    <a:bodyPr/>
                    <a:lstStyle/>
                    <a:p>
                      <a:pPr algn="ctr">
                        <a:lnSpc>
                          <a:spcPct val="107000"/>
                        </a:lnSpc>
                        <a:spcBef>
                          <a:spcPts val="150"/>
                        </a:spcBef>
                        <a:spcAft>
                          <a:spcPts val="150"/>
                        </a:spcAft>
                      </a:pPr>
                      <a:r>
                        <a:rPr lang="id-ID" sz="1600">
                          <a:effectLst/>
                        </a:rPr>
                        <a:t>Tersedia di</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24421" marT="34189" marB="34189"/>
                </a:tc>
                <a:tc>
                  <a:txBody>
                    <a:bodyPr/>
                    <a:lstStyle/>
                    <a:p>
                      <a:pPr>
                        <a:lnSpc>
                          <a:spcPct val="107000"/>
                        </a:lnSpc>
                        <a:spcBef>
                          <a:spcPts val="150"/>
                        </a:spcBef>
                        <a:spcAft>
                          <a:spcPts val="150"/>
                        </a:spcAft>
                      </a:pPr>
                      <a:r>
                        <a:rPr lang="id-ID" sz="1600" dirty="0">
                          <a:effectLst/>
                        </a:rPr>
                        <a:t>Banyak ponsel dan tablet. Produsen utama adalah Samsung, Motorola, LG, HTC dan Sony. Nexus dan Pixel adalah perangkat Android murni, perangkat lunak bundel produsen lainnya.</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41" marR="48841" marT="34189" marB="34189"/>
                </a:tc>
                <a:tc>
                  <a:txBody>
                    <a:bodyPr/>
                    <a:lstStyle/>
                    <a:p>
                      <a:pPr>
                        <a:lnSpc>
                          <a:spcPct val="107000"/>
                        </a:lnSpc>
                        <a:spcBef>
                          <a:spcPts val="150"/>
                        </a:spcBef>
                        <a:spcAft>
                          <a:spcPts val="150"/>
                        </a:spcAft>
                      </a:pPr>
                      <a:r>
                        <a:rPr lang="id-ID" sz="1600" dirty="0">
                          <a:effectLst/>
                        </a:rPr>
                        <a:t>iPod Touch, iPhone, iPad, Apple TV (generasi ke-2 dan ke-3)</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41" marR="48841" marT="34189" marB="34189"/>
                </a:tc>
                <a:extLst>
                  <a:ext uri="{0D108BD9-81ED-4DB2-BD59-A6C34878D82A}">
                    <a16:rowId xmlns:a16="http://schemas.microsoft.com/office/drawing/2014/main" val="2057841698"/>
                  </a:ext>
                </a:extLst>
              </a:tr>
              <a:tr h="598394">
                <a:tc>
                  <a:txBody>
                    <a:bodyPr/>
                    <a:lstStyle/>
                    <a:p>
                      <a:pPr algn="ctr">
                        <a:lnSpc>
                          <a:spcPct val="107000"/>
                        </a:lnSpc>
                        <a:spcBef>
                          <a:spcPts val="150"/>
                        </a:spcBef>
                        <a:spcAft>
                          <a:spcPts val="150"/>
                        </a:spcAft>
                      </a:pPr>
                      <a:r>
                        <a:rPr lang="id-ID" sz="1600">
                          <a:effectLst/>
                        </a:rPr>
                        <a:t>Internet browsing</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24421" marT="34189" marB="34189"/>
                </a:tc>
                <a:tc>
                  <a:txBody>
                    <a:bodyPr/>
                    <a:lstStyle/>
                    <a:p>
                      <a:pPr>
                        <a:lnSpc>
                          <a:spcPct val="107000"/>
                        </a:lnSpc>
                        <a:spcBef>
                          <a:spcPts val="150"/>
                        </a:spcBef>
                        <a:spcAft>
                          <a:spcPts val="150"/>
                        </a:spcAft>
                      </a:pPr>
                      <a:r>
                        <a:rPr lang="id-ID" sz="1600">
                          <a:effectLst/>
                        </a:rPr>
                        <a:t>Google Chrome (atau Browser Android pada versi lama; Browser lain tersedia)</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48841" marR="48841" marT="34189" marB="34189"/>
                </a:tc>
                <a:tc>
                  <a:txBody>
                    <a:bodyPr/>
                    <a:lstStyle/>
                    <a:p>
                      <a:pPr>
                        <a:lnSpc>
                          <a:spcPct val="107000"/>
                        </a:lnSpc>
                        <a:spcBef>
                          <a:spcPts val="150"/>
                        </a:spcBef>
                        <a:spcAft>
                          <a:spcPts val="150"/>
                        </a:spcAft>
                      </a:pPr>
                      <a:r>
                        <a:rPr lang="id-ID" sz="1600">
                          <a:effectLst/>
                        </a:rPr>
                        <a:t>Mobile Safari (Browser lain tersedia)</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48841" marR="48841" marT="34189" marB="34189"/>
                </a:tc>
                <a:extLst>
                  <a:ext uri="{0D108BD9-81ED-4DB2-BD59-A6C34878D82A}">
                    <a16:rowId xmlns:a16="http://schemas.microsoft.com/office/drawing/2014/main" val="2581042969"/>
                  </a:ext>
                </a:extLst>
              </a:tr>
              <a:tr h="894092">
                <a:tc>
                  <a:txBody>
                    <a:bodyPr/>
                    <a:lstStyle/>
                    <a:p>
                      <a:pPr algn="ctr">
                        <a:lnSpc>
                          <a:spcPct val="107000"/>
                        </a:lnSpc>
                        <a:spcBef>
                          <a:spcPts val="150"/>
                        </a:spcBef>
                        <a:spcAft>
                          <a:spcPts val="150"/>
                        </a:spcAft>
                      </a:pPr>
                      <a:r>
                        <a:rPr lang="id-ID" sz="1600">
                          <a:effectLst/>
                        </a:rPr>
                        <a:t>App store </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24421" marT="34189" marB="34189"/>
                </a:tc>
                <a:tc>
                  <a:txBody>
                    <a:bodyPr/>
                    <a:lstStyle/>
                    <a:p>
                      <a:pPr>
                        <a:lnSpc>
                          <a:spcPct val="107000"/>
                        </a:lnSpc>
                        <a:spcBef>
                          <a:spcPts val="150"/>
                        </a:spcBef>
                        <a:spcAft>
                          <a:spcPts val="150"/>
                        </a:spcAft>
                      </a:pPr>
                      <a:r>
                        <a:rPr lang="id-ID" sz="1600" dirty="0">
                          <a:effectLst/>
                        </a:rPr>
                        <a:t>Google Play 1,000,000  apps. </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41" marR="48841" marT="34189" marB="34189"/>
                </a:tc>
                <a:tc>
                  <a:txBody>
                    <a:bodyPr/>
                    <a:lstStyle/>
                    <a:p>
                      <a:pPr>
                        <a:lnSpc>
                          <a:spcPct val="107000"/>
                        </a:lnSpc>
                        <a:spcBef>
                          <a:spcPts val="150"/>
                        </a:spcBef>
                        <a:spcAft>
                          <a:spcPts val="150"/>
                        </a:spcAft>
                      </a:pPr>
                      <a:r>
                        <a:rPr lang="id-ID" sz="1600">
                          <a:effectLst/>
                        </a:rPr>
                        <a:t>Apple app store  1,000,000  apps</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48841" marR="48841" marT="34189" marB="34189"/>
                </a:tc>
                <a:extLst>
                  <a:ext uri="{0D108BD9-81ED-4DB2-BD59-A6C34878D82A}">
                    <a16:rowId xmlns:a16="http://schemas.microsoft.com/office/drawing/2014/main" val="934679244"/>
                  </a:ext>
                </a:extLst>
              </a:tr>
              <a:tr h="764238">
                <a:tc>
                  <a:txBody>
                    <a:bodyPr/>
                    <a:lstStyle/>
                    <a:p>
                      <a:pPr algn="ctr">
                        <a:lnSpc>
                          <a:spcPct val="107000"/>
                        </a:lnSpc>
                        <a:spcBef>
                          <a:spcPts val="150"/>
                        </a:spcBef>
                        <a:spcAft>
                          <a:spcPts val="150"/>
                        </a:spcAft>
                      </a:pPr>
                      <a:r>
                        <a:rPr lang="id-ID" sz="1600" dirty="0">
                          <a:effectLst/>
                        </a:rPr>
                        <a:t>Bahasa yang tersedia</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24421" marT="34189" marB="34189"/>
                </a:tc>
                <a:tc>
                  <a:txBody>
                    <a:bodyPr/>
                    <a:lstStyle/>
                    <a:p>
                      <a:pPr>
                        <a:lnSpc>
                          <a:spcPct val="107000"/>
                        </a:lnSpc>
                        <a:spcBef>
                          <a:spcPts val="150"/>
                        </a:spcBef>
                        <a:spcAft>
                          <a:spcPts val="150"/>
                        </a:spcAft>
                      </a:pPr>
                      <a:r>
                        <a:rPr lang="id-ID" sz="1600" dirty="0">
                          <a:effectLst/>
                        </a:rPr>
                        <a:t>100  Bahasa</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41" marR="48841" marT="34189" marB="34189"/>
                </a:tc>
                <a:tc>
                  <a:txBody>
                    <a:bodyPr/>
                    <a:lstStyle/>
                    <a:p>
                      <a:pPr>
                        <a:lnSpc>
                          <a:spcPct val="107000"/>
                        </a:lnSpc>
                        <a:spcBef>
                          <a:spcPts val="150"/>
                        </a:spcBef>
                        <a:spcAft>
                          <a:spcPts val="150"/>
                        </a:spcAft>
                      </a:pPr>
                      <a:r>
                        <a:rPr lang="id-ID" sz="1600" dirty="0">
                          <a:effectLst/>
                        </a:rPr>
                        <a:t>34 Bahasa</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8841" marR="48841" marT="34189" marB="34189"/>
                </a:tc>
                <a:extLst>
                  <a:ext uri="{0D108BD9-81ED-4DB2-BD59-A6C34878D82A}">
                    <a16:rowId xmlns:a16="http://schemas.microsoft.com/office/drawing/2014/main" val="2166503252"/>
                  </a:ext>
                </a:extLst>
              </a:tr>
            </a:tbl>
          </a:graphicData>
        </a:graphic>
      </p:graphicFrame>
    </p:spTree>
    <p:extLst>
      <p:ext uri="{BB962C8B-B14F-4D97-AF65-F5344CB8AC3E}">
        <p14:creationId xmlns:p14="http://schemas.microsoft.com/office/powerpoint/2010/main" val="5613400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08748128"/>
              </p:ext>
            </p:extLst>
          </p:nvPr>
        </p:nvGraphicFramePr>
        <p:xfrm>
          <a:off x="2259874" y="685800"/>
          <a:ext cx="9418319" cy="5143313"/>
        </p:xfrm>
        <a:graphic>
          <a:graphicData uri="http://schemas.openxmlformats.org/drawingml/2006/table">
            <a:tbl>
              <a:tblPr firstRow="1" firstCol="1" bandRow="1">
                <a:tableStyleId>{5C22544A-7EE6-4342-B048-85BDC9FD1C3A}</a:tableStyleId>
              </a:tblPr>
              <a:tblGrid>
                <a:gridCol w="1653149">
                  <a:extLst>
                    <a:ext uri="{9D8B030D-6E8A-4147-A177-3AD203B41FA5}">
                      <a16:colId xmlns:a16="http://schemas.microsoft.com/office/drawing/2014/main" val="3598065677"/>
                    </a:ext>
                  </a:extLst>
                </a:gridCol>
                <a:gridCol w="3882585">
                  <a:extLst>
                    <a:ext uri="{9D8B030D-6E8A-4147-A177-3AD203B41FA5}">
                      <a16:colId xmlns:a16="http://schemas.microsoft.com/office/drawing/2014/main" val="2315161305"/>
                    </a:ext>
                  </a:extLst>
                </a:gridCol>
                <a:gridCol w="3882585">
                  <a:extLst>
                    <a:ext uri="{9D8B030D-6E8A-4147-A177-3AD203B41FA5}">
                      <a16:colId xmlns:a16="http://schemas.microsoft.com/office/drawing/2014/main" val="3358074214"/>
                    </a:ext>
                  </a:extLst>
                </a:gridCol>
              </a:tblGrid>
              <a:tr h="930542">
                <a:tc>
                  <a:txBody>
                    <a:bodyPr/>
                    <a:lstStyle/>
                    <a:p>
                      <a:pPr algn="r">
                        <a:lnSpc>
                          <a:spcPct val="107000"/>
                        </a:lnSpc>
                        <a:spcBef>
                          <a:spcPts val="150"/>
                        </a:spcBef>
                        <a:spcAft>
                          <a:spcPts val="150"/>
                        </a:spcAft>
                      </a:pPr>
                      <a:r>
                        <a:rPr lang="id-ID" sz="1600">
                          <a:effectLst/>
                        </a:rPr>
                        <a:t>Versi Terbaru</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47625" marT="66675" marB="66675"/>
                </a:tc>
                <a:tc>
                  <a:txBody>
                    <a:bodyPr/>
                    <a:lstStyle/>
                    <a:p>
                      <a:pPr>
                        <a:lnSpc>
                          <a:spcPct val="107000"/>
                        </a:lnSpc>
                        <a:spcBef>
                          <a:spcPts val="150"/>
                        </a:spcBef>
                        <a:spcAft>
                          <a:spcPts val="150"/>
                        </a:spcAft>
                      </a:pPr>
                      <a:r>
                        <a:rPr lang="id-ID" sz="1600">
                          <a:effectLst/>
                        </a:rPr>
                        <a:t>Android 8.0.0, Oreo (21,  Aug 2017)</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66675" marB="66675"/>
                </a:tc>
                <a:tc>
                  <a:txBody>
                    <a:bodyPr/>
                    <a:lstStyle/>
                    <a:p>
                      <a:pPr>
                        <a:lnSpc>
                          <a:spcPct val="107000"/>
                        </a:lnSpc>
                        <a:spcBef>
                          <a:spcPts val="150"/>
                        </a:spcBef>
                        <a:spcAft>
                          <a:spcPts val="150"/>
                        </a:spcAft>
                      </a:pPr>
                      <a:r>
                        <a:rPr lang="id-ID" sz="1600">
                          <a:effectLst/>
                        </a:rPr>
                        <a:t>11 (19,  Sep 2017)</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66675" marB="66675"/>
                </a:tc>
                <a:extLst>
                  <a:ext uri="{0D108BD9-81ED-4DB2-BD59-A6C34878D82A}">
                    <a16:rowId xmlns:a16="http://schemas.microsoft.com/office/drawing/2014/main" val="2935659252"/>
                  </a:ext>
                </a:extLst>
              </a:tr>
              <a:tr h="1283388">
                <a:tc>
                  <a:txBody>
                    <a:bodyPr/>
                    <a:lstStyle/>
                    <a:p>
                      <a:pPr algn="r">
                        <a:lnSpc>
                          <a:spcPct val="107000"/>
                        </a:lnSpc>
                        <a:spcBef>
                          <a:spcPts val="150"/>
                        </a:spcBef>
                        <a:spcAft>
                          <a:spcPts val="150"/>
                        </a:spcAft>
                      </a:pPr>
                      <a:r>
                        <a:rPr lang="id-ID" sz="1600">
                          <a:effectLst/>
                        </a:rPr>
                        <a:t>Toko aplikasi alternatif</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47625" marT="66675" marB="66675"/>
                </a:tc>
                <a:tc>
                  <a:txBody>
                    <a:bodyPr/>
                    <a:lstStyle/>
                    <a:p>
                      <a:pPr>
                        <a:lnSpc>
                          <a:spcPct val="107000"/>
                        </a:lnSpc>
                        <a:spcBef>
                          <a:spcPts val="150"/>
                        </a:spcBef>
                        <a:spcAft>
                          <a:spcPts val="150"/>
                        </a:spcAft>
                      </a:pPr>
                      <a:r>
                        <a:rPr lang="id-ID" sz="1600">
                          <a:effectLst/>
                        </a:rPr>
                        <a:t>Beberapa toko aplikasi alternatif selain Google Play Store. (misalnya Aptoide, Galaxy Apps)</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66675" marB="66675"/>
                </a:tc>
                <a:tc>
                  <a:txBody>
                    <a:bodyPr/>
                    <a:lstStyle/>
                    <a:p>
                      <a:pPr>
                        <a:lnSpc>
                          <a:spcPct val="107000"/>
                        </a:lnSpc>
                        <a:spcBef>
                          <a:spcPts val="150"/>
                        </a:spcBef>
                        <a:spcAft>
                          <a:spcPts val="150"/>
                        </a:spcAft>
                      </a:pPr>
                      <a:r>
                        <a:rPr lang="id-ID" sz="1600">
                          <a:effectLst/>
                        </a:rPr>
                        <a:t>Apple memblokir toko aplikasi pihak ke-3. Ponsel akan terkunci jika Anda mendownload aplikasi dari toko lain.</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66675" marB="66675"/>
                </a:tc>
                <a:extLst>
                  <a:ext uri="{0D108BD9-81ED-4DB2-BD59-A6C34878D82A}">
                    <a16:rowId xmlns:a16="http://schemas.microsoft.com/office/drawing/2014/main" val="1663050350"/>
                  </a:ext>
                </a:extLst>
              </a:tr>
              <a:tr h="1998841">
                <a:tc>
                  <a:txBody>
                    <a:bodyPr/>
                    <a:lstStyle/>
                    <a:p>
                      <a:pPr algn="r">
                        <a:lnSpc>
                          <a:spcPct val="107000"/>
                        </a:lnSpc>
                        <a:spcBef>
                          <a:spcPts val="150"/>
                        </a:spcBef>
                        <a:spcAft>
                          <a:spcPts val="150"/>
                        </a:spcAft>
                      </a:pPr>
                      <a:r>
                        <a:rPr lang="id-ID" sz="1600">
                          <a:effectLst/>
                        </a:rPr>
                        <a:t>Masa pakai baterai dan manajemen</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0" marR="47625" marT="66675" marB="66675"/>
                </a:tc>
                <a:tc>
                  <a:txBody>
                    <a:bodyPr/>
                    <a:lstStyle/>
                    <a:p>
                      <a:pPr>
                        <a:lnSpc>
                          <a:spcPct val="107000"/>
                        </a:lnSpc>
                        <a:spcBef>
                          <a:spcPts val="150"/>
                        </a:spcBef>
                        <a:spcAft>
                          <a:spcPts val="150"/>
                        </a:spcAft>
                      </a:pPr>
                      <a:r>
                        <a:rPr lang="id-ID" sz="1600">
                          <a:effectLst/>
                        </a:rPr>
                        <a:t>Banyak produsen ponsel Android melengkapi perangkat mereka dengan penghemat baterai dengan umur lebih panjang.</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66675" marB="66675"/>
                </a:tc>
                <a:tc>
                  <a:txBody>
                    <a:bodyPr/>
                    <a:lstStyle/>
                    <a:p>
                      <a:pPr>
                        <a:lnSpc>
                          <a:spcPct val="107000"/>
                        </a:lnSpc>
                        <a:spcBef>
                          <a:spcPts val="150"/>
                        </a:spcBef>
                        <a:spcAft>
                          <a:spcPts val="150"/>
                        </a:spcAft>
                      </a:pPr>
                      <a:r>
                        <a:rPr lang="id-ID" sz="1600">
                          <a:effectLst/>
                        </a:rPr>
                        <a:t>Perangkat  Apple umumnya memiliki kapasitas baterai yang  tidak sebesar baterai smartphone lain. Namun, Apple mampu meminimalkan kosumsi baterai sebagai pengoptimalan perangkat keras / perangkat lunak.</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66675" marB="66675"/>
                </a:tc>
                <a:extLst>
                  <a:ext uri="{0D108BD9-81ED-4DB2-BD59-A6C34878D82A}">
                    <a16:rowId xmlns:a16="http://schemas.microsoft.com/office/drawing/2014/main" val="1516623469"/>
                  </a:ext>
                </a:extLst>
              </a:tr>
              <a:tr h="930542">
                <a:tc>
                  <a:txBody>
                    <a:bodyPr/>
                    <a:lstStyle/>
                    <a:p>
                      <a:pPr algn="r">
                        <a:lnSpc>
                          <a:spcPct val="107000"/>
                        </a:lnSpc>
                        <a:spcBef>
                          <a:spcPts val="150"/>
                        </a:spcBef>
                        <a:spcAft>
                          <a:spcPts val="150"/>
                        </a:spcAft>
                      </a:pPr>
                      <a:r>
                        <a:rPr lang="id-ID" sz="1600" dirty="0">
                          <a:effectLst/>
                        </a:rPr>
                        <a:t>Open source</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47625" marT="66675" marB="66675"/>
                </a:tc>
                <a:tc>
                  <a:txBody>
                    <a:bodyPr/>
                    <a:lstStyle/>
                    <a:p>
                      <a:pPr>
                        <a:lnSpc>
                          <a:spcPct val="107000"/>
                        </a:lnSpc>
                        <a:spcBef>
                          <a:spcPts val="150"/>
                        </a:spcBef>
                        <a:spcAft>
                          <a:spcPts val="150"/>
                        </a:spcAft>
                      </a:pPr>
                      <a:r>
                        <a:rPr lang="id-ID" sz="1600" dirty="0">
                          <a:effectLst/>
                        </a:rPr>
                        <a:t>Kernel, UI, dan beberapa aplikasi standar</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66675" marB="66675"/>
                </a:tc>
                <a:tc>
                  <a:txBody>
                    <a:bodyPr/>
                    <a:lstStyle/>
                    <a:p>
                      <a:pPr>
                        <a:lnSpc>
                          <a:spcPct val="107000"/>
                        </a:lnSpc>
                        <a:spcBef>
                          <a:spcPts val="150"/>
                        </a:spcBef>
                        <a:spcAft>
                          <a:spcPts val="150"/>
                        </a:spcAft>
                      </a:pPr>
                      <a:r>
                        <a:rPr lang="id-ID" sz="1600" dirty="0">
                          <a:effectLst/>
                        </a:rPr>
                        <a:t>Kernel iOS bukan open source namun berbasis open source Darwin OS.</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66675" marB="66675"/>
                </a:tc>
                <a:extLst>
                  <a:ext uri="{0D108BD9-81ED-4DB2-BD59-A6C34878D82A}">
                    <a16:rowId xmlns:a16="http://schemas.microsoft.com/office/drawing/2014/main" val="3721183685"/>
                  </a:ext>
                </a:extLst>
              </a:tr>
            </a:tbl>
          </a:graphicData>
        </a:graphic>
      </p:graphicFrame>
    </p:spTree>
    <p:extLst>
      <p:ext uri="{BB962C8B-B14F-4D97-AF65-F5344CB8AC3E}">
        <p14:creationId xmlns:p14="http://schemas.microsoft.com/office/powerpoint/2010/main" val="15924003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1693" y="450669"/>
            <a:ext cx="10018713" cy="594359"/>
          </a:xfrm>
        </p:spPr>
        <p:txBody>
          <a:bodyPr>
            <a:normAutofit fontScale="90000"/>
          </a:bodyPr>
          <a:lstStyle/>
          <a:p>
            <a:r>
              <a:rPr lang="id-ID" b="1" dirty="0"/>
              <a:t>Kelebihan dan Kekurangan Sistem Operasi Mobile</a:t>
            </a:r>
            <a:r>
              <a:rPr lang="id-ID" dirty="0"/>
              <a:t/>
            </a:r>
            <a:br>
              <a:rPr lang="id-ID" dirty="0"/>
            </a:br>
            <a:endParaRPr lang="id-ID" dirty="0"/>
          </a:p>
        </p:txBody>
      </p:sp>
      <p:sp>
        <p:nvSpPr>
          <p:cNvPr id="3" name="Content Placeholder 2"/>
          <p:cNvSpPr>
            <a:spLocks noGrp="1"/>
          </p:cNvSpPr>
          <p:nvPr>
            <p:ph idx="1"/>
          </p:nvPr>
        </p:nvSpPr>
        <p:spPr>
          <a:xfrm>
            <a:off x="1484310" y="927466"/>
            <a:ext cx="10018713" cy="5708466"/>
          </a:xfrm>
        </p:spPr>
        <p:txBody>
          <a:bodyPr>
            <a:normAutofit/>
          </a:bodyPr>
          <a:lstStyle/>
          <a:p>
            <a:pPr marL="0" indent="0" algn="just">
              <a:buNone/>
            </a:pPr>
            <a:r>
              <a:rPr lang="id-ID" dirty="0"/>
              <a:t>Kelebihan, bisa melakukan lebih dari sekadar fitur telepon dan bisa memiliki perangkat keras yang lebih tinggi yang tidak dimiliki fitur telepon seperti RAM, Prosesor dan sebagainya. Sistem oprasi mobile menyediakan fungsi yang lebih banyak dan lebih maju dan internet bekerja lebih baik pada sistem operasi mobile. Cukup, smartphone seperti komputer di saku Anda. Android, iOS, Symbian dan Windows Phone adalah semua OS smartphone sehingga bisa mereka lakukan lebih dari sekedar fitur khas ponsel biasa.</a:t>
            </a:r>
          </a:p>
          <a:p>
            <a:pPr marL="0" indent="0">
              <a:buNone/>
            </a:pPr>
            <a:r>
              <a:rPr lang="id-ID" dirty="0"/>
              <a:t> </a:t>
            </a:r>
          </a:p>
          <a:p>
            <a:pPr marL="0" indent="0" algn="just">
              <a:buNone/>
            </a:pPr>
            <a:r>
              <a:rPr lang="id-ID" dirty="0"/>
              <a:t>Kelemahan utama dari sistem operasi mobile adalah smartphone (yang merupakan ponsel yang berjalan di OS dan bisa melakukan lebih dari sekadar fitur telepon) lebih banyak  memerlukan daya batrai yang membuat masa pakai baterai lebih </a:t>
            </a:r>
            <a:r>
              <a:rPr lang="id-ID" dirty="0" smtClean="0"/>
              <a:t>pendek.</a:t>
            </a:r>
            <a:endParaRPr lang="id-ID" dirty="0"/>
          </a:p>
          <a:p>
            <a:endParaRPr lang="id-ID" dirty="0"/>
          </a:p>
        </p:txBody>
      </p:sp>
    </p:spTree>
    <p:extLst>
      <p:ext uri="{BB962C8B-B14F-4D97-AF65-F5344CB8AC3E}">
        <p14:creationId xmlns:p14="http://schemas.microsoft.com/office/powerpoint/2010/main" val="20550333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267789"/>
            <a:ext cx="10018713" cy="672737"/>
          </a:xfrm>
        </p:spPr>
        <p:txBody>
          <a:bodyPr>
            <a:normAutofit fontScale="90000"/>
          </a:bodyPr>
          <a:lstStyle/>
          <a:p>
            <a:r>
              <a:rPr lang="id-ID" dirty="0" smtClean="0"/>
              <a:t>Daftar Anggota Kelompok</a:t>
            </a:r>
            <a:endParaRPr lang="id-ID" dirty="0"/>
          </a:p>
        </p:txBody>
      </p:sp>
      <p:sp>
        <p:nvSpPr>
          <p:cNvPr id="3" name="Content Placeholder 2"/>
          <p:cNvSpPr>
            <a:spLocks noGrp="1"/>
          </p:cNvSpPr>
          <p:nvPr>
            <p:ph idx="1"/>
          </p:nvPr>
        </p:nvSpPr>
        <p:spPr>
          <a:xfrm>
            <a:off x="1484310" y="1397727"/>
            <a:ext cx="10018713" cy="4393474"/>
          </a:xfrm>
        </p:spPr>
        <p:txBody>
          <a:bodyPr/>
          <a:lstStyle/>
          <a:p>
            <a:r>
              <a:rPr lang="id-ID" dirty="0" smtClean="0">
                <a:latin typeface="Adobe Fan Heiti Std B" panose="020B0700000000000000" pitchFamily="34" charset="-128"/>
                <a:ea typeface="Adobe Fan Heiti Std B" panose="020B0700000000000000" pitchFamily="34" charset="-128"/>
              </a:rPr>
              <a:t>ALIF LUTHFI / 15.11.0136</a:t>
            </a:r>
          </a:p>
          <a:p>
            <a:r>
              <a:rPr lang="id-ID" dirty="0" smtClean="0">
                <a:latin typeface="Adobe Fan Heiti Std B" panose="020B0700000000000000" pitchFamily="34" charset="-128"/>
                <a:ea typeface="Adobe Fan Heiti Std B" panose="020B0700000000000000" pitchFamily="34" charset="-128"/>
              </a:rPr>
              <a:t>FAHRUR AZIZ ROHMANUR AMIN / 15.11.0167</a:t>
            </a:r>
          </a:p>
          <a:p>
            <a:r>
              <a:rPr lang="id-ID" dirty="0" smtClean="0">
                <a:latin typeface="Adobe Fan Heiti Std B" panose="020B0700000000000000" pitchFamily="34" charset="-128"/>
                <a:ea typeface="Adobe Fan Heiti Std B" panose="020B0700000000000000" pitchFamily="34" charset="-128"/>
              </a:rPr>
              <a:t>ERRINA AZIZAH / 15.11.0171</a:t>
            </a:r>
          </a:p>
          <a:p>
            <a:r>
              <a:rPr lang="id-ID" dirty="0" smtClean="0">
                <a:latin typeface="Adobe Fan Heiti Std B" panose="020B0700000000000000" pitchFamily="34" charset="-128"/>
                <a:ea typeface="Adobe Fan Heiti Std B" panose="020B0700000000000000" pitchFamily="34" charset="-128"/>
              </a:rPr>
              <a:t>IRA ARSHINTA WARDANI / 15.11.0152</a:t>
            </a:r>
          </a:p>
          <a:p>
            <a:r>
              <a:rPr lang="id-ID" dirty="0" smtClean="0">
                <a:latin typeface="Adobe Fan Heiti Std B" panose="020B0700000000000000" pitchFamily="34" charset="-128"/>
                <a:ea typeface="Adobe Fan Heiti Std B" panose="020B0700000000000000" pitchFamily="34" charset="-128"/>
              </a:rPr>
              <a:t>INAYATUL ISNAENI / 15.11.0145</a:t>
            </a:r>
          </a:p>
          <a:p>
            <a:r>
              <a:rPr lang="id-ID" dirty="0" smtClean="0">
                <a:latin typeface="Adobe Fan Heiti Std B" panose="020B0700000000000000" pitchFamily="34" charset="-128"/>
                <a:ea typeface="Adobe Fan Heiti Std B" panose="020B0700000000000000" pitchFamily="34" charset="-128"/>
              </a:rPr>
              <a:t>WILDATUL AULIA / 15.11.0146</a:t>
            </a:r>
            <a:endParaRPr lang="id-ID" dirty="0">
              <a:latin typeface="Adobe Fan Heiti Std B" panose="020B0700000000000000" pitchFamily="34" charset="-128"/>
              <a:ea typeface="Adobe Fan Heiti Std B" panose="020B0700000000000000" pitchFamily="34" charset="-128"/>
            </a:endParaRPr>
          </a:p>
        </p:txBody>
      </p:sp>
    </p:spTree>
    <p:extLst>
      <p:ext uri="{BB962C8B-B14F-4D97-AF65-F5344CB8AC3E}">
        <p14:creationId xmlns:p14="http://schemas.microsoft.com/office/powerpoint/2010/main" val="36080160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424544"/>
            <a:ext cx="10018713" cy="476794"/>
          </a:xfrm>
        </p:spPr>
        <p:txBody>
          <a:bodyPr>
            <a:normAutofit fontScale="90000"/>
          </a:bodyPr>
          <a:lstStyle/>
          <a:p>
            <a:r>
              <a:rPr lang="id-ID" b="1" dirty="0"/>
              <a:t>Pengembangan Operasi Mobile</a:t>
            </a:r>
            <a:r>
              <a:rPr lang="id-ID" dirty="0"/>
              <a:t/>
            </a:r>
            <a:br>
              <a:rPr lang="id-ID" dirty="0"/>
            </a:br>
            <a:endParaRPr lang="id-ID" dirty="0"/>
          </a:p>
        </p:txBody>
      </p:sp>
      <p:sp>
        <p:nvSpPr>
          <p:cNvPr id="3" name="Content Placeholder 2"/>
          <p:cNvSpPr>
            <a:spLocks noGrp="1"/>
          </p:cNvSpPr>
          <p:nvPr>
            <p:ph idx="1"/>
          </p:nvPr>
        </p:nvSpPr>
        <p:spPr>
          <a:xfrm>
            <a:off x="1484310" y="770709"/>
            <a:ext cx="10018713" cy="5394960"/>
          </a:xfrm>
        </p:spPr>
        <p:txBody>
          <a:bodyPr>
            <a:normAutofit/>
          </a:bodyPr>
          <a:lstStyle/>
          <a:p>
            <a:pPr marL="0" indent="0" algn="just">
              <a:buNone/>
            </a:pPr>
            <a:r>
              <a:rPr lang="id-ID" dirty="0"/>
              <a:t>Dalam mengembangkan aplikasi mobile memiliki keunikan, karena setiap platform memiliki bahasa pemrograman dan perangkat pengembangan yang berbeda. Ditambah lagi setiap platform memiliki keunikan API (Application Programming Interface) sendiri-sendiri berbeda antara satu dengan yang lain.</a:t>
            </a:r>
          </a:p>
          <a:p>
            <a:pPr marL="0" indent="0" algn="just">
              <a:buNone/>
            </a:pPr>
            <a:r>
              <a:rPr lang="id-ID" dirty="0"/>
              <a:t>Mengembangkan aplikasi untuk platform Android, maka menggunakan Android Studio dan memahami bahasa pemrograman Java. Sedangkan jika mengembangkan aplikasi untuk platform iOS, maka perangkat lunak yang digunakan adalah Apple XCode dan memahami bahasa pemrograman Swift atau Objective-C.</a:t>
            </a:r>
          </a:p>
          <a:p>
            <a:pPr marL="0" indent="0" algn="just">
              <a:buNone/>
            </a:pPr>
            <a:r>
              <a:rPr lang="id-ID" dirty="0"/>
              <a:t>Lalu bagaimana jika ingin mengembangkan aplikasi untuk Android dan iOS sekaligus? </a:t>
            </a:r>
          </a:p>
        </p:txBody>
      </p:sp>
    </p:spTree>
    <p:extLst>
      <p:ext uri="{BB962C8B-B14F-4D97-AF65-F5344CB8AC3E}">
        <p14:creationId xmlns:p14="http://schemas.microsoft.com/office/powerpoint/2010/main" val="3298405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0697" y="176349"/>
            <a:ext cx="10018713" cy="1129937"/>
          </a:xfrm>
        </p:spPr>
        <p:txBody>
          <a:bodyPr>
            <a:normAutofit fontScale="90000"/>
          </a:bodyPr>
          <a:lstStyle/>
          <a:p>
            <a:pPr algn="l"/>
            <a:r>
              <a:rPr lang="id-ID" sz="2700" dirty="0"/>
              <a:t>Hal tersebut dapat diterapkan dan dapat menggunakan </a:t>
            </a:r>
            <a:r>
              <a:rPr lang="id-ID" sz="2700" dirty="0" smtClean="0"/>
              <a:t>perangkat pengembangan </a:t>
            </a:r>
            <a:r>
              <a:rPr lang="id-ID" sz="2700" dirty="0"/>
              <a:t>multi-platform, diantaranya :</a:t>
            </a:r>
            <a:r>
              <a:rPr lang="id-ID" dirty="0"/>
              <a:t/>
            </a:r>
            <a:br>
              <a:rPr lang="id-ID" dirty="0"/>
            </a:br>
            <a:endParaRPr lang="id-ID" dirty="0"/>
          </a:p>
        </p:txBody>
      </p:sp>
      <p:sp>
        <p:nvSpPr>
          <p:cNvPr id="3" name="Content Placeholder 2"/>
          <p:cNvSpPr>
            <a:spLocks noGrp="1"/>
          </p:cNvSpPr>
          <p:nvPr>
            <p:ph idx="1"/>
          </p:nvPr>
        </p:nvSpPr>
        <p:spPr>
          <a:xfrm>
            <a:off x="2173287" y="1149532"/>
            <a:ext cx="10018713" cy="6217920"/>
          </a:xfrm>
        </p:spPr>
        <p:txBody>
          <a:bodyPr>
            <a:normAutofit fontScale="92500"/>
          </a:bodyPr>
          <a:lstStyle/>
          <a:p>
            <a:pPr lvl="0"/>
            <a:r>
              <a:rPr lang="id-ID" b="1" dirty="0"/>
              <a:t>Xamirin</a:t>
            </a:r>
            <a:endParaRPr lang="id-ID" dirty="0"/>
          </a:p>
          <a:p>
            <a:pPr marL="0" indent="0" algn="just">
              <a:buNone/>
            </a:pPr>
            <a:r>
              <a:rPr lang="id-ID" dirty="0"/>
              <a:t>Xamarin merupakan perusahaan tersendiri dan memiliki tools sendiri. Setelah dibeli oleh Microsoft, kini perangkat pengembangan Xamarin sudah terintegrasi menjadi satu dengan Visual Studio. Sebuah IDE (Integrated Development Environment) dari Microsoft. Dengan menggunakan Xamarin kamu dapat mengembangkan aplikasi mobile dengan menggunakan bahasa pemrograman C# atau F#dan bisa berjalan di Android, iOS, dan Windows Phone sekaligus</a:t>
            </a:r>
            <a:r>
              <a:rPr lang="id-ID" dirty="0" smtClean="0"/>
              <a:t>.</a:t>
            </a:r>
          </a:p>
          <a:p>
            <a:pPr lvl="0"/>
            <a:r>
              <a:rPr lang="id-ID" b="1" dirty="0"/>
              <a:t>React Native</a:t>
            </a:r>
            <a:endParaRPr lang="id-ID" dirty="0"/>
          </a:p>
          <a:p>
            <a:pPr marL="0" indent="0">
              <a:buNone/>
            </a:pPr>
            <a:r>
              <a:rPr lang="id-ID" dirty="0"/>
              <a:t>Dikembangkan oleh Facebook dan menggunakan bahasa pemrograman JavaScript. Dengan menggunakan React Native kamu dapat mengembangkan aplikasi untuk sistem operasi Android dan iOS. Jika sudah terbiasa menggunakan JavaScript untuk mengembangkan Web, maka React Native sangat cocok untuk kamu.</a:t>
            </a:r>
          </a:p>
          <a:p>
            <a:pPr marL="0" indent="0">
              <a:buNone/>
            </a:pPr>
            <a:r>
              <a:rPr lang="id-ID" dirty="0"/>
              <a:t>Sama seperti Xamarin, kamu juga bisa mengembangkan komponen-komponen dan fungsi-fungsi pada React Native jika kamu paham Java untuk Android dan Swift/ObjectiveC untuk di iOS.</a:t>
            </a:r>
          </a:p>
          <a:p>
            <a:pPr marL="0" indent="0" algn="just">
              <a:buNone/>
            </a:pPr>
            <a:endParaRPr lang="id-ID" dirty="0"/>
          </a:p>
          <a:p>
            <a:endParaRPr lang="id-ID" dirty="0"/>
          </a:p>
        </p:txBody>
      </p:sp>
    </p:spTree>
    <p:extLst>
      <p:ext uri="{BB962C8B-B14F-4D97-AF65-F5344CB8AC3E}">
        <p14:creationId xmlns:p14="http://schemas.microsoft.com/office/powerpoint/2010/main" val="35005826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267789"/>
            <a:ext cx="10018713" cy="97971"/>
          </a:xfrm>
        </p:spPr>
        <p:txBody>
          <a:bodyPr>
            <a:normAutofit fontScale="90000"/>
          </a:bodyPr>
          <a:lstStyle/>
          <a:p>
            <a:endParaRPr lang="id-ID" dirty="0"/>
          </a:p>
        </p:txBody>
      </p:sp>
      <p:sp>
        <p:nvSpPr>
          <p:cNvPr id="3" name="Content Placeholder 2"/>
          <p:cNvSpPr>
            <a:spLocks noGrp="1"/>
          </p:cNvSpPr>
          <p:nvPr>
            <p:ph idx="1"/>
          </p:nvPr>
        </p:nvSpPr>
        <p:spPr>
          <a:xfrm>
            <a:off x="1745568" y="809897"/>
            <a:ext cx="10018713" cy="6048103"/>
          </a:xfrm>
        </p:spPr>
        <p:txBody>
          <a:bodyPr>
            <a:normAutofit/>
          </a:bodyPr>
          <a:lstStyle/>
          <a:p>
            <a:pPr lvl="0"/>
            <a:r>
              <a:rPr lang="id-ID" b="1" dirty="0"/>
              <a:t>Phonegap</a:t>
            </a:r>
            <a:endParaRPr lang="id-ID" dirty="0"/>
          </a:p>
          <a:p>
            <a:pPr marL="0" indent="0" algn="just">
              <a:buNone/>
            </a:pPr>
            <a:r>
              <a:rPr lang="id-ID" dirty="0"/>
              <a:t>Salah satu pemain lama di dunia pengembangan aplikasi mobile lintas platform. Phonegap paling mudah digunakan, tapi termasuk cukup lambat dari sisi performa aplikasi yang dihasilkan. Dengan Phonegap kamu dapat membungkus aplikasi web yang ditulis dengan HTML, CSS, dan JavaScript menjadi sebuah aplikasi mobile</a:t>
            </a:r>
            <a:r>
              <a:rPr lang="id-ID" dirty="0" smtClean="0"/>
              <a:t>.</a:t>
            </a:r>
          </a:p>
          <a:p>
            <a:pPr lvl="0"/>
            <a:r>
              <a:rPr lang="id-ID" b="1" dirty="0"/>
              <a:t>Ionic Framework</a:t>
            </a:r>
            <a:endParaRPr lang="id-ID" dirty="0"/>
          </a:p>
          <a:p>
            <a:pPr marL="0" indent="0" algn="just">
              <a:buNone/>
            </a:pPr>
            <a:r>
              <a:rPr lang="id-ID" dirty="0"/>
              <a:t>Salah satu </a:t>
            </a:r>
            <a:r>
              <a:rPr lang="id-ID" i="1" dirty="0"/>
              <a:t>framework </a:t>
            </a:r>
            <a:r>
              <a:rPr lang="id-ID" dirty="0"/>
              <a:t>untuk mengembangkan aplikasi lintas </a:t>
            </a:r>
            <a:r>
              <a:rPr lang="id-ID" i="1" dirty="0"/>
              <a:t>platform </a:t>
            </a:r>
            <a:r>
              <a:rPr lang="id-ID" dirty="0"/>
              <a:t>yang sedang naik daun dan berbasis Phonegap. Menggunakan AngularJS sebagai kerangka pengembangannya. Ionic cocok digunakan jika latar belakangmu adalah pengembang aplikasi Web yang sudah terbiasa menggunakan AngularJS. Walaupun berbasis Phonegap, dari sisi performa aplikasi yang dihasilkan jauh lebih baik dibanding menggunakan Phonegap itu sendiri.</a:t>
            </a:r>
          </a:p>
          <a:p>
            <a:pPr marL="0" indent="0">
              <a:buNone/>
            </a:pPr>
            <a:endParaRPr lang="id-ID" dirty="0"/>
          </a:p>
          <a:p>
            <a:endParaRPr lang="id-ID" dirty="0"/>
          </a:p>
        </p:txBody>
      </p:sp>
    </p:spTree>
    <p:extLst>
      <p:ext uri="{BB962C8B-B14F-4D97-AF65-F5344CB8AC3E}">
        <p14:creationId xmlns:p14="http://schemas.microsoft.com/office/powerpoint/2010/main" val="1723776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d-ID" dirty="0" smtClean="0"/>
              <a:t>Sumber</a:t>
            </a:r>
            <a:endParaRPr lang="id-ID" dirty="0"/>
          </a:p>
        </p:txBody>
      </p:sp>
      <p:sp>
        <p:nvSpPr>
          <p:cNvPr id="3" name="Content Placeholder 2"/>
          <p:cNvSpPr>
            <a:spLocks noGrp="1"/>
          </p:cNvSpPr>
          <p:nvPr>
            <p:ph idx="1"/>
          </p:nvPr>
        </p:nvSpPr>
        <p:spPr>
          <a:xfrm>
            <a:off x="1484310" y="1933303"/>
            <a:ext cx="10018713" cy="4663440"/>
          </a:xfrm>
        </p:spPr>
        <p:txBody>
          <a:bodyPr>
            <a:normAutofit lnSpcReduction="10000"/>
          </a:bodyPr>
          <a:lstStyle/>
          <a:p>
            <a:r>
              <a:rPr lang="id-ID" dirty="0">
                <a:hlinkClick r:id="rId2"/>
              </a:rPr>
              <a:t>https://simpleprogrammer.com/2016/12/05/what-is-mobile-development</a:t>
            </a:r>
            <a:r>
              <a:rPr lang="id-ID" dirty="0" smtClean="0">
                <a:hlinkClick r:id="rId2"/>
              </a:rPr>
              <a:t>/</a:t>
            </a:r>
            <a:endParaRPr lang="id-ID" dirty="0" smtClean="0"/>
          </a:p>
          <a:p>
            <a:r>
              <a:rPr lang="id-ID" dirty="0">
                <a:hlinkClick r:id="rId3"/>
              </a:rPr>
              <a:t>https://simpay.wordpress.com/2013/07/06/sistem-operasi-perangkat-komputasi-bergerak</a:t>
            </a:r>
            <a:r>
              <a:rPr lang="id-ID" dirty="0" smtClean="0">
                <a:hlinkClick r:id="rId3"/>
              </a:rPr>
              <a:t>/</a:t>
            </a:r>
            <a:endParaRPr lang="id-ID" dirty="0" smtClean="0"/>
          </a:p>
          <a:p>
            <a:r>
              <a:rPr lang="id-ID" dirty="0">
                <a:hlinkClick r:id="rId4"/>
              </a:rPr>
              <a:t>http://blogs.unpas.ac.id/kisworo/2014/03/20/pengertian-ide-dan-sata</a:t>
            </a:r>
            <a:r>
              <a:rPr lang="id-ID" dirty="0" smtClean="0">
                <a:hlinkClick r:id="rId4"/>
              </a:rPr>
              <a:t>/</a:t>
            </a:r>
            <a:endParaRPr lang="id-ID" dirty="0" smtClean="0"/>
          </a:p>
          <a:p>
            <a:r>
              <a:rPr lang="id-ID" dirty="0">
                <a:hlinkClick r:id="rId5"/>
              </a:rPr>
              <a:t>https://</a:t>
            </a:r>
            <a:r>
              <a:rPr lang="id-ID" dirty="0" smtClean="0">
                <a:hlinkClick r:id="rId5"/>
              </a:rPr>
              <a:t>developer.android.com/studio/intro/index.html</a:t>
            </a:r>
            <a:endParaRPr lang="id-ID" dirty="0" smtClean="0"/>
          </a:p>
          <a:p>
            <a:r>
              <a:rPr lang="id-ID" dirty="0">
                <a:hlinkClick r:id="rId6"/>
              </a:rPr>
              <a:t>http://</a:t>
            </a:r>
            <a:r>
              <a:rPr lang="id-ID" dirty="0" smtClean="0">
                <a:hlinkClick r:id="rId6"/>
              </a:rPr>
              <a:t>www.sampahblogger.com/2014/07/eclipse-dan-kegunaannya.html</a:t>
            </a:r>
            <a:endParaRPr lang="id-ID" dirty="0" smtClean="0"/>
          </a:p>
          <a:p>
            <a:r>
              <a:rPr lang="id-ID" dirty="0">
                <a:hlinkClick r:id="rId7"/>
              </a:rPr>
              <a:t>http://www.insinyoer.com/komponen-arsitektur-android</a:t>
            </a:r>
            <a:r>
              <a:rPr lang="id-ID" dirty="0" smtClean="0">
                <a:hlinkClick r:id="rId7"/>
              </a:rPr>
              <a:t>/</a:t>
            </a:r>
            <a:endParaRPr lang="id-ID" dirty="0" smtClean="0"/>
          </a:p>
          <a:p>
            <a:r>
              <a:rPr lang="id-ID" dirty="0">
                <a:hlinkClick r:id="rId8"/>
              </a:rPr>
              <a:t>https://</a:t>
            </a:r>
            <a:r>
              <a:rPr lang="id-ID" dirty="0" smtClean="0">
                <a:hlinkClick r:id="rId8"/>
              </a:rPr>
              <a:t>techterms.com/definition/android</a:t>
            </a:r>
            <a:endParaRPr lang="id-ID" dirty="0" smtClean="0"/>
          </a:p>
          <a:p>
            <a:r>
              <a:rPr lang="id-ID" dirty="0">
                <a:hlinkClick r:id="rId9"/>
              </a:rPr>
              <a:t>https://</a:t>
            </a:r>
            <a:r>
              <a:rPr lang="id-ID" dirty="0" smtClean="0">
                <a:hlinkClick r:id="rId9"/>
              </a:rPr>
              <a:t>blog.framework.id/4-tools-alternatif-pengembangan-aplikasi-mobile-lintas-platform-c94fdb621fdf</a:t>
            </a:r>
            <a:endParaRPr lang="id-ID" dirty="0" smtClean="0"/>
          </a:p>
          <a:p>
            <a:endParaRPr lang="id-ID" dirty="0"/>
          </a:p>
        </p:txBody>
      </p:sp>
    </p:spTree>
    <p:extLst>
      <p:ext uri="{BB962C8B-B14F-4D97-AF65-F5344CB8AC3E}">
        <p14:creationId xmlns:p14="http://schemas.microsoft.com/office/powerpoint/2010/main" val="3331709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499" y="979714"/>
            <a:ext cx="10018713" cy="463731"/>
          </a:xfrm>
        </p:spPr>
        <p:txBody>
          <a:bodyPr>
            <a:normAutofit fontScale="90000"/>
          </a:bodyPr>
          <a:lstStyle/>
          <a:p>
            <a:r>
              <a:rPr lang="id-ID" b="1" dirty="0"/>
              <a:t>Pengertian Pemrograman Mobile</a:t>
            </a:r>
            <a:r>
              <a:rPr lang="id-ID" dirty="0"/>
              <a:t/>
            </a:r>
            <a:br>
              <a:rPr lang="id-ID" dirty="0"/>
            </a:br>
            <a:endParaRPr lang="id-ID" dirty="0"/>
          </a:p>
        </p:txBody>
      </p:sp>
      <p:sp>
        <p:nvSpPr>
          <p:cNvPr id="3" name="Content Placeholder 2"/>
          <p:cNvSpPr>
            <a:spLocks noGrp="1"/>
          </p:cNvSpPr>
          <p:nvPr>
            <p:ph idx="1"/>
          </p:nvPr>
        </p:nvSpPr>
        <p:spPr>
          <a:xfrm>
            <a:off x="1719441" y="979714"/>
            <a:ext cx="10018713" cy="5525588"/>
          </a:xfrm>
        </p:spPr>
        <p:txBody>
          <a:bodyPr/>
          <a:lstStyle/>
          <a:p>
            <a:pPr marL="0" indent="0" algn="just">
              <a:buNone/>
            </a:pPr>
            <a:r>
              <a:rPr lang="id-ID" dirty="0"/>
              <a:t>Pemrograman mobile bukan hanya tentang membangun aplikasi </a:t>
            </a:r>
            <a:r>
              <a:rPr lang="id-ID" dirty="0" smtClean="0"/>
              <a:t>telepon. Tetapi pemrograman  mobile adalah semua pengembangan </a:t>
            </a:r>
            <a:r>
              <a:rPr lang="id-ID" dirty="0"/>
              <a:t>untuk segala jenis perangkat </a:t>
            </a:r>
            <a:r>
              <a:rPr lang="id-ID" dirty="0" smtClean="0"/>
              <a:t>mobile. Pemrograman  </a:t>
            </a:r>
            <a:r>
              <a:rPr lang="id-ID" dirty="0"/>
              <a:t>mobile mencakup pengembangan ataupun pembuatan aplikasi untuk ponsel, tablet, jam tangan pintar, dan semua jenis perangkat lain yang dapat dipakai dan dijalankan pada beberapa jenis sistem operasi mobile.</a:t>
            </a:r>
          </a:p>
          <a:p>
            <a:pPr algn="just"/>
            <a:endParaRPr lang="id-ID" dirty="0"/>
          </a:p>
          <a:p>
            <a:pPr marL="0" indent="0" algn="just">
              <a:buNone/>
            </a:pPr>
            <a:r>
              <a:rPr lang="id-ID" dirty="0" smtClean="0"/>
              <a:t>Hal tersebut tidak </a:t>
            </a:r>
            <a:r>
              <a:rPr lang="id-ID" dirty="0"/>
              <a:t>berarti mengembangkan aplikasi mobile saja, karena juga harus memikirkan bagaimana aplikasi yang dibuat akan digunakan dan </a:t>
            </a:r>
            <a:r>
              <a:rPr lang="id-ID" dirty="0" smtClean="0"/>
              <a:t>diakses ataupun dapat dioperasikan  </a:t>
            </a:r>
            <a:r>
              <a:rPr lang="id-ID" dirty="0"/>
              <a:t>pada perangkat mobile yang ada.</a:t>
            </a:r>
          </a:p>
        </p:txBody>
      </p:sp>
    </p:spTree>
    <p:extLst>
      <p:ext uri="{BB962C8B-B14F-4D97-AF65-F5344CB8AC3E}">
        <p14:creationId xmlns:p14="http://schemas.microsoft.com/office/powerpoint/2010/main" val="42030175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963385"/>
            <a:ext cx="10018713" cy="424543"/>
          </a:xfrm>
        </p:spPr>
        <p:txBody>
          <a:bodyPr>
            <a:normAutofit fontScale="90000"/>
          </a:bodyPr>
          <a:lstStyle/>
          <a:p>
            <a:r>
              <a:rPr lang="id-ID" b="1" dirty="0"/>
              <a:t>Sistem Operasi Perangkat Bergerak</a:t>
            </a:r>
            <a:r>
              <a:rPr lang="id-ID" dirty="0"/>
              <a:t/>
            </a:r>
            <a:br>
              <a:rPr lang="id-ID" dirty="0"/>
            </a:br>
            <a:endParaRPr lang="id-ID" dirty="0"/>
          </a:p>
        </p:txBody>
      </p:sp>
      <p:sp>
        <p:nvSpPr>
          <p:cNvPr id="3" name="Content Placeholder 2"/>
          <p:cNvSpPr>
            <a:spLocks noGrp="1"/>
          </p:cNvSpPr>
          <p:nvPr>
            <p:ph idx="1"/>
          </p:nvPr>
        </p:nvSpPr>
        <p:spPr>
          <a:xfrm>
            <a:off x="1484310" y="1175657"/>
            <a:ext cx="10018713" cy="5473337"/>
          </a:xfrm>
        </p:spPr>
        <p:txBody>
          <a:bodyPr>
            <a:normAutofit/>
          </a:bodyPr>
          <a:lstStyle/>
          <a:p>
            <a:pPr marL="0" indent="0" algn="just">
              <a:buNone/>
            </a:pPr>
            <a:r>
              <a:rPr lang="id-ID" dirty="0"/>
              <a:t>Perangkat komputasi bergerak </a:t>
            </a:r>
            <a:r>
              <a:rPr lang="id-ID" dirty="0" smtClean="0"/>
              <a:t>seperti pada </a:t>
            </a:r>
            <a:r>
              <a:rPr lang="id-ID" dirty="0"/>
              <a:t>smartphone dan tablet, tidak bisa dilepaskan dari adanya sistem operasi (operating system). Sebagaimana sistem operasi pada komputer, sistem operasi pada perangkat </a:t>
            </a:r>
            <a:r>
              <a:rPr lang="id-ID" dirty="0" smtClean="0"/>
              <a:t>mobile </a:t>
            </a:r>
            <a:r>
              <a:rPr lang="id-ID" dirty="0"/>
              <a:t>berfungsi untuk mengelola sumber daya perangkat bergerak dan menyediakan layanan (servis) yang bersifat umum agar bisa diakses oleh aplikasi yang berjalan di atasnya. Sistem operasi pada perangkat </a:t>
            </a:r>
            <a:r>
              <a:rPr lang="id-ID" dirty="0" smtClean="0"/>
              <a:t>mobile </a:t>
            </a:r>
            <a:r>
              <a:rPr lang="id-ID" dirty="0"/>
              <a:t>memadukan kemampuan sistem operasi pada komputer dengan kemampuan untuk mengelola komponen yang biasa ada dalam perangkat </a:t>
            </a:r>
            <a:r>
              <a:rPr lang="id-ID" dirty="0" smtClean="0"/>
              <a:t>mobile </a:t>
            </a:r>
            <a:r>
              <a:rPr lang="id-ID" dirty="0"/>
              <a:t>seperti layar sentuh, jaringan seluler, bluetooth, WiFi, navigasi GPS, NFC, dan fitur standar lainnya. Jadi sistem operasi perangkat bergerak memiliki kelebihan dalam mengelola secara langsung hardware yang disertakan.</a:t>
            </a:r>
          </a:p>
          <a:p>
            <a:endParaRPr lang="id-ID" dirty="0"/>
          </a:p>
        </p:txBody>
      </p:sp>
    </p:spTree>
    <p:extLst>
      <p:ext uri="{BB962C8B-B14F-4D97-AF65-F5344CB8AC3E}">
        <p14:creationId xmlns:p14="http://schemas.microsoft.com/office/powerpoint/2010/main" val="32355504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529046"/>
            <a:ext cx="10018713" cy="333103"/>
          </a:xfrm>
        </p:spPr>
        <p:txBody>
          <a:bodyPr>
            <a:normAutofit fontScale="90000"/>
          </a:bodyPr>
          <a:lstStyle/>
          <a:p>
            <a:r>
              <a:rPr lang="id-ID" b="1" dirty="0"/>
              <a:t>Software Development</a:t>
            </a:r>
            <a:r>
              <a:rPr lang="id-ID" dirty="0"/>
              <a:t/>
            </a:r>
            <a:br>
              <a:rPr lang="id-ID" dirty="0"/>
            </a:br>
            <a:endParaRPr lang="id-ID" dirty="0"/>
          </a:p>
        </p:txBody>
      </p:sp>
      <p:sp>
        <p:nvSpPr>
          <p:cNvPr id="3" name="Content Placeholder 2"/>
          <p:cNvSpPr>
            <a:spLocks noGrp="1"/>
          </p:cNvSpPr>
          <p:nvPr>
            <p:ph idx="1"/>
          </p:nvPr>
        </p:nvSpPr>
        <p:spPr>
          <a:xfrm>
            <a:off x="1484310" y="1031966"/>
            <a:ext cx="10018713" cy="5734594"/>
          </a:xfrm>
        </p:spPr>
        <p:txBody>
          <a:bodyPr/>
          <a:lstStyle/>
          <a:p>
            <a:pPr marL="0" indent="0">
              <a:buNone/>
            </a:pPr>
            <a:r>
              <a:rPr lang="id-ID" dirty="0"/>
              <a:t>Software Development adalah salah satu tipe proyek IT yang berfokus pada penciptaan atau pengembangan perangkat lunak. Software Development </a:t>
            </a:r>
            <a:r>
              <a:rPr lang="id-ID" dirty="0" smtClean="0"/>
              <a:t>dapat </a:t>
            </a:r>
            <a:r>
              <a:rPr lang="id-ID" dirty="0"/>
              <a:t>didetailkan lagi menjadi  penciptaan software untuk memenuhi kebutuhan manusia, desain software, dan  pengembangan software aplikasi perusahaan, atau pengembangan platform (Wales, 2012).</a:t>
            </a:r>
          </a:p>
          <a:p>
            <a:pPr marL="0" indent="0">
              <a:buNone/>
            </a:pPr>
            <a:r>
              <a:rPr lang="id-ID" dirty="0" smtClean="0"/>
              <a:t>Softawe Development mobile diantaranya ada :</a:t>
            </a:r>
          </a:p>
          <a:p>
            <a:pPr marL="0" indent="0">
              <a:buNone/>
            </a:pPr>
            <a:r>
              <a:rPr lang="id-ID" dirty="0" smtClean="0"/>
              <a:t>1. 	</a:t>
            </a:r>
            <a:r>
              <a:rPr lang="id-ID" b="1" dirty="0" smtClean="0"/>
              <a:t>Android Studio </a:t>
            </a:r>
          </a:p>
          <a:p>
            <a:pPr marL="0" indent="0">
              <a:buNone/>
            </a:pPr>
            <a:r>
              <a:rPr lang="id-ID" dirty="0"/>
              <a:t>	</a:t>
            </a:r>
            <a:r>
              <a:rPr lang="id-ID" dirty="0" smtClean="0"/>
              <a:t>Android </a:t>
            </a:r>
            <a:r>
              <a:rPr lang="id-ID" dirty="0"/>
              <a:t>Studio adalah </a:t>
            </a:r>
            <a:r>
              <a:rPr lang="id-ID" dirty="0" smtClean="0"/>
              <a:t>IDE </a:t>
            </a:r>
            <a:r>
              <a:rPr lang="id-ID" dirty="0"/>
              <a:t>(Integrated Development Environment)</a:t>
            </a:r>
            <a:r>
              <a:rPr lang="id-ID" dirty="0" smtClean="0"/>
              <a:t> </a:t>
            </a:r>
            <a:r>
              <a:rPr lang="id-ID" dirty="0"/>
              <a:t>resmi </a:t>
            </a:r>
            <a:r>
              <a:rPr lang="id-ID" dirty="0" smtClean="0"/>
              <a:t>	untuk </a:t>
            </a:r>
            <a:r>
              <a:rPr lang="id-ID" dirty="0"/>
              <a:t>pengembangan aplikasi </a:t>
            </a:r>
            <a:r>
              <a:rPr lang="id-ID" dirty="0" smtClean="0"/>
              <a:t>Android 	yang </a:t>
            </a:r>
            <a:r>
              <a:rPr lang="id-ID" dirty="0"/>
              <a:t>dikeluarkan oleh </a:t>
            </a:r>
            <a:r>
              <a:rPr lang="id-ID" dirty="0" smtClean="0"/>
              <a:t>Google.</a:t>
            </a:r>
          </a:p>
          <a:p>
            <a:pPr marL="0" indent="0">
              <a:buNone/>
            </a:pPr>
            <a:r>
              <a:rPr lang="id-ID" dirty="0" smtClean="0"/>
              <a:t>2. 	</a:t>
            </a:r>
            <a:r>
              <a:rPr lang="id-ID" b="1" dirty="0" smtClean="0"/>
              <a:t>Eclipse</a:t>
            </a:r>
          </a:p>
          <a:p>
            <a:pPr marL="0" indent="0">
              <a:buNone/>
            </a:pPr>
            <a:r>
              <a:rPr lang="id-ID" dirty="0" smtClean="0"/>
              <a:t>	Eclipse </a:t>
            </a:r>
            <a:r>
              <a:rPr lang="id-ID" dirty="0"/>
              <a:t>adalah sebuah IDE </a:t>
            </a:r>
            <a:r>
              <a:rPr lang="id-ID" dirty="0" smtClean="0"/>
              <a:t>untuk </a:t>
            </a:r>
            <a:r>
              <a:rPr lang="id-ID" dirty="0"/>
              <a:t> yang di gunakan untuk mengembangkan </a:t>
            </a:r>
            <a:r>
              <a:rPr lang="id-ID" dirty="0" smtClean="0"/>
              <a:t>	perangkat </a:t>
            </a:r>
            <a:r>
              <a:rPr lang="id-ID" dirty="0"/>
              <a:t>lunak dan dapat dijalankan di semua platform/OS oleh karena </a:t>
            </a:r>
            <a:r>
              <a:rPr lang="id-ID" dirty="0" smtClean="0"/>
              <a:t>	itu </a:t>
            </a:r>
            <a:r>
              <a:rPr lang="id-ID" dirty="0"/>
              <a:t>dinamakan dengan  (platform-independent). </a:t>
            </a:r>
            <a:endParaRPr lang="id-ID" dirty="0" smtClean="0"/>
          </a:p>
          <a:p>
            <a:pPr marL="0" indent="0">
              <a:buNone/>
            </a:pPr>
            <a:endParaRPr lang="id-ID" dirty="0"/>
          </a:p>
        </p:txBody>
      </p:sp>
    </p:spTree>
    <p:extLst>
      <p:ext uri="{BB962C8B-B14F-4D97-AF65-F5344CB8AC3E}">
        <p14:creationId xmlns:p14="http://schemas.microsoft.com/office/powerpoint/2010/main" val="36701183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698863"/>
            <a:ext cx="10018713" cy="228600"/>
          </a:xfrm>
        </p:spPr>
        <p:txBody>
          <a:bodyPr>
            <a:normAutofit fontScale="90000"/>
          </a:bodyPr>
          <a:lstStyle/>
          <a:p>
            <a:r>
              <a:rPr lang="id-ID" b="1" dirty="0"/>
              <a:t>Arsitektur Sistem Operasi Mobile</a:t>
            </a:r>
            <a:r>
              <a:rPr lang="id-ID" dirty="0"/>
              <a:t/>
            </a:r>
            <a:br>
              <a:rPr lang="id-ID" dirty="0"/>
            </a:br>
            <a:endParaRPr lang="id-ID" dirty="0"/>
          </a:p>
        </p:txBody>
      </p:sp>
      <p:sp>
        <p:nvSpPr>
          <p:cNvPr id="3" name="Content Placeholder 2"/>
          <p:cNvSpPr>
            <a:spLocks noGrp="1"/>
          </p:cNvSpPr>
          <p:nvPr>
            <p:ph idx="1"/>
          </p:nvPr>
        </p:nvSpPr>
        <p:spPr>
          <a:xfrm>
            <a:off x="1484310" y="927463"/>
            <a:ext cx="10018713" cy="5525588"/>
          </a:xfrm>
        </p:spPr>
        <p:txBody>
          <a:bodyPr>
            <a:normAutofit/>
          </a:bodyPr>
          <a:lstStyle/>
          <a:p>
            <a:pPr marL="0" indent="0" algn="just">
              <a:buNone/>
            </a:pPr>
            <a:r>
              <a:rPr lang="id-ID" dirty="0"/>
              <a:t>Pembeda antara seorang pengguna Android dan seorang developer Android adalah kemampuan seorang developer untuk memahami seluk beluk aplikasi Android. Jadi, sebelum </a:t>
            </a:r>
            <a:r>
              <a:rPr lang="id-ID" dirty="0" smtClean="0"/>
              <a:t>mulai </a:t>
            </a:r>
            <a:r>
              <a:rPr lang="id-ID" dirty="0"/>
              <a:t>mengembangkan aplikasi Android ada baiknya </a:t>
            </a:r>
            <a:r>
              <a:rPr lang="id-ID" dirty="0" smtClean="0"/>
              <a:t>memahami </a:t>
            </a:r>
            <a:r>
              <a:rPr lang="id-ID" dirty="0"/>
              <a:t>hal-hal yang dasar terlebih dahulu, yaitu Arsitektur dari Android</a:t>
            </a:r>
            <a:r>
              <a:rPr lang="id-ID" dirty="0" smtClean="0"/>
              <a:t>.</a:t>
            </a:r>
          </a:p>
          <a:p>
            <a:pPr marL="0" indent="0" algn="just">
              <a:buNone/>
            </a:pPr>
            <a:r>
              <a:rPr lang="id-ID" dirty="0"/>
              <a:t>Beberapa orang </a:t>
            </a:r>
            <a:r>
              <a:rPr lang="id-ID" dirty="0" smtClean="0"/>
              <a:t>dari </a:t>
            </a:r>
            <a:r>
              <a:rPr lang="id-ID" dirty="0"/>
              <a:t>G</a:t>
            </a:r>
            <a:r>
              <a:rPr lang="id-ID" dirty="0" smtClean="0"/>
              <a:t>oogle </a:t>
            </a:r>
            <a:r>
              <a:rPr lang="id-ID" dirty="0"/>
              <a:t>juga menyebut arsitektur Android sebagai </a:t>
            </a:r>
            <a:r>
              <a:rPr lang="id-ID" i="1" dirty="0"/>
              <a:t>Android Stack</a:t>
            </a:r>
            <a:r>
              <a:rPr lang="id-ID" dirty="0"/>
              <a:t> (Tumpukan Android). Arsitektur Android terdiri dari berbagai lapisan dan setiap lapisan terdiri dari beberapa program yang memiliki </a:t>
            </a:r>
            <a:r>
              <a:rPr lang="id-ID" dirty="0" smtClean="0"/>
              <a:t>fungsi </a:t>
            </a:r>
            <a:r>
              <a:rPr lang="id-ID" dirty="0"/>
              <a:t>berbeda</a:t>
            </a:r>
            <a:r>
              <a:rPr lang="id-ID" dirty="0" smtClean="0"/>
              <a:t>.</a:t>
            </a:r>
          </a:p>
          <a:p>
            <a:pPr marL="0" indent="0" algn="just">
              <a:buNone/>
            </a:pPr>
            <a:endParaRPr lang="id-ID" dirty="0"/>
          </a:p>
          <a:p>
            <a:pPr marL="0" indent="0" algn="just">
              <a:buNone/>
            </a:pPr>
            <a:r>
              <a:rPr lang="id-ID" dirty="0" smtClean="0"/>
              <a:t>Berikut </a:t>
            </a:r>
            <a:r>
              <a:rPr lang="id-ID" dirty="0"/>
              <a:t>ini adalah  lapisan-lapisan Android dari yang paling dalam hingga paling luar, Android stack tersebut diantaranya :</a:t>
            </a:r>
          </a:p>
          <a:p>
            <a:pPr marL="0" indent="0" algn="just">
              <a:buNone/>
            </a:pPr>
            <a:r>
              <a:rPr lang="id-ID" dirty="0" smtClean="0"/>
              <a:t> </a:t>
            </a:r>
            <a:endParaRPr lang="id-ID" dirty="0"/>
          </a:p>
        </p:txBody>
      </p:sp>
    </p:spTree>
    <p:extLst>
      <p:ext uri="{BB962C8B-B14F-4D97-AF65-F5344CB8AC3E}">
        <p14:creationId xmlns:p14="http://schemas.microsoft.com/office/powerpoint/2010/main" val="14522736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pic>
        <p:nvPicPr>
          <p:cNvPr id="4098" name="Picture 2" descr="Gambar 1 -Android Architecture ( httpwww.eazytutz.comandroidandroid-architecture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56262" y="0"/>
            <a:ext cx="8250372"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79981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894806"/>
            <a:ext cx="2774181" cy="346165"/>
          </a:xfrm>
        </p:spPr>
        <p:txBody>
          <a:bodyPr>
            <a:normAutofit fontScale="90000"/>
          </a:bodyPr>
          <a:lstStyle/>
          <a:p>
            <a:r>
              <a:rPr lang="id-ID" b="1" dirty="0"/>
              <a:t>Linux Kernel</a:t>
            </a:r>
            <a:r>
              <a:rPr lang="id-ID" dirty="0"/>
              <a:t/>
            </a:r>
            <a:br>
              <a:rPr lang="id-ID" dirty="0"/>
            </a:br>
            <a:endParaRPr lang="id-ID" dirty="0"/>
          </a:p>
        </p:txBody>
      </p:sp>
      <p:sp>
        <p:nvSpPr>
          <p:cNvPr id="3" name="Content Placeholder 2"/>
          <p:cNvSpPr>
            <a:spLocks noGrp="1"/>
          </p:cNvSpPr>
          <p:nvPr>
            <p:ph idx="1"/>
          </p:nvPr>
        </p:nvSpPr>
        <p:spPr>
          <a:xfrm>
            <a:off x="1484310" y="1240971"/>
            <a:ext cx="10018713" cy="5617029"/>
          </a:xfrm>
        </p:spPr>
        <p:txBody>
          <a:bodyPr>
            <a:normAutofit/>
          </a:bodyPr>
          <a:lstStyle/>
          <a:p>
            <a:pPr marL="0" indent="0" algn="just" fontAlgn="base">
              <a:buNone/>
            </a:pPr>
            <a:r>
              <a:rPr lang="id-ID" dirty="0" smtClean="0"/>
              <a:t>Di </a:t>
            </a:r>
            <a:r>
              <a:rPr lang="id-ID" dirty="0"/>
              <a:t>lapisan terbawah Arsitektur Android terdapat Linux Kernel. Lapisan ini tidak benar benar berinteraksi dengan pengguna maupun developer, tapi lapisan ini merupakan jantung dari seluruh sistem di Android karena lapisan inilah yang memberikan fungsi-fungsi berikut pada sistem Android :</a:t>
            </a:r>
          </a:p>
          <a:p>
            <a:pPr lvl="0" fontAlgn="base"/>
            <a:r>
              <a:rPr lang="id-ID" dirty="0"/>
              <a:t>Abstraksi Hardware</a:t>
            </a:r>
          </a:p>
          <a:p>
            <a:pPr lvl="0" fontAlgn="base"/>
            <a:r>
              <a:rPr lang="id-ID" dirty="0"/>
              <a:t>Program Manajemen Memory</a:t>
            </a:r>
          </a:p>
          <a:p>
            <a:pPr lvl="0" fontAlgn="base"/>
            <a:r>
              <a:rPr lang="id-ID" dirty="0"/>
              <a:t>Pengaturan Sekuritas</a:t>
            </a:r>
          </a:p>
          <a:p>
            <a:pPr lvl="0" fontAlgn="base"/>
            <a:r>
              <a:rPr lang="id-ID" dirty="0"/>
              <a:t>Manajemen Energi Software ( Baterai )</a:t>
            </a:r>
          </a:p>
          <a:p>
            <a:pPr lvl="0" fontAlgn="base"/>
            <a:r>
              <a:rPr lang="id-ID" dirty="0"/>
              <a:t>Driver (Driver adalah program yang mengontrol hardware)</a:t>
            </a:r>
          </a:p>
          <a:p>
            <a:pPr lvl="0" fontAlgn="base"/>
            <a:r>
              <a:rPr lang="id-ID" dirty="0"/>
              <a:t>Network Stack</a:t>
            </a:r>
          </a:p>
          <a:p>
            <a:pPr marL="0" indent="0" fontAlgn="base">
              <a:buNone/>
            </a:pPr>
            <a:endParaRPr lang="id-ID" dirty="0"/>
          </a:p>
          <a:p>
            <a:endParaRPr lang="id-ID" dirty="0"/>
          </a:p>
        </p:txBody>
      </p:sp>
    </p:spTree>
    <p:extLst>
      <p:ext uri="{BB962C8B-B14F-4D97-AF65-F5344CB8AC3E}">
        <p14:creationId xmlns:p14="http://schemas.microsoft.com/office/powerpoint/2010/main" val="14219638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6797" y="489858"/>
            <a:ext cx="10018713" cy="241663"/>
          </a:xfrm>
        </p:spPr>
        <p:txBody>
          <a:bodyPr>
            <a:normAutofit fontScale="90000"/>
          </a:bodyPr>
          <a:lstStyle/>
          <a:p>
            <a:r>
              <a:rPr lang="id-ID" b="1" dirty="0"/>
              <a:t>Library</a:t>
            </a:r>
            <a:r>
              <a:rPr lang="id-ID" dirty="0"/>
              <a:t/>
            </a:r>
            <a:br>
              <a:rPr lang="id-ID" dirty="0"/>
            </a:br>
            <a:endParaRPr lang="id-ID" dirty="0"/>
          </a:p>
        </p:txBody>
      </p:sp>
      <p:sp>
        <p:nvSpPr>
          <p:cNvPr id="3" name="Content Placeholder 2"/>
          <p:cNvSpPr>
            <a:spLocks noGrp="1"/>
          </p:cNvSpPr>
          <p:nvPr>
            <p:ph idx="1"/>
          </p:nvPr>
        </p:nvSpPr>
        <p:spPr>
          <a:xfrm>
            <a:off x="1776550" y="731521"/>
            <a:ext cx="10222862" cy="5969726"/>
          </a:xfrm>
        </p:spPr>
        <p:txBody>
          <a:bodyPr>
            <a:normAutofit fontScale="92500" lnSpcReduction="10000"/>
          </a:bodyPr>
          <a:lstStyle/>
          <a:p>
            <a:pPr marL="0" indent="0" algn="just" fontAlgn="base">
              <a:buNone/>
            </a:pPr>
            <a:r>
              <a:rPr lang="id-ID" dirty="0"/>
              <a:t>Library membawa sekumpulan instruksi untuk mengarahkan perangkat Android kita dalam menangani berbagai tipe data. Contohnya,perekam dari berbagai macam format Video dan Audio ditangani oleh Media Framework Library.</a:t>
            </a:r>
          </a:p>
          <a:p>
            <a:pPr marL="0" indent="0" fontAlgn="base">
              <a:buNone/>
            </a:pPr>
            <a:r>
              <a:rPr lang="id-ID" dirty="0"/>
              <a:t>Berikut adalah beberapa kegunaan Library :</a:t>
            </a:r>
          </a:p>
          <a:p>
            <a:pPr lvl="0" fontAlgn="base"/>
            <a:r>
              <a:rPr lang="id-ID" dirty="0"/>
              <a:t>Surface Manager : Mengolah tampilan Windows Pada Layar</a:t>
            </a:r>
          </a:p>
          <a:p>
            <a:pPr lvl="0" fontAlgn="base"/>
            <a:r>
              <a:rPr lang="id-ID" dirty="0"/>
              <a:t>SGL : Grafik 2 Dimensi</a:t>
            </a:r>
          </a:p>
          <a:p>
            <a:pPr lvl="0" fontAlgn="base"/>
            <a:r>
              <a:rPr lang="id-ID" dirty="0"/>
              <a:t>Open GL|ES : Grafik 3 Dimensi maupun 2 Dimensi</a:t>
            </a:r>
          </a:p>
          <a:p>
            <a:pPr lvl="0" fontAlgn="base"/>
            <a:r>
              <a:rPr lang="id-ID" dirty="0"/>
              <a:t>Media Framework : Menunjang perekaman dari berbagai macam format audio, video, dan gambar</a:t>
            </a:r>
          </a:p>
          <a:p>
            <a:pPr lvl="0" fontAlgn="base"/>
            <a:r>
              <a:rPr lang="id-ID" dirty="0"/>
              <a:t>Free Type : Penerjemah Font</a:t>
            </a:r>
          </a:p>
          <a:p>
            <a:pPr lvl="0" fontAlgn="base"/>
            <a:r>
              <a:rPr lang="id-ID" dirty="0"/>
              <a:t>WebKit : Mesin Browser</a:t>
            </a:r>
          </a:p>
          <a:p>
            <a:pPr lvl="0" fontAlgn="base"/>
            <a:r>
              <a:rPr lang="id-ID" dirty="0"/>
              <a:t>libc (System C libraries)</a:t>
            </a:r>
          </a:p>
          <a:p>
            <a:pPr lvl="0" fontAlgn="base"/>
            <a:r>
              <a:rPr lang="id-ID" dirty="0"/>
              <a:t>SQLite : Database</a:t>
            </a:r>
          </a:p>
          <a:p>
            <a:pPr lvl="0" fontAlgn="base"/>
            <a:r>
              <a:rPr lang="id-ID" dirty="0"/>
              <a:t>Open SSL : Sekuritas Jaringan</a:t>
            </a:r>
          </a:p>
          <a:p>
            <a:endParaRPr lang="id-ID" dirty="0"/>
          </a:p>
        </p:txBody>
      </p:sp>
    </p:spTree>
    <p:extLst>
      <p:ext uri="{BB962C8B-B14F-4D97-AF65-F5344CB8AC3E}">
        <p14:creationId xmlns:p14="http://schemas.microsoft.com/office/powerpoint/2010/main" val="13332383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135</TotalTime>
  <Words>1569</Words>
  <Application>Microsoft Office PowerPoint</Application>
  <PresentationFormat>Widescreen</PresentationFormat>
  <Paragraphs>150</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Adobe Fan Heiti Std B</vt:lpstr>
      <vt:lpstr>Arial</vt:lpstr>
      <vt:lpstr>Calibri</vt:lpstr>
      <vt:lpstr>Corbel</vt:lpstr>
      <vt:lpstr>Times New Roman</vt:lpstr>
      <vt:lpstr>Parallax</vt:lpstr>
      <vt:lpstr>PENGENALAN SISTEM OPERASI MOBILE</vt:lpstr>
      <vt:lpstr>Daftar Anggota Kelompok</vt:lpstr>
      <vt:lpstr>Pengertian Pemrograman Mobile </vt:lpstr>
      <vt:lpstr>Sistem Operasi Perangkat Bergerak </vt:lpstr>
      <vt:lpstr>Software Development </vt:lpstr>
      <vt:lpstr>Arsitektur Sistem Operasi Mobile </vt:lpstr>
      <vt:lpstr>PowerPoint Presentation</vt:lpstr>
      <vt:lpstr>Linux Kernel </vt:lpstr>
      <vt:lpstr>Library </vt:lpstr>
      <vt:lpstr>Android Runtime </vt:lpstr>
      <vt:lpstr>Application Framework </vt:lpstr>
      <vt:lpstr>Application </vt:lpstr>
      <vt:lpstr>Versi-versi Sistem Operasi  </vt:lpstr>
      <vt:lpstr>PowerPoint Presentation</vt:lpstr>
      <vt:lpstr>PowerPoint Presentation</vt:lpstr>
      <vt:lpstr>Perbandingan Sistem Operasi Mobile </vt:lpstr>
      <vt:lpstr>PowerPoint Presentation</vt:lpstr>
      <vt:lpstr>PowerPoint Presentation</vt:lpstr>
      <vt:lpstr>Kelebihan dan Kekurangan Sistem Operasi Mobile </vt:lpstr>
      <vt:lpstr>Pengembangan Operasi Mobile </vt:lpstr>
      <vt:lpstr>Hal tersebut dapat diterapkan dan dapat menggunakan perangkat pengembangan multi-platform, diantaranya : </vt:lpstr>
      <vt:lpstr>PowerPoint Presentation</vt:lpstr>
      <vt:lpstr>Sumber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PENGENALAN SISTEM OPERASI MOBILE</dc:title>
  <dc:creator>Si Uppi</dc:creator>
  <cp:lastModifiedBy>Si Uppi</cp:lastModifiedBy>
  <cp:revision>29</cp:revision>
  <dcterms:created xsi:type="dcterms:W3CDTF">2017-10-14T08:56:58Z</dcterms:created>
  <dcterms:modified xsi:type="dcterms:W3CDTF">2017-11-08T09:52:11Z</dcterms:modified>
</cp:coreProperties>
</file>