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8" r:id="rId7"/>
    <p:sldId id="269" r:id="rId8"/>
    <p:sldId id="270" r:id="rId9"/>
    <p:sldId id="261" r:id="rId10"/>
    <p:sldId id="271" r:id="rId11"/>
    <p:sldId id="272" r:id="rId12"/>
    <p:sldId id="273" r:id="rId13"/>
    <p:sldId id="276" r:id="rId14"/>
    <p:sldId id="262" r:id="rId15"/>
    <p:sldId id="263" r:id="rId16"/>
    <p:sldId id="280" r:id="rId17"/>
    <p:sldId id="281" r:id="rId18"/>
    <p:sldId id="282" r:id="rId19"/>
    <p:sldId id="264" r:id="rId20"/>
    <p:sldId id="265" r:id="rId21"/>
    <p:sldId id="279" r:id="rId22"/>
    <p:sldId id="266" r:id="rId23"/>
    <p:sldId id="277" r:id="rId24"/>
    <p:sldId id="278" r:id="rId25"/>
    <p:sldId id="267" r:id="rId2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40B97828-3067-4AE6-B827-8491B2093406}" type="datetimeFigureOut">
              <a:rPr lang="id-ID" smtClean="0"/>
              <a:t>31/10/2017</a:t>
            </a:fld>
            <a:endParaRPr lang="id-ID"/>
          </a:p>
        </p:txBody>
      </p:sp>
      <p:sp>
        <p:nvSpPr>
          <p:cNvPr id="8" name="Slide Number Placeholder 7"/>
          <p:cNvSpPr>
            <a:spLocks noGrp="1"/>
          </p:cNvSpPr>
          <p:nvPr>
            <p:ph type="sldNum" sz="quarter" idx="11"/>
          </p:nvPr>
        </p:nvSpPr>
        <p:spPr/>
        <p:txBody>
          <a:bodyPr/>
          <a:lstStyle/>
          <a:p>
            <a:fld id="{8EA315B8-2446-4417-8C54-D59CDE83F231}" type="slidenum">
              <a:rPr lang="id-ID" smtClean="0"/>
              <a:t>‹#›</a:t>
            </a:fld>
            <a:endParaRPr lang="id-ID"/>
          </a:p>
        </p:txBody>
      </p:sp>
      <p:sp>
        <p:nvSpPr>
          <p:cNvPr id="9" name="Footer Placeholder 8"/>
          <p:cNvSpPr>
            <a:spLocks noGrp="1"/>
          </p:cNvSpPr>
          <p:nvPr>
            <p:ph type="ftr" sz="quarter" idx="12"/>
          </p:nvPr>
        </p:nvSpPr>
        <p:spPr/>
        <p:txBody>
          <a:bodyPr/>
          <a:lstStyle/>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97828-3067-4AE6-B827-8491B2093406}" type="datetimeFigureOut">
              <a:rPr lang="id-ID" smtClean="0"/>
              <a:t>31/10/2017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EA315B8-2446-4417-8C54-D59CDE83F23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B97828-3067-4AE6-B827-8491B2093406}" type="datetimeFigureOut">
              <a:rPr lang="id-ID" smtClean="0"/>
              <a:t>31/10/2017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EA315B8-2446-4417-8C54-D59CDE83F23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B97828-3067-4AE6-B827-8491B2093406}" type="datetimeFigureOut">
              <a:rPr lang="id-ID" smtClean="0"/>
              <a:t>31/10/2017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EA315B8-2446-4417-8C54-D59CDE83F231}"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B97828-3067-4AE6-B827-8491B2093406}" type="datetimeFigureOut">
              <a:rPr lang="id-ID" smtClean="0"/>
              <a:t>31/10/2017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EA315B8-2446-4417-8C54-D59CDE83F23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0B97828-3067-4AE6-B827-8491B2093406}" type="datetimeFigureOut">
              <a:rPr lang="id-ID" smtClean="0"/>
              <a:t>31/10/2017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EA315B8-2446-4417-8C54-D59CDE83F231}" type="slidenum">
              <a:rPr lang="id-ID" smtClean="0"/>
              <a:t>‹#›</a:t>
            </a:fld>
            <a:endParaRPr lang="id-ID"/>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0B97828-3067-4AE6-B827-8491B2093406}" type="datetimeFigureOut">
              <a:rPr lang="id-ID" smtClean="0"/>
              <a:t>31/10/2017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EA315B8-2446-4417-8C54-D59CDE83F231}" type="slidenum">
              <a:rPr lang="id-ID" smtClean="0"/>
              <a:t>‹#›</a:t>
            </a:fld>
            <a:endParaRPr lang="id-ID"/>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B97828-3067-4AE6-B827-8491B2093406}" type="datetimeFigureOut">
              <a:rPr lang="id-ID" smtClean="0"/>
              <a:t>31/10/2017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EA315B8-2446-4417-8C54-D59CDE83F23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B97828-3067-4AE6-B827-8491B2093406}" type="datetimeFigureOut">
              <a:rPr lang="id-ID" smtClean="0"/>
              <a:t>31/10/2017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EA315B8-2446-4417-8C54-D59CDE83F23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B97828-3067-4AE6-B827-8491B2093406}" type="datetimeFigureOut">
              <a:rPr lang="id-ID" smtClean="0"/>
              <a:t>31/10/2017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EA315B8-2446-4417-8C54-D59CDE83F23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B97828-3067-4AE6-B827-8491B2093406}" type="datetimeFigureOut">
              <a:rPr lang="id-ID" smtClean="0"/>
              <a:t>31/10/2017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EA315B8-2446-4417-8C54-D59CDE83F23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40B97828-3067-4AE6-B827-8491B2093406}" type="datetimeFigureOut">
              <a:rPr lang="id-ID" smtClean="0"/>
              <a:t>31/10/2017</a:t>
            </a:fld>
            <a:endParaRPr lang="id-ID"/>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8EA315B8-2446-4417-8C54-D59CDE83F231}" type="slidenum">
              <a:rPr lang="id-ID" smtClean="0"/>
              <a:t>‹#›</a:t>
            </a:fld>
            <a:endParaRPr lang="id-ID"/>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id-ID"/>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412776"/>
            <a:ext cx="7416824" cy="1741912"/>
          </a:xfrm>
        </p:spPr>
        <p:txBody>
          <a:bodyPr>
            <a:normAutofit/>
          </a:bodyPr>
          <a:lstStyle/>
          <a:p>
            <a:pPr algn="ctr"/>
            <a:r>
              <a:rPr lang="id-ID" dirty="0" smtClean="0"/>
              <a:t>PEMROGRAMAN MOBILE 2</a:t>
            </a:r>
            <a:endParaRPr lang="id-ID" dirty="0"/>
          </a:p>
        </p:txBody>
      </p:sp>
      <p:sp>
        <p:nvSpPr>
          <p:cNvPr id="3" name="Subtitle 2"/>
          <p:cNvSpPr>
            <a:spLocks noGrp="1"/>
          </p:cNvSpPr>
          <p:nvPr>
            <p:ph type="subTitle" idx="1"/>
          </p:nvPr>
        </p:nvSpPr>
        <p:spPr/>
        <p:txBody>
          <a:bodyPr>
            <a:normAutofit/>
          </a:bodyPr>
          <a:lstStyle/>
          <a:p>
            <a:r>
              <a:rPr lang="id-ID" sz="2800" b="1" dirty="0" smtClean="0"/>
              <a:t>KELOMPOK 7</a:t>
            </a:r>
          </a:p>
          <a:p>
            <a:r>
              <a:rPr lang="id-ID" sz="2800" b="1" dirty="0" smtClean="0"/>
              <a:t>TI </a:t>
            </a:r>
            <a:r>
              <a:rPr lang="id-ID" sz="2800" b="1" smtClean="0"/>
              <a:t>15 </a:t>
            </a:r>
            <a:r>
              <a:rPr lang="id-ID" sz="2800" b="1" smtClean="0"/>
              <a:t>D</a:t>
            </a:r>
            <a:endParaRPr lang="id-ID" sz="2800" b="1" dirty="0"/>
          </a:p>
        </p:txBody>
      </p:sp>
    </p:spTree>
    <p:extLst>
      <p:ext uri="{BB962C8B-B14F-4D97-AF65-F5344CB8AC3E}">
        <p14:creationId xmlns:p14="http://schemas.microsoft.com/office/powerpoint/2010/main" val="2530218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908719"/>
            <a:ext cx="7185992" cy="5400641"/>
          </a:xfrm>
        </p:spPr>
        <p:txBody>
          <a:bodyPr/>
          <a:lstStyle/>
          <a:p>
            <a:pPr lvl="0"/>
            <a:r>
              <a:rPr lang="id-ID" b="1" dirty="0"/>
              <a:t>Microsoft Visual </a:t>
            </a:r>
            <a:r>
              <a:rPr lang="id-ID" b="1" dirty="0" smtClean="0"/>
              <a:t>Studio</a:t>
            </a:r>
          </a:p>
          <a:p>
            <a:pPr marL="45720" lvl="0" indent="0">
              <a:buNone/>
            </a:pPr>
            <a:r>
              <a:rPr lang="id-ID" dirty="0"/>
              <a:t>Microsoft Visual Studio ini telah mendukung C#, C++, VB.NET, HTML5, JavaScript, dan Java</a:t>
            </a:r>
            <a:r>
              <a:rPr lang="id-ID" dirty="0" smtClean="0"/>
              <a:t>.</a:t>
            </a:r>
          </a:p>
          <a:p>
            <a:pPr marL="45720" lvl="0" indent="0">
              <a:buNone/>
            </a:pPr>
            <a:endParaRPr lang="id-ID" b="1" dirty="0"/>
          </a:p>
        </p:txBody>
      </p:sp>
      <p:pic>
        <p:nvPicPr>
          <p:cNvPr id="4" name="Picture 3" descr="microsoft visual studio"/>
          <p:cNvPicPr/>
          <p:nvPr/>
        </p:nvPicPr>
        <p:blipFill>
          <a:blip r:embed="rId2"/>
          <a:srcRect/>
          <a:stretch>
            <a:fillRect/>
          </a:stretch>
        </p:blipFill>
        <p:spPr bwMode="auto">
          <a:xfrm>
            <a:off x="2771800" y="2348880"/>
            <a:ext cx="2009775" cy="3061970"/>
          </a:xfrm>
          <a:prstGeom prst="rect">
            <a:avLst/>
          </a:prstGeom>
          <a:noFill/>
          <a:ln w="9525">
            <a:noFill/>
            <a:miter lim="800000"/>
            <a:headEnd/>
            <a:tailEnd/>
          </a:ln>
        </p:spPr>
      </p:pic>
    </p:spTree>
    <p:extLst>
      <p:ext uri="{BB962C8B-B14F-4D97-AF65-F5344CB8AC3E}">
        <p14:creationId xmlns:p14="http://schemas.microsoft.com/office/powerpoint/2010/main" val="1632320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052735"/>
            <a:ext cx="7315200" cy="5256625"/>
          </a:xfrm>
        </p:spPr>
        <p:txBody>
          <a:bodyPr/>
          <a:lstStyle/>
          <a:p>
            <a:r>
              <a:rPr lang="id-ID" b="1" dirty="0"/>
              <a:t>Xcode</a:t>
            </a:r>
            <a:endParaRPr lang="id-ID" dirty="0"/>
          </a:p>
          <a:p>
            <a:pPr marL="45720" indent="0">
              <a:buNone/>
            </a:pPr>
            <a:r>
              <a:rPr lang="id-ID" dirty="0"/>
              <a:t>Bahasa pemrograman yang didukung oleh Xcode ini terdiri dari Objective-C dan Swift (bahasa pemrograman baru dari Apple). Alat pengembangan aplikasi ini bisa dijalankan di sistem operasi Mac OS</a:t>
            </a:r>
            <a:r>
              <a:rPr lang="id-ID" dirty="0" smtClean="0"/>
              <a:t>.</a:t>
            </a:r>
          </a:p>
          <a:p>
            <a:pPr marL="45720" indent="0">
              <a:buNone/>
            </a:pPr>
            <a:endParaRPr lang="id-ID" dirty="0"/>
          </a:p>
          <a:p>
            <a:pPr marL="45720" indent="0">
              <a:buNone/>
            </a:pPr>
            <a:endParaRPr lang="id-ID" dirty="0"/>
          </a:p>
        </p:txBody>
      </p:sp>
      <p:pic>
        <p:nvPicPr>
          <p:cNvPr id="4" name="Picture 3" descr="xcode"/>
          <p:cNvPicPr/>
          <p:nvPr/>
        </p:nvPicPr>
        <p:blipFill>
          <a:blip r:embed="rId2"/>
          <a:srcRect/>
          <a:stretch>
            <a:fillRect/>
          </a:stretch>
        </p:blipFill>
        <p:spPr bwMode="auto">
          <a:xfrm>
            <a:off x="3524567" y="2927985"/>
            <a:ext cx="2094865" cy="3381375"/>
          </a:xfrm>
          <a:prstGeom prst="rect">
            <a:avLst/>
          </a:prstGeom>
          <a:noFill/>
          <a:ln w="9525">
            <a:noFill/>
            <a:miter lim="800000"/>
            <a:headEnd/>
            <a:tailEnd/>
          </a:ln>
        </p:spPr>
      </p:pic>
    </p:spTree>
    <p:extLst>
      <p:ext uri="{BB962C8B-B14F-4D97-AF65-F5344CB8AC3E}">
        <p14:creationId xmlns:p14="http://schemas.microsoft.com/office/powerpoint/2010/main" val="1050912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76673"/>
            <a:ext cx="7315200" cy="5832688"/>
          </a:xfrm>
        </p:spPr>
        <p:txBody>
          <a:bodyPr/>
          <a:lstStyle/>
          <a:p>
            <a:r>
              <a:rPr lang="id-ID" b="1" dirty="0" smtClean="0"/>
              <a:t>NetBeans</a:t>
            </a:r>
          </a:p>
          <a:p>
            <a:pPr marL="45720" indent="0">
              <a:buNone/>
            </a:pPr>
            <a:r>
              <a:rPr lang="id-ID" dirty="0"/>
              <a:t>NetBeans telah mendukung Java, Java ME, Java SE, Java EE, HTML5, PHP, Groovy, dan C/C++. Alat pengembangan aplikasi ini bisa dijalankan di sistem operasi Windows, Mac OS, dan Linux</a:t>
            </a:r>
            <a:r>
              <a:rPr lang="id-ID" dirty="0" smtClean="0"/>
              <a:t>.</a:t>
            </a:r>
          </a:p>
          <a:p>
            <a:pPr marL="45720" indent="0">
              <a:buNone/>
            </a:pPr>
            <a:endParaRPr lang="id-ID" b="1" dirty="0"/>
          </a:p>
        </p:txBody>
      </p:sp>
      <p:pic>
        <p:nvPicPr>
          <p:cNvPr id="4" name="Picture 3" descr="netbeans"/>
          <p:cNvPicPr/>
          <p:nvPr/>
        </p:nvPicPr>
        <p:blipFill>
          <a:blip r:embed="rId2"/>
          <a:srcRect/>
          <a:stretch>
            <a:fillRect/>
          </a:stretch>
        </p:blipFill>
        <p:spPr bwMode="auto">
          <a:xfrm>
            <a:off x="3413125" y="2354666"/>
            <a:ext cx="2317750" cy="3891280"/>
          </a:xfrm>
          <a:prstGeom prst="rect">
            <a:avLst/>
          </a:prstGeom>
          <a:noFill/>
          <a:ln w="9525">
            <a:noFill/>
            <a:miter lim="800000"/>
            <a:headEnd/>
            <a:tailEnd/>
          </a:ln>
        </p:spPr>
      </p:pic>
    </p:spTree>
    <p:extLst>
      <p:ext uri="{BB962C8B-B14F-4D97-AF65-F5344CB8AC3E}">
        <p14:creationId xmlns:p14="http://schemas.microsoft.com/office/powerpoint/2010/main" val="2008810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692696"/>
            <a:ext cx="7632848" cy="5616664"/>
          </a:xfrm>
        </p:spPr>
        <p:txBody>
          <a:bodyPr>
            <a:normAutofit lnSpcReduction="10000"/>
          </a:bodyPr>
          <a:lstStyle/>
          <a:p>
            <a:r>
              <a:rPr lang="id-ID" b="1" dirty="0"/>
              <a:t>Brackets</a:t>
            </a:r>
          </a:p>
          <a:p>
            <a:pPr marL="45720" indent="0">
              <a:buNone/>
            </a:pPr>
            <a:r>
              <a:rPr lang="id-ID" dirty="0"/>
              <a:t>Brackets ini sendiri dibuat oleh Adobe Systems Incorporated sebagai salah satu produsen perangkat lunak multimedia terkenal di dunia. Alat pengembangan aplikasi </a:t>
            </a:r>
            <a:r>
              <a:rPr lang="id-ID" i="1" dirty="0"/>
              <a:t>website</a:t>
            </a:r>
            <a:r>
              <a:rPr lang="id-ID" dirty="0"/>
              <a:t> ini dapat dijalankan di sistem operasi Windows, Mac OS, dan Linux.</a:t>
            </a:r>
          </a:p>
          <a:p>
            <a:pPr marL="45720" indent="0">
              <a:buNone/>
            </a:pPr>
            <a:endParaRPr lang="id-ID" dirty="0" smtClean="0"/>
          </a:p>
          <a:p>
            <a:pPr marL="45720" indent="0">
              <a:buNone/>
            </a:pPr>
            <a:endParaRPr lang="id-ID" dirty="0"/>
          </a:p>
          <a:p>
            <a:pPr marL="45720" indent="0">
              <a:buNone/>
            </a:pPr>
            <a:endParaRPr lang="id-ID" dirty="0" smtClean="0"/>
          </a:p>
          <a:p>
            <a:pPr marL="45720" indent="0">
              <a:buNone/>
            </a:pPr>
            <a:endParaRPr lang="id-ID" dirty="0"/>
          </a:p>
          <a:p>
            <a:pPr marL="45720" indent="0">
              <a:buNone/>
            </a:pPr>
            <a:endParaRPr lang="id-ID" dirty="0" smtClean="0"/>
          </a:p>
          <a:p>
            <a:pPr marL="45720" indent="0">
              <a:buNone/>
            </a:pPr>
            <a:endParaRPr lang="id-ID" dirty="0"/>
          </a:p>
          <a:p>
            <a:pPr marL="45720" indent="0">
              <a:buNone/>
            </a:pPr>
            <a:endParaRPr lang="id-ID" dirty="0" smtClean="0"/>
          </a:p>
          <a:p>
            <a:pPr marL="45720" indent="0">
              <a:buNone/>
            </a:pPr>
            <a:endParaRPr lang="id-ID" dirty="0"/>
          </a:p>
          <a:p>
            <a:pPr marL="45720" indent="0">
              <a:buNone/>
            </a:pPr>
            <a:endParaRPr lang="id-ID" dirty="0" smtClean="0"/>
          </a:p>
          <a:p>
            <a:pPr marL="45720" indent="0">
              <a:buNone/>
            </a:pPr>
            <a:endParaRPr lang="id-ID" dirty="0"/>
          </a:p>
          <a:p>
            <a:pPr marL="45720" indent="0">
              <a:buNone/>
            </a:pPr>
            <a:r>
              <a:rPr lang="id-ID" dirty="0" smtClean="0"/>
              <a:t>#Sumber : http</a:t>
            </a:r>
            <a:r>
              <a:rPr lang="id-ID" dirty="0"/>
              <a:t>://teknojurnal.com/alat-pengembangan-aplikasi</a:t>
            </a:r>
            <a:r>
              <a:rPr lang="id-ID" dirty="0" smtClean="0"/>
              <a:t>/</a:t>
            </a:r>
            <a:endParaRPr lang="id-ID" dirty="0"/>
          </a:p>
          <a:p>
            <a:pPr marL="45720" indent="0">
              <a:buNone/>
            </a:pPr>
            <a:endParaRPr lang="id-ID" dirty="0"/>
          </a:p>
        </p:txBody>
      </p:sp>
      <p:pic>
        <p:nvPicPr>
          <p:cNvPr id="4" name="Picture 3" descr="brackets"/>
          <p:cNvPicPr/>
          <p:nvPr/>
        </p:nvPicPr>
        <p:blipFill>
          <a:blip r:embed="rId2"/>
          <a:srcRect/>
          <a:stretch>
            <a:fillRect/>
          </a:stretch>
        </p:blipFill>
        <p:spPr bwMode="auto">
          <a:xfrm>
            <a:off x="3275856" y="2276872"/>
            <a:ext cx="1892300" cy="3221355"/>
          </a:xfrm>
          <a:prstGeom prst="rect">
            <a:avLst/>
          </a:prstGeom>
          <a:noFill/>
          <a:ln w="9525">
            <a:noFill/>
            <a:miter lim="800000"/>
            <a:headEnd/>
            <a:tailEnd/>
          </a:ln>
        </p:spPr>
      </p:pic>
    </p:spTree>
    <p:extLst>
      <p:ext uri="{BB962C8B-B14F-4D97-AF65-F5344CB8AC3E}">
        <p14:creationId xmlns:p14="http://schemas.microsoft.com/office/powerpoint/2010/main" val="408889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7264" y="404664"/>
            <a:ext cx="7315200" cy="1154097"/>
          </a:xfrm>
        </p:spPr>
        <p:txBody>
          <a:bodyPr>
            <a:normAutofit fontScale="90000"/>
          </a:bodyPr>
          <a:lstStyle/>
          <a:p>
            <a:r>
              <a:rPr lang="id-ID" dirty="0" smtClean="0"/>
              <a:t>SOFTWARE DEVELOPMENT</a:t>
            </a:r>
            <a:br>
              <a:rPr lang="id-ID" dirty="0" smtClean="0"/>
            </a:br>
            <a:endParaRPr lang="id-ID" dirty="0"/>
          </a:p>
        </p:txBody>
      </p:sp>
      <p:sp>
        <p:nvSpPr>
          <p:cNvPr id="3" name="Content Placeholder 2"/>
          <p:cNvSpPr>
            <a:spLocks noGrp="1"/>
          </p:cNvSpPr>
          <p:nvPr>
            <p:ph idx="1"/>
          </p:nvPr>
        </p:nvSpPr>
        <p:spPr>
          <a:xfrm>
            <a:off x="914400" y="1124745"/>
            <a:ext cx="7315200" cy="5184616"/>
          </a:xfrm>
        </p:spPr>
        <p:txBody>
          <a:bodyPr/>
          <a:lstStyle/>
          <a:p>
            <a:r>
              <a:rPr lang="id-ID" dirty="0" smtClean="0"/>
              <a:t>Terdapat 2 software development untuk pemrograman mobile yaitu :</a:t>
            </a:r>
          </a:p>
          <a:p>
            <a:pPr marL="502920" indent="-457200">
              <a:buAutoNum type="arabicPeriod"/>
            </a:pPr>
            <a:r>
              <a:rPr lang="id-ID" dirty="0" smtClean="0"/>
              <a:t>Eclipse </a:t>
            </a:r>
            <a:r>
              <a:rPr lang="id-ID" dirty="0"/>
              <a:t>dan </a:t>
            </a:r>
            <a:endParaRPr lang="id-ID" dirty="0" smtClean="0"/>
          </a:p>
          <a:p>
            <a:pPr marL="502920" indent="-457200">
              <a:buAutoNum type="arabicPeriod"/>
            </a:pPr>
            <a:r>
              <a:rPr lang="id-ID" dirty="0" smtClean="0"/>
              <a:t>SDK </a:t>
            </a:r>
            <a:r>
              <a:rPr lang="id-ID" dirty="0"/>
              <a:t>yang bisa didapat dari situs developer BlackBerry di https://</a:t>
            </a:r>
            <a:r>
              <a:rPr lang="id-ID" dirty="0" smtClean="0"/>
              <a:t>developer.blackberry.com.</a:t>
            </a:r>
          </a:p>
          <a:p>
            <a:pPr marL="45720" indent="0">
              <a:buNone/>
            </a:pPr>
            <a:endParaRPr lang="id-ID" dirty="0"/>
          </a:p>
          <a:p>
            <a:pPr marL="45720" indent="0">
              <a:buNone/>
            </a:pPr>
            <a:r>
              <a:rPr lang="id-ID" dirty="0"/>
              <a:t>Untuk bisa melakukan kompilasi dan mencobanya di ponsel, Anda juga harus memiliki Signing Key yang bisa didapat dengan mendaftar di halaman ini https://www.blackberry.com/SignedKeys</a:t>
            </a:r>
            <a:r>
              <a:rPr lang="id-ID" dirty="0" smtClean="0"/>
              <a:t>/. </a:t>
            </a:r>
            <a:r>
              <a:rPr lang="id-ID" dirty="0"/>
              <a:t>Setelah dikompilasi, aplikasi berbentuk file berekstensi .jad dan .cod bisa Anda letakkan di sebuah server web untuk kemudian diunduh ke dalam ponsel untuk bisa di-</a:t>
            </a:r>
            <a:r>
              <a:rPr lang="id-ID" i="1" dirty="0"/>
              <a:t>install</a:t>
            </a:r>
            <a:r>
              <a:rPr lang="id-ID" dirty="0"/>
              <a:t>.</a:t>
            </a:r>
          </a:p>
        </p:txBody>
      </p:sp>
    </p:spTree>
    <p:extLst>
      <p:ext uri="{BB962C8B-B14F-4D97-AF65-F5344CB8AC3E}">
        <p14:creationId xmlns:p14="http://schemas.microsoft.com/office/powerpoint/2010/main" val="1853966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08720"/>
            <a:ext cx="7315200" cy="1154097"/>
          </a:xfrm>
        </p:spPr>
        <p:txBody>
          <a:bodyPr>
            <a:normAutofit fontScale="90000"/>
          </a:bodyPr>
          <a:lstStyle/>
          <a:p>
            <a:r>
              <a:rPr lang="id-ID" dirty="0" smtClean="0"/>
              <a:t>ARSITEKTUR SISTEM OPERASI MOBILE</a:t>
            </a:r>
            <a:br>
              <a:rPr lang="id-ID" dirty="0" smtClean="0"/>
            </a:br>
            <a:endParaRPr lang="id-ID" dirty="0"/>
          </a:p>
        </p:txBody>
      </p:sp>
      <p:pic>
        <p:nvPicPr>
          <p:cNvPr id="4" name="Content Placeholder 3" descr="tutorial android: arsitektur android"/>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56386" y="1772816"/>
            <a:ext cx="6831228" cy="4169566"/>
          </a:xfrm>
          <a:prstGeom prst="rect">
            <a:avLst/>
          </a:prstGeom>
          <a:noFill/>
          <a:ln>
            <a:noFill/>
          </a:ln>
        </p:spPr>
      </p:pic>
    </p:spTree>
    <p:extLst>
      <p:ext uri="{BB962C8B-B14F-4D97-AF65-F5344CB8AC3E}">
        <p14:creationId xmlns:p14="http://schemas.microsoft.com/office/powerpoint/2010/main" val="3147230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04665"/>
            <a:ext cx="7315200" cy="5904696"/>
          </a:xfrm>
        </p:spPr>
        <p:txBody>
          <a:bodyPr>
            <a:normAutofit lnSpcReduction="10000"/>
          </a:bodyPr>
          <a:lstStyle/>
          <a:p>
            <a:r>
              <a:rPr lang="id-ID" b="1" dirty="0"/>
              <a:t>Applications</a:t>
            </a:r>
            <a:r>
              <a:rPr lang="id-ID" dirty="0"/>
              <a:t/>
            </a:r>
            <a:br>
              <a:rPr lang="id-ID" dirty="0"/>
            </a:br>
            <a:r>
              <a:rPr lang="id-ID" dirty="0"/>
              <a:t>Lapisan Applications ini adalah lapisan pertama pada OS Android, biasa dinamakan lapisan Applications danWidget. Lapisan ini merupakan lapisan yang berhubungan dengan aplikasi-aplikasi inti yang berjalan pada Android OS. Seperti klien email, program SMS, kalender, browser, peta, kontak, dan lain-lain. Semua aplikasi ini dibuat dengan menggunakan bahasa Java.</a:t>
            </a:r>
          </a:p>
          <a:p>
            <a:r>
              <a:rPr lang="id-ID" b="1" dirty="0"/>
              <a:t>Application Framework</a:t>
            </a:r>
            <a:r>
              <a:rPr lang="id-ID" dirty="0"/>
              <a:t/>
            </a:r>
            <a:br>
              <a:rPr lang="id-ID" dirty="0"/>
            </a:br>
            <a:r>
              <a:rPr lang="id-ID" dirty="0"/>
              <a:t>Pada lapisan ini, pengembang memiliki akses penuh ke dalam aplikasi inti Android. Pengembang dapat dengan mudah mengakses informasi lokasi, mengatur alarm, menambahkan pemberitahuan ke status bar dan lain sebagainya. Application Framework ini telah didesain khusus agar komponen-komponen yang telah disediakan dapat digunakan kembali. Di dalam App android framework ini, developer memiliki hak penuh dalam pengembangan dari tool-tool dasar yang telah disediakan. Framework telah didesain khusus agar komponen-komponen yang telah disediakan dapat digunakan kembali.</a:t>
            </a:r>
          </a:p>
          <a:p>
            <a:endParaRPr lang="id-ID" dirty="0"/>
          </a:p>
        </p:txBody>
      </p:sp>
    </p:spTree>
    <p:extLst>
      <p:ext uri="{BB962C8B-B14F-4D97-AF65-F5344CB8AC3E}">
        <p14:creationId xmlns:p14="http://schemas.microsoft.com/office/powerpoint/2010/main" val="3919423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92697"/>
            <a:ext cx="7315200" cy="5616664"/>
          </a:xfrm>
        </p:spPr>
        <p:txBody>
          <a:bodyPr>
            <a:normAutofit lnSpcReduction="10000"/>
          </a:bodyPr>
          <a:lstStyle/>
          <a:p>
            <a:r>
              <a:rPr lang="id-ID" b="1" dirty="0"/>
              <a:t>Libraries</a:t>
            </a:r>
            <a:r>
              <a:rPr lang="id-ID" dirty="0"/>
              <a:t/>
            </a:r>
            <a:br>
              <a:rPr lang="id-ID" dirty="0"/>
            </a:br>
            <a:r>
              <a:rPr lang="id-ID" dirty="0"/>
              <a:t>Lapisan ini berisi satu set libraries dalam bahasa C/C++ yang digunakan oleh berbagai komponen pada sistem android. Pada umumnya libraries diakses untuk menjalankan aplikasi</a:t>
            </a:r>
            <a:r>
              <a:rPr lang="id-ID" dirty="0" smtClean="0"/>
              <a:t>.</a:t>
            </a:r>
          </a:p>
          <a:p>
            <a:r>
              <a:rPr lang="id-ID" b="1" dirty="0"/>
              <a:t>Android Runtime</a:t>
            </a:r>
            <a:r>
              <a:rPr lang="id-ID" dirty="0"/>
              <a:t/>
            </a:r>
            <a:br>
              <a:rPr lang="id-ID" dirty="0"/>
            </a:br>
            <a:r>
              <a:rPr lang="id-ID" dirty="0"/>
              <a:t>Lapisan yang membuat aplikasi Android dapat dijalankan dimana dalam prosesnya menggunakan implementasi Linux. Android Runtime dibagi menjadi dua bagian, yaitu:</a:t>
            </a:r>
          </a:p>
          <a:p>
            <a:pPr lvl="0"/>
            <a:r>
              <a:rPr lang="id-ID" dirty="0"/>
              <a:t> Core Libraries, Aplikasi Android dibangun dalam bahasa Java, sementara Dalvik sebagai virtual mesinnya bukan VirtualMachine Java, sehingga diperlukan sebuah libraries yang berfungsi untuk menerjemahkan bahasa Java/C yang ditangani oleh Core Libraries ini.</a:t>
            </a:r>
          </a:p>
          <a:p>
            <a:pPr lvl="0"/>
            <a:r>
              <a:rPr lang="id-ID" dirty="0"/>
              <a:t>Dalvik Virtual Machine, Virtual mesin berbasis register yang dioptimalkan untuk menjalankan fungsi-fungsi secara efisien, dimana merupakan pengembangan yang mampu membuat linux kernel untuk melakukan threading dan manajemen tingkat rendah.</a:t>
            </a:r>
          </a:p>
          <a:p>
            <a:endParaRPr lang="id-ID" dirty="0"/>
          </a:p>
          <a:p>
            <a:endParaRPr lang="id-ID" dirty="0"/>
          </a:p>
        </p:txBody>
      </p:sp>
    </p:spTree>
    <p:extLst>
      <p:ext uri="{BB962C8B-B14F-4D97-AF65-F5344CB8AC3E}">
        <p14:creationId xmlns:p14="http://schemas.microsoft.com/office/powerpoint/2010/main" val="3487265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124744"/>
            <a:ext cx="7315200" cy="3539527"/>
          </a:xfrm>
        </p:spPr>
        <p:txBody>
          <a:bodyPr>
            <a:normAutofit lnSpcReduction="10000"/>
          </a:bodyPr>
          <a:lstStyle/>
          <a:p>
            <a:r>
              <a:rPr lang="id-ID" b="1" dirty="0"/>
              <a:t>Linux Kernel</a:t>
            </a:r>
            <a:r>
              <a:rPr lang="id-ID" dirty="0"/>
              <a:t/>
            </a:r>
            <a:br>
              <a:rPr lang="id-ID" dirty="0"/>
            </a:br>
            <a:r>
              <a:rPr lang="id-ID" dirty="0"/>
              <a:t>Linux Kernel merupakan lapisan tempat keberadaan inti dari sistem operasi android. Lapisan ini berisi file-file sistem yang mengatur system processing, memory, resource, drivers, dan sistem android lainnya. Inilah yang membuat file sistem pada Android mirip dengan file sistem pada sistem operasi berbasis Linux. Kernel yang digunakan adalah kernel Linux versi 2.6, dan versi 3.x pada Android versi 4.0 ke atas.</a:t>
            </a:r>
          </a:p>
          <a:p>
            <a:pPr marL="45720" indent="0">
              <a:buNone/>
            </a:pPr>
            <a:r>
              <a:rPr lang="id-ID" dirty="0"/>
              <a:t> </a:t>
            </a:r>
          </a:p>
          <a:p>
            <a:r>
              <a:rPr lang="id-ID" dirty="0"/>
              <a:t>Sumber: http://blog.tikanesia.com/index/preview/mobile-application/tutorial-android-arsitektur-sistem-operasi-android.html</a:t>
            </a:r>
          </a:p>
          <a:p>
            <a:endParaRPr lang="id-ID" dirty="0"/>
          </a:p>
        </p:txBody>
      </p:sp>
    </p:spTree>
    <p:extLst>
      <p:ext uri="{BB962C8B-B14F-4D97-AF65-F5344CB8AC3E}">
        <p14:creationId xmlns:p14="http://schemas.microsoft.com/office/powerpoint/2010/main" val="33499926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8400" y="476672"/>
            <a:ext cx="7315200" cy="1154097"/>
          </a:xfrm>
        </p:spPr>
        <p:txBody>
          <a:bodyPr>
            <a:normAutofit fontScale="90000"/>
          </a:bodyPr>
          <a:lstStyle/>
          <a:p>
            <a:r>
              <a:rPr lang="id-ID" dirty="0" smtClean="0"/>
              <a:t>VERSI-VERSI SISTEM OPERASI</a:t>
            </a:r>
            <a:br>
              <a:rPr lang="id-ID" dirty="0" smtClean="0"/>
            </a:br>
            <a:endParaRPr lang="id-ID" dirty="0"/>
          </a:p>
        </p:txBody>
      </p:sp>
      <p:sp>
        <p:nvSpPr>
          <p:cNvPr id="3" name="Content Placeholder 2"/>
          <p:cNvSpPr>
            <a:spLocks noGrp="1"/>
          </p:cNvSpPr>
          <p:nvPr>
            <p:ph idx="1"/>
          </p:nvPr>
        </p:nvSpPr>
        <p:spPr>
          <a:xfrm>
            <a:off x="914400" y="1052736"/>
            <a:ext cx="7315200" cy="5544615"/>
          </a:xfrm>
        </p:spPr>
        <p:txBody>
          <a:bodyPr>
            <a:normAutofit fontScale="92500" lnSpcReduction="10000"/>
          </a:bodyPr>
          <a:lstStyle/>
          <a:p>
            <a:r>
              <a:rPr lang="id-ID" dirty="0"/>
              <a:t>Macam - Macam Versi Sistem Operasi Microsoft Windows :</a:t>
            </a:r>
          </a:p>
          <a:p>
            <a:r>
              <a:rPr lang="id-ID" dirty="0"/>
              <a:t>1. Sistem Operasi Windows Versi 1.0</a:t>
            </a:r>
          </a:p>
          <a:p>
            <a:r>
              <a:rPr lang="id-ID" dirty="0"/>
              <a:t>2. Sistem Operasi Windows  Versi 2.x</a:t>
            </a:r>
          </a:p>
          <a:p>
            <a:r>
              <a:rPr lang="id-ID" dirty="0"/>
              <a:t>3. Sistem Operasi Windows Versi 3.0</a:t>
            </a:r>
          </a:p>
          <a:p>
            <a:r>
              <a:rPr lang="id-ID" dirty="0"/>
              <a:t>4. IBM OS/2</a:t>
            </a:r>
          </a:p>
          <a:p>
            <a:r>
              <a:rPr lang="id-ID" dirty="0"/>
              <a:t>5. Sistem Operasi Windows Versi 3.1</a:t>
            </a:r>
          </a:p>
          <a:p>
            <a:r>
              <a:rPr lang="id-ID" dirty="0"/>
              <a:t>6. Sistem Operasi Windows NT</a:t>
            </a:r>
          </a:p>
          <a:p>
            <a:r>
              <a:rPr lang="id-ID" dirty="0"/>
              <a:t>7. Sistem Operasi Windows 95</a:t>
            </a:r>
          </a:p>
          <a:p>
            <a:r>
              <a:rPr lang="id-ID" dirty="0"/>
              <a:t>8. Sistem Operasi Windows NT 4.0</a:t>
            </a:r>
          </a:p>
          <a:p>
            <a:r>
              <a:rPr lang="id-ID" dirty="0"/>
              <a:t>9. Sistem Operasi Windows 98</a:t>
            </a:r>
          </a:p>
          <a:p>
            <a:r>
              <a:rPr lang="id-ID" dirty="0"/>
              <a:t>10. Sistem Operasi Windows 2000</a:t>
            </a:r>
          </a:p>
          <a:p>
            <a:r>
              <a:rPr lang="id-ID" dirty="0"/>
              <a:t>11. Sistem Operasi Windows ME</a:t>
            </a:r>
          </a:p>
          <a:p>
            <a:r>
              <a:rPr lang="id-ID" dirty="0" smtClean="0"/>
              <a:t>12</a:t>
            </a:r>
            <a:r>
              <a:rPr lang="id-ID" dirty="0"/>
              <a:t>. Sistem Operasi Windows XP</a:t>
            </a:r>
          </a:p>
          <a:p>
            <a:r>
              <a:rPr lang="id-ID" dirty="0"/>
              <a:t>13. Sistem Operasi Windows Vista</a:t>
            </a:r>
          </a:p>
          <a:p>
            <a:r>
              <a:rPr lang="id-ID" dirty="0"/>
              <a:t>14. Sistem Operasi Windows 7</a:t>
            </a:r>
          </a:p>
          <a:p>
            <a:r>
              <a:rPr lang="id-ID" dirty="0"/>
              <a:t>15. Sistem Operasi Windows 8</a:t>
            </a:r>
          </a:p>
          <a:p>
            <a:r>
              <a:rPr lang="id-ID" dirty="0"/>
              <a:t>16. Sistem Operasi Windows 10</a:t>
            </a:r>
          </a:p>
          <a:p>
            <a:pPr marL="45720" indent="0">
              <a:buNone/>
            </a:pPr>
            <a:endParaRPr lang="id-ID" dirty="0"/>
          </a:p>
        </p:txBody>
      </p:sp>
    </p:spTree>
    <p:extLst>
      <p:ext uri="{BB962C8B-B14F-4D97-AF65-F5344CB8AC3E}">
        <p14:creationId xmlns:p14="http://schemas.microsoft.com/office/powerpoint/2010/main" val="913213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ANGGOTA :</a:t>
            </a:r>
            <a:endParaRPr lang="id-ID" dirty="0"/>
          </a:p>
        </p:txBody>
      </p:sp>
      <p:sp>
        <p:nvSpPr>
          <p:cNvPr id="3" name="Content Placeholder 2"/>
          <p:cNvSpPr>
            <a:spLocks noGrp="1"/>
          </p:cNvSpPr>
          <p:nvPr>
            <p:ph idx="1"/>
          </p:nvPr>
        </p:nvSpPr>
        <p:spPr/>
        <p:txBody>
          <a:bodyPr/>
          <a:lstStyle/>
          <a:p>
            <a:r>
              <a:rPr lang="id-ID" dirty="0" smtClean="0"/>
              <a:t>ANA ROFIQOH			15.11.0203</a:t>
            </a:r>
          </a:p>
          <a:p>
            <a:r>
              <a:rPr lang="id-ID" dirty="0" smtClean="0"/>
              <a:t>PROBOWATI SETYO RINI		15.11.0220</a:t>
            </a:r>
          </a:p>
          <a:p>
            <a:r>
              <a:rPr lang="id-ID" dirty="0" smtClean="0"/>
              <a:t>GIAT RIYADI				15.11.0286</a:t>
            </a:r>
          </a:p>
          <a:p>
            <a:r>
              <a:rPr lang="id-ID" dirty="0" smtClean="0"/>
              <a:t>RANDI OCTAVIAN ANDRIYONO	15.11.0273</a:t>
            </a:r>
          </a:p>
          <a:p>
            <a:r>
              <a:rPr lang="id-ID" dirty="0" smtClean="0"/>
              <a:t>FANDY YUNIAWAN			15.11.0287</a:t>
            </a:r>
          </a:p>
          <a:p>
            <a:r>
              <a:rPr lang="id-ID" dirty="0" smtClean="0"/>
              <a:t>GINANJAR TRI OKTAVIANTO		15.11.0309</a:t>
            </a:r>
            <a:endParaRPr lang="id-ID" dirty="0"/>
          </a:p>
        </p:txBody>
      </p:sp>
    </p:spTree>
    <p:extLst>
      <p:ext uri="{BB962C8B-B14F-4D97-AF65-F5344CB8AC3E}">
        <p14:creationId xmlns:p14="http://schemas.microsoft.com/office/powerpoint/2010/main" val="3443568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7906072" cy="1154097"/>
          </a:xfrm>
        </p:spPr>
        <p:txBody>
          <a:bodyPr>
            <a:normAutofit fontScale="90000"/>
          </a:bodyPr>
          <a:lstStyle/>
          <a:p>
            <a:r>
              <a:rPr lang="id-ID" dirty="0" smtClean="0"/>
              <a:t>PERBANDINGAN SISTEM OPERASI MOBILE</a:t>
            </a:r>
            <a:r>
              <a:rPr lang="id-ID" dirty="0"/>
              <a:t/>
            </a:r>
            <a:br>
              <a:rPr lang="id-ID" dirty="0"/>
            </a:br>
            <a:endParaRPr lang="id-ID"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23686959"/>
              </p:ext>
            </p:extLst>
          </p:nvPr>
        </p:nvGraphicFramePr>
        <p:xfrm>
          <a:off x="179512" y="1485768"/>
          <a:ext cx="4896543" cy="5244392"/>
        </p:xfrm>
        <a:graphic>
          <a:graphicData uri="http://schemas.openxmlformats.org/drawingml/2006/table">
            <a:tbl>
              <a:tblPr firstRow="1" firstCol="1" bandRow="1">
                <a:tableStyleId>{5C22544A-7EE6-4342-B048-85BDC9FD1C3A}</a:tableStyleId>
              </a:tblPr>
              <a:tblGrid>
                <a:gridCol w="1299084">
                  <a:extLst>
                    <a:ext uri="{9D8B030D-6E8A-4147-A177-3AD203B41FA5}">
                      <a16:colId xmlns:a16="http://schemas.microsoft.com/office/drawing/2014/main" xmlns="" val="1914152285"/>
                    </a:ext>
                  </a:extLst>
                </a:gridCol>
                <a:gridCol w="1265772">
                  <a:extLst>
                    <a:ext uri="{9D8B030D-6E8A-4147-A177-3AD203B41FA5}">
                      <a16:colId xmlns:a16="http://schemas.microsoft.com/office/drawing/2014/main" xmlns="" val="2196253846"/>
                    </a:ext>
                  </a:extLst>
                </a:gridCol>
                <a:gridCol w="1199153">
                  <a:extLst>
                    <a:ext uri="{9D8B030D-6E8A-4147-A177-3AD203B41FA5}">
                      <a16:colId xmlns:a16="http://schemas.microsoft.com/office/drawing/2014/main" xmlns="" val="3618209456"/>
                    </a:ext>
                  </a:extLst>
                </a:gridCol>
                <a:gridCol w="1132534">
                  <a:extLst>
                    <a:ext uri="{9D8B030D-6E8A-4147-A177-3AD203B41FA5}">
                      <a16:colId xmlns:a16="http://schemas.microsoft.com/office/drawing/2014/main" xmlns="" val="2480874653"/>
                    </a:ext>
                  </a:extLst>
                </a:gridCol>
              </a:tblGrid>
              <a:tr h="917834">
                <a:tc>
                  <a:txBody>
                    <a:bodyPr/>
                    <a:lstStyle/>
                    <a:p>
                      <a:pPr>
                        <a:lnSpc>
                          <a:spcPct val="115000"/>
                        </a:lnSpc>
                        <a:spcAft>
                          <a:spcPts val="0"/>
                        </a:spcAft>
                      </a:pPr>
                      <a:r>
                        <a:rPr lang="id-ID" sz="1600" dirty="0">
                          <a:solidFill>
                            <a:srgbClr val="FF0000"/>
                          </a:solidFill>
                          <a:effectLst/>
                        </a:rPr>
                        <a:t>Feature</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iOS</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Android</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Windows Phone 7</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1019691695"/>
                  </a:ext>
                </a:extLst>
              </a:tr>
              <a:tr h="917834">
                <a:tc>
                  <a:txBody>
                    <a:bodyPr/>
                    <a:lstStyle/>
                    <a:p>
                      <a:pPr>
                        <a:lnSpc>
                          <a:spcPct val="115000"/>
                        </a:lnSpc>
                        <a:spcAft>
                          <a:spcPts val="0"/>
                        </a:spcAft>
                      </a:pPr>
                      <a:r>
                        <a:rPr lang="id-ID" sz="1600" dirty="0">
                          <a:solidFill>
                            <a:srgbClr val="FF0000"/>
                          </a:solidFill>
                          <a:effectLst/>
                        </a:rPr>
                        <a:t>Company</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Apple</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Open Handset Alliance(Google)</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Microsoft</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694198086"/>
                  </a:ext>
                </a:extLst>
              </a:tr>
              <a:tr h="684613">
                <a:tc>
                  <a:txBody>
                    <a:bodyPr/>
                    <a:lstStyle/>
                    <a:p>
                      <a:pPr>
                        <a:lnSpc>
                          <a:spcPct val="115000"/>
                        </a:lnSpc>
                        <a:spcAft>
                          <a:spcPts val="0"/>
                        </a:spcAft>
                      </a:pPr>
                      <a:r>
                        <a:rPr lang="id-ID" sz="1600" dirty="0">
                          <a:solidFill>
                            <a:srgbClr val="FF0000"/>
                          </a:solidFill>
                          <a:effectLst/>
                        </a:rPr>
                        <a:t>Current Version</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4.1</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2.2</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Not yet released</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1537605752"/>
                  </a:ext>
                </a:extLst>
              </a:tr>
              <a:tr h="684613">
                <a:tc>
                  <a:txBody>
                    <a:bodyPr/>
                    <a:lstStyle/>
                    <a:p>
                      <a:pPr>
                        <a:lnSpc>
                          <a:spcPct val="115000"/>
                        </a:lnSpc>
                        <a:spcAft>
                          <a:spcPts val="0"/>
                        </a:spcAft>
                      </a:pPr>
                      <a:r>
                        <a:rPr lang="id-ID" sz="1600" dirty="0">
                          <a:solidFill>
                            <a:srgbClr val="FF0000"/>
                          </a:solidFill>
                          <a:effectLst/>
                        </a:rPr>
                        <a:t>OS Family</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Mac OS X/Unix-like</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Linux</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Windows CE 7</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898932180"/>
                  </a:ext>
                </a:extLst>
              </a:tr>
              <a:tr h="1151055">
                <a:tc>
                  <a:txBody>
                    <a:bodyPr/>
                    <a:lstStyle/>
                    <a:p>
                      <a:pPr>
                        <a:lnSpc>
                          <a:spcPct val="115000"/>
                        </a:lnSpc>
                        <a:spcAft>
                          <a:spcPts val="0"/>
                        </a:spcAft>
                      </a:pPr>
                      <a:r>
                        <a:rPr lang="id-ID" sz="1600" dirty="0">
                          <a:solidFill>
                            <a:srgbClr val="FF0000"/>
                          </a:solidFill>
                          <a:effectLst/>
                        </a:rPr>
                        <a:t>Supported CPU Architecture</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ARM</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ARM, MIPS, Power Architecture, x86</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ARM</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4085271068"/>
                  </a:ext>
                </a:extLst>
              </a:tr>
              <a:tr h="684613">
                <a:tc>
                  <a:txBody>
                    <a:bodyPr/>
                    <a:lstStyle/>
                    <a:p>
                      <a:pPr>
                        <a:lnSpc>
                          <a:spcPct val="115000"/>
                        </a:lnSpc>
                        <a:spcAft>
                          <a:spcPts val="0"/>
                        </a:spcAft>
                      </a:pPr>
                      <a:r>
                        <a:rPr lang="id-ID" sz="1600" dirty="0">
                          <a:solidFill>
                            <a:srgbClr val="FF0000"/>
                          </a:solidFill>
                          <a:effectLst/>
                        </a:rPr>
                        <a:t>Programmed in</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C, C++, Objective-C</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C, C++, Java</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C++</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1890628007"/>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223194947"/>
              </p:ext>
            </p:extLst>
          </p:nvPr>
        </p:nvGraphicFramePr>
        <p:xfrm>
          <a:off x="5104480" y="1485768"/>
          <a:ext cx="3629026" cy="5244392"/>
        </p:xfrm>
        <a:graphic>
          <a:graphicData uri="http://schemas.openxmlformats.org/drawingml/2006/table">
            <a:tbl>
              <a:tblPr firstRow="1" firstCol="1" bandRow="1">
                <a:tableStyleId>{5C22544A-7EE6-4342-B048-85BDC9FD1C3A}</a:tableStyleId>
              </a:tblPr>
              <a:tblGrid>
                <a:gridCol w="1800201">
                  <a:extLst>
                    <a:ext uri="{9D8B030D-6E8A-4147-A177-3AD203B41FA5}">
                      <a16:colId xmlns:a16="http://schemas.microsoft.com/office/drawing/2014/main" xmlns="" val="423879762"/>
                    </a:ext>
                  </a:extLst>
                </a:gridCol>
                <a:gridCol w="1828825">
                  <a:extLst>
                    <a:ext uri="{9D8B030D-6E8A-4147-A177-3AD203B41FA5}">
                      <a16:colId xmlns:a16="http://schemas.microsoft.com/office/drawing/2014/main" xmlns="" val="1618075603"/>
                    </a:ext>
                  </a:extLst>
                </a:gridCol>
              </a:tblGrid>
              <a:tr h="897889">
                <a:tc>
                  <a:txBody>
                    <a:bodyPr/>
                    <a:lstStyle/>
                    <a:p>
                      <a:pPr>
                        <a:lnSpc>
                          <a:spcPct val="115000"/>
                        </a:lnSpc>
                        <a:spcAft>
                          <a:spcPts val="0"/>
                        </a:spcAft>
                      </a:pPr>
                      <a:r>
                        <a:rPr lang="id-ID" sz="1600" dirty="0">
                          <a:effectLst/>
                        </a:rPr>
                        <a:t>BlackBerry OS</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Symbian</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3634700613"/>
                  </a:ext>
                </a:extLst>
              </a:tr>
              <a:tr h="1094388">
                <a:tc>
                  <a:txBody>
                    <a:bodyPr/>
                    <a:lstStyle/>
                    <a:p>
                      <a:pPr>
                        <a:lnSpc>
                          <a:spcPct val="115000"/>
                        </a:lnSpc>
                        <a:spcAft>
                          <a:spcPts val="0"/>
                        </a:spcAft>
                      </a:pPr>
                      <a:r>
                        <a:rPr lang="id-ID" sz="1600" dirty="0">
                          <a:effectLst/>
                        </a:rPr>
                        <a:t>RIM</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Symbian Foundation</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2475366189"/>
                  </a:ext>
                </a:extLst>
              </a:tr>
              <a:tr h="711875">
                <a:tc>
                  <a:txBody>
                    <a:bodyPr/>
                    <a:lstStyle/>
                    <a:p>
                      <a:pPr>
                        <a:lnSpc>
                          <a:spcPct val="115000"/>
                        </a:lnSpc>
                        <a:spcAft>
                          <a:spcPts val="0"/>
                        </a:spcAft>
                      </a:pPr>
                      <a:r>
                        <a:rPr lang="id-ID" sz="1600" dirty="0">
                          <a:effectLst/>
                        </a:rPr>
                        <a:t>6.0.0</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9.5</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3147873137"/>
                  </a:ext>
                </a:extLst>
              </a:tr>
              <a:tr h="711875">
                <a:tc>
                  <a:txBody>
                    <a:bodyPr/>
                    <a:lstStyle/>
                    <a:p>
                      <a:pPr>
                        <a:lnSpc>
                          <a:spcPct val="115000"/>
                        </a:lnSpc>
                        <a:spcAft>
                          <a:spcPts val="0"/>
                        </a:spcAft>
                      </a:pPr>
                      <a:r>
                        <a:rPr lang="id-ID" sz="1600">
                          <a:effectLst/>
                        </a:rPr>
                        <a:t>Mobile OS</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Mobile OS</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1238984376"/>
                  </a:ext>
                </a:extLst>
              </a:tr>
              <a:tr h="1067813">
                <a:tc>
                  <a:txBody>
                    <a:bodyPr/>
                    <a:lstStyle/>
                    <a:p>
                      <a:pPr>
                        <a:lnSpc>
                          <a:spcPct val="115000"/>
                        </a:lnSpc>
                        <a:spcAft>
                          <a:spcPts val="0"/>
                        </a:spcAft>
                      </a:pPr>
                      <a:r>
                        <a:rPr lang="id-ID" sz="1600">
                          <a:effectLst/>
                        </a:rPr>
                        <a:t>ARM</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ARM, x86</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240120799"/>
                  </a:ext>
                </a:extLst>
              </a:tr>
              <a:tr h="760552">
                <a:tc>
                  <a:txBody>
                    <a:bodyPr/>
                    <a:lstStyle/>
                    <a:p>
                      <a:pPr>
                        <a:lnSpc>
                          <a:spcPct val="115000"/>
                        </a:lnSpc>
                        <a:spcAft>
                          <a:spcPts val="0"/>
                        </a:spcAft>
                      </a:pPr>
                      <a:r>
                        <a:rPr lang="id-ID" sz="1600">
                          <a:effectLst/>
                        </a:rPr>
                        <a:t>Java</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C++</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1285291837"/>
                  </a:ext>
                </a:extLst>
              </a:tr>
            </a:tbl>
          </a:graphicData>
        </a:graphic>
      </p:graphicFrame>
    </p:spTree>
    <p:extLst>
      <p:ext uri="{BB962C8B-B14F-4D97-AF65-F5344CB8AC3E}">
        <p14:creationId xmlns:p14="http://schemas.microsoft.com/office/powerpoint/2010/main" val="32655119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2718142479"/>
              </p:ext>
            </p:extLst>
          </p:nvPr>
        </p:nvGraphicFramePr>
        <p:xfrm>
          <a:off x="251521" y="172819"/>
          <a:ext cx="5112566" cy="6050183"/>
        </p:xfrm>
        <a:graphic>
          <a:graphicData uri="http://schemas.openxmlformats.org/drawingml/2006/table">
            <a:tbl>
              <a:tblPr firstRow="1" firstCol="1" bandRow="1">
                <a:tableStyleId>{5C22544A-7EE6-4342-B048-85BDC9FD1C3A}</a:tableStyleId>
              </a:tblPr>
              <a:tblGrid>
                <a:gridCol w="1356395">
                  <a:extLst>
                    <a:ext uri="{9D8B030D-6E8A-4147-A177-3AD203B41FA5}">
                      <a16:colId xmlns:a16="http://schemas.microsoft.com/office/drawing/2014/main" xmlns="" val="3425474174"/>
                    </a:ext>
                  </a:extLst>
                </a:gridCol>
                <a:gridCol w="1321615">
                  <a:extLst>
                    <a:ext uri="{9D8B030D-6E8A-4147-A177-3AD203B41FA5}">
                      <a16:colId xmlns:a16="http://schemas.microsoft.com/office/drawing/2014/main" xmlns="" val="1938075207"/>
                    </a:ext>
                  </a:extLst>
                </a:gridCol>
                <a:gridCol w="1252057">
                  <a:extLst>
                    <a:ext uri="{9D8B030D-6E8A-4147-A177-3AD203B41FA5}">
                      <a16:colId xmlns:a16="http://schemas.microsoft.com/office/drawing/2014/main" xmlns="" val="3212147580"/>
                    </a:ext>
                  </a:extLst>
                </a:gridCol>
                <a:gridCol w="1182499">
                  <a:extLst>
                    <a:ext uri="{9D8B030D-6E8A-4147-A177-3AD203B41FA5}">
                      <a16:colId xmlns:a16="http://schemas.microsoft.com/office/drawing/2014/main" xmlns="" val="2284766056"/>
                    </a:ext>
                  </a:extLst>
                </a:gridCol>
              </a:tblGrid>
              <a:tr h="1844293">
                <a:tc>
                  <a:txBody>
                    <a:bodyPr/>
                    <a:lstStyle/>
                    <a:p>
                      <a:pPr>
                        <a:lnSpc>
                          <a:spcPct val="115000"/>
                        </a:lnSpc>
                        <a:spcAft>
                          <a:spcPts val="0"/>
                        </a:spcAft>
                      </a:pPr>
                      <a:r>
                        <a:rPr lang="id-ID" sz="1600" dirty="0">
                          <a:solidFill>
                            <a:srgbClr val="FF0000"/>
                          </a:solidFill>
                          <a:effectLst/>
                        </a:rPr>
                        <a:t>License</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Proprietary EULA except for open source components</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Free and open source except closed source components</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Proprietary</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2729260101"/>
                  </a:ext>
                </a:extLst>
              </a:tr>
              <a:tr h="1094506">
                <a:tc>
                  <a:txBody>
                    <a:bodyPr/>
                    <a:lstStyle/>
                    <a:p>
                      <a:pPr>
                        <a:lnSpc>
                          <a:spcPct val="115000"/>
                        </a:lnSpc>
                        <a:spcAft>
                          <a:spcPts val="0"/>
                        </a:spcAft>
                      </a:pPr>
                      <a:r>
                        <a:rPr lang="id-ID" sz="1600" dirty="0">
                          <a:solidFill>
                            <a:srgbClr val="FF0000"/>
                          </a:solidFill>
                          <a:effectLst/>
                        </a:rPr>
                        <a:t>Default Web Browser/Engine</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Webkit</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Webkit</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Internet Explorer Mobile 7.0 (Trident)</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3184384020"/>
                  </a:ext>
                </a:extLst>
              </a:tr>
              <a:tr h="914662">
                <a:tc>
                  <a:txBody>
                    <a:bodyPr/>
                    <a:lstStyle/>
                    <a:p>
                      <a:pPr>
                        <a:lnSpc>
                          <a:spcPct val="115000"/>
                        </a:lnSpc>
                        <a:spcAft>
                          <a:spcPts val="0"/>
                        </a:spcAft>
                      </a:pPr>
                      <a:r>
                        <a:rPr lang="id-ID" sz="1600" dirty="0">
                          <a:solidFill>
                            <a:srgbClr val="FF0000"/>
                          </a:solidFill>
                          <a:effectLst/>
                        </a:rPr>
                        <a:t>3rd Party Application Store</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App Store</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Android Market</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Windows Phone Marketplace</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3289714255"/>
                  </a:ext>
                </a:extLst>
              </a:tr>
              <a:tr h="816392">
                <a:tc>
                  <a:txBody>
                    <a:bodyPr/>
                    <a:lstStyle/>
                    <a:p>
                      <a:pPr>
                        <a:lnSpc>
                          <a:spcPct val="115000"/>
                        </a:lnSpc>
                        <a:spcAft>
                          <a:spcPts val="0"/>
                        </a:spcAft>
                      </a:pPr>
                      <a:r>
                        <a:rPr lang="id-ID" sz="1600" dirty="0">
                          <a:solidFill>
                            <a:srgbClr val="FF0000"/>
                          </a:solidFill>
                          <a:effectLst/>
                        </a:rPr>
                        <a:t>Email Sync protocols supported</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POP3, IMAP, MAPI</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POP3, IMAP, MAPI</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POP3, IMAP, MAPI</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3700709315"/>
                  </a:ext>
                </a:extLst>
              </a:tr>
              <a:tr h="682255">
                <a:tc>
                  <a:txBody>
                    <a:bodyPr/>
                    <a:lstStyle/>
                    <a:p>
                      <a:pPr>
                        <a:lnSpc>
                          <a:spcPct val="115000"/>
                        </a:lnSpc>
                        <a:spcAft>
                          <a:spcPts val="0"/>
                        </a:spcAft>
                      </a:pPr>
                      <a:r>
                        <a:rPr lang="id-ID" sz="1600" dirty="0">
                          <a:solidFill>
                            <a:srgbClr val="FF0000"/>
                          </a:solidFill>
                          <a:effectLst/>
                        </a:rPr>
                        <a:t>Push Notifications</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Example</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Example</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Example</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1125447401"/>
                  </a:ext>
                </a:extLst>
              </a:tr>
              <a:tr h="682255">
                <a:tc>
                  <a:txBody>
                    <a:bodyPr/>
                    <a:lstStyle/>
                    <a:p>
                      <a:pPr>
                        <a:lnSpc>
                          <a:spcPct val="115000"/>
                        </a:lnSpc>
                        <a:spcAft>
                          <a:spcPts val="0"/>
                        </a:spcAft>
                      </a:pPr>
                      <a:r>
                        <a:rPr lang="id-ID" sz="1600" dirty="0">
                          <a:solidFill>
                            <a:srgbClr val="FF0000"/>
                          </a:solidFill>
                          <a:effectLst/>
                        </a:rPr>
                        <a:t>Voice Recognition</a:t>
                      </a:r>
                      <a:endParaRPr lang="id-ID"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Example</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a:effectLst/>
                        </a:rPr>
                        <a:t>Yes</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Yes</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2424964982"/>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700287768"/>
              </p:ext>
            </p:extLst>
          </p:nvPr>
        </p:nvGraphicFramePr>
        <p:xfrm>
          <a:off x="5364087" y="188640"/>
          <a:ext cx="3326682" cy="6034362"/>
        </p:xfrm>
        <a:graphic>
          <a:graphicData uri="http://schemas.openxmlformats.org/drawingml/2006/table">
            <a:tbl>
              <a:tblPr firstRow="1" firstCol="1" bandRow="1">
                <a:tableStyleId>{5C22544A-7EE6-4342-B048-85BDC9FD1C3A}</a:tableStyleId>
              </a:tblPr>
              <a:tblGrid>
                <a:gridCol w="1663341">
                  <a:extLst>
                    <a:ext uri="{9D8B030D-6E8A-4147-A177-3AD203B41FA5}">
                      <a16:colId xmlns:a16="http://schemas.microsoft.com/office/drawing/2014/main" xmlns="" val="2782636077"/>
                    </a:ext>
                  </a:extLst>
                </a:gridCol>
                <a:gridCol w="1663341">
                  <a:extLst>
                    <a:ext uri="{9D8B030D-6E8A-4147-A177-3AD203B41FA5}">
                      <a16:colId xmlns:a16="http://schemas.microsoft.com/office/drawing/2014/main" xmlns="" val="543272203"/>
                    </a:ext>
                  </a:extLst>
                </a:gridCol>
              </a:tblGrid>
              <a:tr h="1005727">
                <a:tc>
                  <a:txBody>
                    <a:bodyPr/>
                    <a:lstStyle/>
                    <a:p>
                      <a:pPr>
                        <a:lnSpc>
                          <a:spcPct val="115000"/>
                        </a:lnSpc>
                        <a:spcAft>
                          <a:spcPts val="0"/>
                        </a:spcAft>
                      </a:pPr>
                      <a:r>
                        <a:rPr lang="id-ID" sz="1600" dirty="0">
                          <a:effectLst/>
                        </a:rPr>
                        <a:t>Proprietary</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Eclipse Public License</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819596481"/>
                  </a:ext>
                </a:extLst>
              </a:tr>
              <a:tr h="1005727">
                <a:tc>
                  <a:txBody>
                    <a:bodyPr/>
                    <a:lstStyle/>
                    <a:p>
                      <a:pPr>
                        <a:lnSpc>
                          <a:spcPct val="115000"/>
                        </a:lnSpc>
                        <a:spcAft>
                          <a:spcPts val="0"/>
                        </a:spcAft>
                      </a:pPr>
                      <a:r>
                        <a:rPr lang="id-ID" sz="1600">
                          <a:effectLst/>
                        </a:rPr>
                        <a:t>Webkit</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Webkit</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530255111"/>
                  </a:ext>
                </a:extLst>
              </a:tr>
              <a:tr h="1005727">
                <a:tc>
                  <a:txBody>
                    <a:bodyPr/>
                    <a:lstStyle/>
                    <a:p>
                      <a:pPr>
                        <a:lnSpc>
                          <a:spcPct val="115000"/>
                        </a:lnSpc>
                        <a:spcAft>
                          <a:spcPts val="0"/>
                        </a:spcAft>
                      </a:pPr>
                      <a:r>
                        <a:rPr lang="id-ID" sz="1600">
                          <a:effectLst/>
                        </a:rPr>
                        <a:t>App World</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Symbian Horizon</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2419655306"/>
                  </a:ext>
                </a:extLst>
              </a:tr>
              <a:tr h="1005727">
                <a:tc>
                  <a:txBody>
                    <a:bodyPr/>
                    <a:lstStyle/>
                    <a:p>
                      <a:pPr>
                        <a:lnSpc>
                          <a:spcPct val="115000"/>
                        </a:lnSpc>
                        <a:spcAft>
                          <a:spcPts val="0"/>
                        </a:spcAft>
                      </a:pPr>
                      <a:r>
                        <a:rPr lang="id-ID" sz="1600">
                          <a:effectLst/>
                        </a:rPr>
                        <a:t>BES, BIS, Push e-mail</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POP3, IMAP</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3105841858"/>
                  </a:ext>
                </a:extLst>
              </a:tr>
              <a:tr h="1005727">
                <a:tc>
                  <a:txBody>
                    <a:bodyPr/>
                    <a:lstStyle/>
                    <a:p>
                      <a:pPr>
                        <a:lnSpc>
                          <a:spcPct val="115000"/>
                        </a:lnSpc>
                        <a:spcAft>
                          <a:spcPts val="0"/>
                        </a:spcAft>
                      </a:pPr>
                      <a:r>
                        <a:rPr lang="id-ID" sz="1600">
                          <a:effectLst/>
                        </a:rPr>
                        <a:t>Yes</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 </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4255726383"/>
                  </a:ext>
                </a:extLst>
              </a:tr>
              <a:tr h="1005727">
                <a:tc>
                  <a:txBody>
                    <a:bodyPr/>
                    <a:lstStyle/>
                    <a:p>
                      <a:pPr>
                        <a:lnSpc>
                          <a:spcPct val="115000"/>
                        </a:lnSpc>
                        <a:spcAft>
                          <a:spcPts val="0"/>
                        </a:spcAft>
                      </a:pPr>
                      <a:r>
                        <a:rPr lang="id-ID" sz="1600" dirty="0">
                          <a:effectLst/>
                        </a:rPr>
                        <a:t>Yes</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15000"/>
                        </a:lnSpc>
                        <a:spcAft>
                          <a:spcPts val="0"/>
                        </a:spcAft>
                      </a:pPr>
                      <a:r>
                        <a:rPr lang="id-ID" sz="1600" dirty="0">
                          <a:effectLst/>
                        </a:rPr>
                        <a:t> </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2476889336"/>
                  </a:ext>
                </a:extLst>
              </a:tr>
            </a:tbl>
          </a:graphicData>
        </a:graphic>
      </p:graphicFrame>
    </p:spTree>
    <p:extLst>
      <p:ext uri="{BB962C8B-B14F-4D97-AF65-F5344CB8AC3E}">
        <p14:creationId xmlns:p14="http://schemas.microsoft.com/office/powerpoint/2010/main" val="14322561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824" y="836712"/>
            <a:ext cx="7315200" cy="1154097"/>
          </a:xfrm>
        </p:spPr>
        <p:txBody>
          <a:bodyPr>
            <a:normAutofit fontScale="90000"/>
          </a:bodyPr>
          <a:lstStyle/>
          <a:p>
            <a:r>
              <a:rPr lang="id-ID" dirty="0" smtClean="0"/>
              <a:t>KELEBIHAN DAN KEKURANGAN SISTEM OPERASI MOBILE</a:t>
            </a:r>
            <a:r>
              <a:rPr lang="id-ID" dirty="0"/>
              <a:t/>
            </a:r>
            <a:br>
              <a:rPr lang="id-ID" dirty="0"/>
            </a:br>
            <a:endParaRPr lang="id-ID" dirty="0"/>
          </a:p>
        </p:txBody>
      </p:sp>
      <p:sp>
        <p:nvSpPr>
          <p:cNvPr id="3" name="Content Placeholder 2"/>
          <p:cNvSpPr>
            <a:spLocks noGrp="1"/>
          </p:cNvSpPr>
          <p:nvPr>
            <p:ph idx="1"/>
          </p:nvPr>
        </p:nvSpPr>
        <p:spPr>
          <a:xfrm>
            <a:off x="251520" y="1484784"/>
            <a:ext cx="8568952" cy="5184576"/>
          </a:xfrm>
        </p:spPr>
        <p:txBody>
          <a:bodyPr>
            <a:normAutofit/>
          </a:bodyPr>
          <a:lstStyle/>
          <a:p>
            <a:pPr marL="45720" indent="0">
              <a:buNone/>
            </a:pPr>
            <a:r>
              <a:rPr lang="id-ID" sz="2300" b="1" dirty="0"/>
              <a:t>Kelebihan sistem oprasi mobile ( os android)</a:t>
            </a:r>
            <a:endParaRPr lang="id-ID" sz="2300" dirty="0"/>
          </a:p>
          <a:p>
            <a:pPr marL="502920" indent="-457200">
              <a:buFont typeface="+mj-lt"/>
              <a:buAutoNum type="arabicPeriod"/>
            </a:pPr>
            <a:r>
              <a:rPr lang="id-ID" b="1" dirty="0"/>
              <a:t>Merupakan sistem operasi open source, sehingga mudah dikembangkan oleh developer </a:t>
            </a:r>
            <a:r>
              <a:rPr lang="id-ID" b="1" dirty="0" smtClean="0"/>
              <a:t>handset. (</a:t>
            </a:r>
            <a:r>
              <a:rPr lang="id-ID" dirty="0"/>
              <a:t>Hal ini disebabkan karena Android merupakan salah satu sistem operasi yang berbasis linux, sehingga merupakan salah satu OS yang mudah untuk dikembangkan, karena memiliki sistem open source</a:t>
            </a:r>
            <a:r>
              <a:rPr lang="id-ID" dirty="0" smtClean="0"/>
              <a:t>.</a:t>
            </a:r>
            <a:r>
              <a:rPr lang="id-ID" b="1" dirty="0" smtClean="0"/>
              <a:t>)</a:t>
            </a:r>
            <a:endParaRPr lang="id-ID" dirty="0"/>
          </a:p>
          <a:p>
            <a:pPr marL="502920" indent="-457200">
              <a:buFont typeface="+mj-lt"/>
              <a:buAutoNum type="arabicPeriod"/>
            </a:pPr>
            <a:r>
              <a:rPr lang="id-ID" b="1" dirty="0" smtClean="0"/>
              <a:t>Mudah </a:t>
            </a:r>
            <a:r>
              <a:rPr lang="id-ID" b="1" dirty="0"/>
              <a:t>dikustomisasi dan </a:t>
            </a:r>
            <a:r>
              <a:rPr lang="id-ID" b="1" dirty="0" smtClean="0"/>
              <a:t>dimodifikasi (</a:t>
            </a:r>
            <a:r>
              <a:rPr lang="id-ID" dirty="0"/>
              <a:t>mulai dari kustomisasi ROM, hingga kustomisasi overclock pada sistem operasi, yang mempengaruhi kinerja dari smartphone OS Android menjaid lebih cepat pun bisa dilakukan. Bagi anda yang masih amatir pun juga masih bisa melakukan kustomisasi kecil-kecilan bagi perangkat android anda, seperti mengganti lock screen, custom icon, font, aplikasi, dan sebagainya</a:t>
            </a:r>
            <a:r>
              <a:rPr lang="id-ID" dirty="0" smtClean="0"/>
              <a:t>.</a:t>
            </a:r>
            <a:r>
              <a:rPr lang="id-ID" b="1" dirty="0" smtClean="0"/>
              <a:t>)</a:t>
            </a:r>
            <a:endParaRPr lang="id-ID" dirty="0"/>
          </a:p>
          <a:p>
            <a:pPr marL="502920" indent="-457200">
              <a:buFont typeface="+mj-lt"/>
              <a:buAutoNum type="arabicPeriod"/>
            </a:pPr>
            <a:r>
              <a:rPr lang="id-ID" b="1" dirty="0"/>
              <a:t>Dukungan aplikasi yang sangat banyak dan </a:t>
            </a:r>
            <a:r>
              <a:rPr lang="id-ID" b="1" dirty="0" smtClean="0"/>
              <a:t>beragam (</a:t>
            </a:r>
            <a:r>
              <a:rPr lang="id-ID" dirty="0"/>
              <a:t>kondisi dan status dari sistem operasi Android yang sifatnya open source</a:t>
            </a:r>
            <a:r>
              <a:rPr lang="id-ID" dirty="0" smtClean="0"/>
              <a:t>.</a:t>
            </a:r>
            <a:r>
              <a:rPr lang="id-ID" b="1" dirty="0" smtClean="0"/>
              <a:t>)</a:t>
            </a:r>
            <a:endParaRPr lang="id-ID" dirty="0"/>
          </a:p>
          <a:p>
            <a:pPr marL="502920" indent="-457200">
              <a:buFont typeface="+mj-lt"/>
              <a:buAutoNum type="arabicPeriod"/>
            </a:pPr>
            <a:endParaRPr lang="id-ID" dirty="0"/>
          </a:p>
        </p:txBody>
      </p:sp>
    </p:spTree>
    <p:extLst>
      <p:ext uri="{BB962C8B-B14F-4D97-AF65-F5344CB8AC3E}">
        <p14:creationId xmlns:p14="http://schemas.microsoft.com/office/powerpoint/2010/main" val="229691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80728"/>
            <a:ext cx="7906072" cy="5733255"/>
          </a:xfrm>
        </p:spPr>
        <p:txBody>
          <a:bodyPr>
            <a:normAutofit/>
          </a:bodyPr>
          <a:lstStyle/>
          <a:p>
            <a:r>
              <a:rPr lang="id-ID" b="1" dirty="0"/>
              <a:t>Kekurangan sistem operasi mobile (os android)</a:t>
            </a:r>
            <a:endParaRPr lang="id-ID" dirty="0"/>
          </a:p>
          <a:p>
            <a:pPr marL="502920" indent="-457200">
              <a:buFont typeface="+mj-lt"/>
              <a:buAutoNum type="arabicPeriod"/>
            </a:pPr>
            <a:r>
              <a:rPr lang="id-ID" b="1" dirty="0"/>
              <a:t>Memiliki proses kerja sistem yang cukup berat, sehingga memakan RAM cukup </a:t>
            </a:r>
            <a:r>
              <a:rPr lang="id-ID" b="1" dirty="0" smtClean="0"/>
              <a:t>banyak (</a:t>
            </a:r>
            <a:r>
              <a:rPr lang="id-ID" dirty="0"/>
              <a:t>Kekurangan pertama dari OS android adalah proses kerja dari sistem yang cukup berat. hal ini menyebabkan cukup banyak memory, baik RAM maupun ROM yang terpakai.</a:t>
            </a:r>
            <a:r>
              <a:rPr lang="id-ID" b="1" dirty="0" smtClean="0"/>
              <a:t>)</a:t>
            </a:r>
          </a:p>
          <a:p>
            <a:pPr marL="502920" indent="-457200">
              <a:buFont typeface="+mj-lt"/>
              <a:buAutoNum type="arabicPeriod"/>
            </a:pPr>
            <a:r>
              <a:rPr lang="id-ID" b="1" dirty="0"/>
              <a:t>Terkadang apabila disandingkan dengan spesifikasi hardware yang buruk, menjadi kurang </a:t>
            </a:r>
            <a:r>
              <a:rPr lang="id-ID" b="1" dirty="0" smtClean="0"/>
              <a:t>responsive (</a:t>
            </a:r>
            <a:r>
              <a:rPr lang="id-ID" dirty="0"/>
              <a:t>ketika anda memiliki smartphone ataupun perangkat dengan spesifikasi yang kurang baik kualitasnya, maka hal ini akan menyebabkan sistem operasi Android anda akan menjadi sedikit lelet dan juga kurang responsive. Hal ini berkaitan dengan kapasitas RAM, ROM dan kecepatan processor yang digunakan pada smartphone atau perangkat anda</a:t>
            </a:r>
            <a:r>
              <a:rPr lang="id-ID" dirty="0" smtClean="0"/>
              <a:t>.</a:t>
            </a:r>
            <a:r>
              <a:rPr lang="id-ID" b="1" dirty="0" smtClean="0"/>
              <a:t>)</a:t>
            </a:r>
          </a:p>
          <a:p>
            <a:pPr marL="45720" indent="0">
              <a:buNone/>
            </a:pPr>
            <a:endParaRPr lang="id-ID" dirty="0"/>
          </a:p>
          <a:p>
            <a:pPr marL="45720" indent="0">
              <a:buNone/>
            </a:pPr>
            <a:endParaRPr lang="id-ID" dirty="0"/>
          </a:p>
        </p:txBody>
      </p:sp>
    </p:spTree>
    <p:extLst>
      <p:ext uri="{BB962C8B-B14F-4D97-AF65-F5344CB8AC3E}">
        <p14:creationId xmlns:p14="http://schemas.microsoft.com/office/powerpoint/2010/main" val="16145405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lstStyle/>
          <a:p>
            <a:pPr marL="502920" indent="-457200">
              <a:buFont typeface="+mj-lt"/>
              <a:buAutoNum type="arabicPeriod" startAt="3"/>
            </a:pPr>
            <a:r>
              <a:rPr lang="id-ID" b="1" dirty="0"/>
              <a:t>Sistem operasi yang di custom sering tidak stabil dan kurang optimal (</a:t>
            </a:r>
            <a:r>
              <a:rPr lang="id-ID" dirty="0"/>
              <a:t>Terkadang sistem operasi android yang dikustomisasi bisa menjadi tidak stabil dan menjadi tidak responsive, yang nantinya dapat berujung pada perangkat keras anda yang menjadi lebih mudah panas dan kapasitas memory yang lebih mudah untuk ‘bocor’.</a:t>
            </a:r>
            <a:r>
              <a:rPr lang="id-ID" b="1" dirty="0"/>
              <a:t>)</a:t>
            </a:r>
            <a:endParaRPr lang="id-ID" dirty="0"/>
          </a:p>
          <a:p>
            <a:pPr marL="45720" indent="0">
              <a:buNone/>
            </a:pPr>
            <a:endParaRPr lang="id-ID" dirty="0"/>
          </a:p>
          <a:p>
            <a:pPr marL="45720" indent="0">
              <a:buNone/>
            </a:pPr>
            <a:endParaRPr lang="id-ID" b="1" i="1" dirty="0" smtClean="0"/>
          </a:p>
          <a:p>
            <a:pPr marL="45720" indent="0">
              <a:buNone/>
            </a:pPr>
            <a:r>
              <a:rPr lang="id-ID" b="1" i="1" dirty="0"/>
              <a:t>#</a:t>
            </a:r>
            <a:r>
              <a:rPr lang="id-ID" b="1" i="1" dirty="0" smtClean="0"/>
              <a:t>Sumber</a:t>
            </a:r>
            <a:r>
              <a:rPr lang="id-ID" b="1" i="1" dirty="0"/>
              <a:t>:</a:t>
            </a:r>
            <a:r>
              <a:rPr lang="id-ID" dirty="0"/>
              <a:t> </a:t>
            </a:r>
            <a:r>
              <a:rPr lang="id-ID" b="1" i="1" dirty="0"/>
              <a:t>https://</a:t>
            </a:r>
            <a:r>
              <a:rPr lang="id-ID" b="1" i="1" dirty="0" smtClean="0"/>
              <a:t>dosenit.com/software/sistem-operasi</a:t>
            </a:r>
            <a:endParaRPr lang="id-ID" dirty="0"/>
          </a:p>
          <a:p>
            <a:pPr marL="45720" indent="0">
              <a:buNone/>
            </a:pPr>
            <a:endParaRPr lang="id-ID" dirty="0"/>
          </a:p>
        </p:txBody>
      </p:sp>
    </p:spTree>
    <p:extLst>
      <p:ext uri="{BB962C8B-B14F-4D97-AF65-F5344CB8AC3E}">
        <p14:creationId xmlns:p14="http://schemas.microsoft.com/office/powerpoint/2010/main" val="14758588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4704"/>
            <a:ext cx="7315200" cy="1154097"/>
          </a:xfrm>
        </p:spPr>
        <p:txBody>
          <a:bodyPr>
            <a:normAutofit fontScale="90000"/>
          </a:bodyPr>
          <a:lstStyle/>
          <a:p>
            <a:r>
              <a:rPr lang="id-ID" dirty="0" smtClean="0"/>
              <a:t>PENGEMBANGAN APLIKASI MOBILE</a:t>
            </a:r>
            <a:endParaRPr lang="id-ID" dirty="0"/>
          </a:p>
        </p:txBody>
      </p:sp>
      <p:sp>
        <p:nvSpPr>
          <p:cNvPr id="3" name="Content Placeholder 2"/>
          <p:cNvSpPr>
            <a:spLocks noGrp="1"/>
          </p:cNvSpPr>
          <p:nvPr>
            <p:ph idx="1"/>
          </p:nvPr>
        </p:nvSpPr>
        <p:spPr/>
        <p:txBody>
          <a:bodyPr>
            <a:normAutofit/>
          </a:bodyPr>
          <a:lstStyle/>
          <a:p>
            <a:r>
              <a:rPr lang="id-ID" sz="2500" dirty="0" smtClean="0"/>
              <a:t>Dapat Menggunakan Software seperti :</a:t>
            </a:r>
          </a:p>
          <a:p>
            <a:pPr marL="45720" indent="0">
              <a:buNone/>
            </a:pPr>
            <a:r>
              <a:rPr lang="id-ID" sz="2500" dirty="0" smtClean="0"/>
              <a:t>1. </a:t>
            </a:r>
            <a:r>
              <a:rPr lang="id-ID" sz="2500" b="1" dirty="0"/>
              <a:t>Eclipse</a:t>
            </a:r>
            <a:endParaRPr lang="id-ID" sz="2500" dirty="0"/>
          </a:p>
          <a:p>
            <a:pPr marL="45720" indent="0">
              <a:buNone/>
            </a:pPr>
            <a:r>
              <a:rPr lang="id-ID" sz="2500" b="1" dirty="0" smtClean="0"/>
              <a:t>2. Microsoft visual studio</a:t>
            </a:r>
          </a:p>
          <a:p>
            <a:pPr marL="45720" indent="0">
              <a:buNone/>
            </a:pPr>
            <a:r>
              <a:rPr lang="id-ID" sz="2500" b="1" dirty="0" smtClean="0"/>
              <a:t>3. Xcode</a:t>
            </a:r>
          </a:p>
          <a:p>
            <a:pPr marL="45720" indent="0">
              <a:buNone/>
            </a:pPr>
            <a:r>
              <a:rPr lang="id-ID" sz="2500" b="1" dirty="0" smtClean="0"/>
              <a:t>4. Netbeans, dan</a:t>
            </a:r>
          </a:p>
          <a:p>
            <a:pPr marL="45720" indent="0">
              <a:buNone/>
            </a:pPr>
            <a:r>
              <a:rPr lang="id-ID" sz="2500" b="1" dirty="0" smtClean="0"/>
              <a:t>5. brackets</a:t>
            </a:r>
            <a:endParaRPr lang="id-ID" sz="2500" b="1" dirty="0"/>
          </a:p>
        </p:txBody>
      </p:sp>
    </p:spTree>
    <p:extLst>
      <p:ext uri="{BB962C8B-B14F-4D97-AF65-F5344CB8AC3E}">
        <p14:creationId xmlns:p14="http://schemas.microsoft.com/office/powerpoint/2010/main" val="3684415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476672"/>
            <a:ext cx="7315200" cy="781980"/>
          </a:xfrm>
        </p:spPr>
        <p:txBody>
          <a:bodyPr/>
          <a:lstStyle/>
          <a:p>
            <a:r>
              <a:rPr lang="id-ID" dirty="0" smtClean="0"/>
              <a:t>BAHAN DISKUSI</a:t>
            </a:r>
            <a:endParaRPr lang="id-ID" dirty="0"/>
          </a:p>
        </p:txBody>
      </p:sp>
      <p:sp>
        <p:nvSpPr>
          <p:cNvPr id="3" name="Content Placeholder 2"/>
          <p:cNvSpPr>
            <a:spLocks noGrp="1"/>
          </p:cNvSpPr>
          <p:nvPr>
            <p:ph idx="1"/>
          </p:nvPr>
        </p:nvSpPr>
        <p:spPr>
          <a:xfrm>
            <a:off x="935507" y="1804169"/>
            <a:ext cx="7315200" cy="4968592"/>
          </a:xfrm>
        </p:spPr>
        <p:txBody>
          <a:bodyPr/>
          <a:lstStyle/>
          <a:p>
            <a:r>
              <a:rPr lang="id-ID" dirty="0" smtClean="0"/>
              <a:t>Pengertian pemograman mobile</a:t>
            </a:r>
          </a:p>
          <a:p>
            <a:r>
              <a:rPr lang="id-ID" dirty="0" smtClean="0"/>
              <a:t>Sistem operasi perangkat bergerak</a:t>
            </a:r>
          </a:p>
          <a:p>
            <a:r>
              <a:rPr lang="id-ID" dirty="0" smtClean="0"/>
              <a:t>Lingkungan pengembang</a:t>
            </a:r>
          </a:p>
          <a:p>
            <a:r>
              <a:rPr lang="id-ID" dirty="0" smtClean="0"/>
              <a:t>Software Development</a:t>
            </a:r>
          </a:p>
          <a:p>
            <a:r>
              <a:rPr lang="id-ID" dirty="0" smtClean="0"/>
              <a:t>Arsitektur sistem operasi mobile</a:t>
            </a:r>
          </a:p>
          <a:p>
            <a:r>
              <a:rPr lang="id-ID" dirty="0" smtClean="0"/>
              <a:t>Versi-versi sistem operasi</a:t>
            </a:r>
          </a:p>
          <a:p>
            <a:r>
              <a:rPr lang="id-ID" dirty="0" smtClean="0"/>
              <a:t>Perbandingan sistem operasi mobile</a:t>
            </a:r>
          </a:p>
          <a:p>
            <a:r>
              <a:rPr lang="id-ID" dirty="0" smtClean="0"/>
              <a:t>Kelebihan dan kekurangan sistem operasi mobile</a:t>
            </a:r>
          </a:p>
          <a:p>
            <a:r>
              <a:rPr lang="id-ID" dirty="0" smtClean="0"/>
              <a:t>Pengembangan aplikasi mobile</a:t>
            </a:r>
          </a:p>
          <a:p>
            <a:endParaRPr lang="id-ID" dirty="0" smtClean="0"/>
          </a:p>
          <a:p>
            <a:endParaRPr lang="id-ID" dirty="0"/>
          </a:p>
        </p:txBody>
      </p:sp>
    </p:spTree>
    <p:extLst>
      <p:ext uri="{BB962C8B-B14F-4D97-AF65-F5344CB8AC3E}">
        <p14:creationId xmlns:p14="http://schemas.microsoft.com/office/powerpoint/2010/main" val="197664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06168"/>
            <a:ext cx="7920880" cy="1154097"/>
          </a:xfrm>
        </p:spPr>
        <p:txBody>
          <a:bodyPr>
            <a:noAutofit/>
          </a:bodyPr>
          <a:lstStyle/>
          <a:p>
            <a:r>
              <a:rPr lang="id-ID" sz="3200" dirty="0" smtClean="0"/>
              <a:t>PENGERTIAN PEMOGRAMAN MOBILE</a:t>
            </a:r>
            <a:br>
              <a:rPr lang="id-ID" sz="3200" dirty="0" smtClean="0"/>
            </a:br>
            <a:endParaRPr lang="id-ID" sz="3200" dirty="0"/>
          </a:p>
        </p:txBody>
      </p:sp>
      <p:sp>
        <p:nvSpPr>
          <p:cNvPr id="3" name="Content Placeholder 2"/>
          <p:cNvSpPr>
            <a:spLocks noGrp="1"/>
          </p:cNvSpPr>
          <p:nvPr>
            <p:ph idx="1"/>
          </p:nvPr>
        </p:nvSpPr>
        <p:spPr>
          <a:xfrm>
            <a:off x="914400" y="1556793"/>
            <a:ext cx="7315200" cy="4752568"/>
          </a:xfrm>
        </p:spPr>
        <p:txBody>
          <a:bodyPr/>
          <a:lstStyle/>
          <a:p>
            <a:r>
              <a:rPr lang="id-ID" sz="2500" dirty="0"/>
              <a:t>Pemrograman Mobile adalah pemrograman yang ditujukan untuk pembuatan aplikasi diperangkat mobile yang dapat kita buat dengan menggunakan Java. </a:t>
            </a:r>
            <a:endParaRPr lang="id-ID" sz="2500" dirty="0" smtClean="0"/>
          </a:p>
          <a:p>
            <a:endParaRPr lang="id-ID" sz="2500" dirty="0"/>
          </a:p>
          <a:p>
            <a:pPr marL="45720" indent="0">
              <a:buNone/>
            </a:pPr>
            <a:r>
              <a:rPr lang="id-ID" sz="2500" dirty="0" smtClean="0"/>
              <a:t># sumber : https</a:t>
            </a:r>
            <a:r>
              <a:rPr lang="id-ID" sz="2500" dirty="0"/>
              <a:t>://</a:t>
            </a:r>
            <a:r>
              <a:rPr lang="id-ID" sz="2500" dirty="0" smtClean="0"/>
              <a:t>guruinformatika.blogspot.co.id/2015/03/makalah-sejarah-pemrograman-mobile.html</a:t>
            </a:r>
            <a:endParaRPr lang="id-ID" sz="2500" dirty="0"/>
          </a:p>
        </p:txBody>
      </p:sp>
    </p:spTree>
    <p:extLst>
      <p:ext uri="{BB962C8B-B14F-4D97-AF65-F5344CB8AC3E}">
        <p14:creationId xmlns:p14="http://schemas.microsoft.com/office/powerpoint/2010/main" val="850775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836712"/>
            <a:ext cx="7582036" cy="1154097"/>
          </a:xfrm>
        </p:spPr>
        <p:txBody>
          <a:bodyPr>
            <a:normAutofit fontScale="90000"/>
          </a:bodyPr>
          <a:lstStyle/>
          <a:p>
            <a:r>
              <a:rPr lang="id-ID" dirty="0" smtClean="0"/>
              <a:t>SISTEM OPERASI PERANGKAT BERGERAK</a:t>
            </a:r>
            <a:br>
              <a:rPr lang="id-ID" dirty="0" smtClean="0"/>
            </a:br>
            <a:endParaRPr lang="id-ID" dirty="0"/>
          </a:p>
        </p:txBody>
      </p:sp>
      <p:sp>
        <p:nvSpPr>
          <p:cNvPr id="3" name="Content Placeholder 2"/>
          <p:cNvSpPr>
            <a:spLocks noGrp="1"/>
          </p:cNvSpPr>
          <p:nvPr>
            <p:ph idx="1"/>
          </p:nvPr>
        </p:nvSpPr>
        <p:spPr>
          <a:xfrm>
            <a:off x="323528" y="1673384"/>
            <a:ext cx="8712968" cy="5184616"/>
          </a:xfrm>
        </p:spPr>
        <p:txBody>
          <a:bodyPr/>
          <a:lstStyle/>
          <a:p>
            <a:pPr lvl="0"/>
            <a:r>
              <a:rPr lang="id-ID" sz="2500" dirty="0"/>
              <a:t>Android (Android merupakan OS yang dibuat oleh Andy Rubin pada tahun 2005 sebelum diakuisisi oleh Google, dirilis tahun 2007 bersamaan dibentuk Open Handset Alliance)</a:t>
            </a:r>
          </a:p>
          <a:p>
            <a:pPr lvl="0"/>
            <a:r>
              <a:rPr lang="id-ID" sz="2500" dirty="0"/>
              <a:t>iOS (Sistem operasi ini pertama diluncurkan tahun 2007 )</a:t>
            </a:r>
          </a:p>
          <a:p>
            <a:pPr lvl="0"/>
            <a:r>
              <a:rPr lang="id-ID" sz="2500" dirty="0"/>
              <a:t>Windows Phone (Windows Phone adalah keluarga sistem operasi perangkat bergerak yang dikembangkan oleh Microsoft dan merupakan pengganti platform Windows Mobile. Sistem operasi ini pertama diluncurkan bulan Oktober 2010 dan diluncurkan di Asia pada awal 2011)</a:t>
            </a:r>
          </a:p>
          <a:p>
            <a:pPr lvl="0"/>
            <a:r>
              <a:rPr lang="id-ID" sz="2500" dirty="0"/>
              <a:t>BlackBerry (Blackberry adalah OS yang dikembangkan Research in Motion (RIM), perusahaan IT asal Kanada.)</a:t>
            </a:r>
          </a:p>
          <a:p>
            <a:endParaRPr lang="id-ID" dirty="0"/>
          </a:p>
        </p:txBody>
      </p:sp>
    </p:spTree>
    <p:extLst>
      <p:ext uri="{BB962C8B-B14F-4D97-AF65-F5344CB8AC3E}">
        <p14:creationId xmlns:p14="http://schemas.microsoft.com/office/powerpoint/2010/main" val="1474986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052737"/>
            <a:ext cx="7315200" cy="5256624"/>
          </a:xfrm>
        </p:spPr>
        <p:txBody>
          <a:bodyPr>
            <a:normAutofit/>
          </a:bodyPr>
          <a:lstStyle/>
          <a:p>
            <a:pPr lvl="0"/>
            <a:r>
              <a:rPr lang="id-ID" sz="2500" dirty="0"/>
              <a:t>Meego (MeeGo adalah sebuah sistem operasi open source yang berbasis Linux dan ditargetkan untuk pasar genggam(mobile). Meego adalah hasil kerjasama Nokia dan Intel, pertama kali diperkenalkan pada Mobile World Congress tahun 2010.)</a:t>
            </a:r>
          </a:p>
          <a:p>
            <a:pPr lvl="0"/>
            <a:r>
              <a:rPr lang="id-ID" sz="2500" dirty="0"/>
              <a:t>Jolla OS (Jolla adalah perusahan yang didirikan oleh mantan karyawan Nokia, yang juga terlibat dalam pengembangan sistem operasi MeeGo – platform yang disiapkan Nokia namun tidak jadi digunakan karena mereka akhirnya memilih OS Windows buatan Microsoft.)</a:t>
            </a:r>
          </a:p>
          <a:p>
            <a:pPr lvl="0"/>
            <a:r>
              <a:rPr lang="id-ID" sz="2500" dirty="0"/>
              <a:t>Symbian (Diperkenalkan tahun 1997)</a:t>
            </a:r>
          </a:p>
          <a:p>
            <a:endParaRPr lang="id-ID" dirty="0"/>
          </a:p>
        </p:txBody>
      </p:sp>
    </p:spTree>
    <p:extLst>
      <p:ext uri="{BB962C8B-B14F-4D97-AF65-F5344CB8AC3E}">
        <p14:creationId xmlns:p14="http://schemas.microsoft.com/office/powerpoint/2010/main" val="1157802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20688"/>
            <a:ext cx="7891264" cy="5904656"/>
          </a:xfrm>
        </p:spPr>
        <p:txBody>
          <a:bodyPr>
            <a:normAutofit/>
          </a:bodyPr>
          <a:lstStyle/>
          <a:p>
            <a:pPr lvl="0"/>
            <a:r>
              <a:rPr lang="id-ID" sz="2500" dirty="0"/>
              <a:t>Firefox OS  (Diperkenalkan ke publik melalui CES 2013. Segenap dukungan telah didapatkan Mozilla untuk proyek Firefox OS seperti ZTE yang meluncurkan smartphone berOS Firefox, 2 Juli 2013.)</a:t>
            </a:r>
          </a:p>
          <a:p>
            <a:pPr lvl="0"/>
            <a:r>
              <a:rPr lang="id-ID" sz="2500" dirty="0"/>
              <a:t>Tizen (Tizen OS adalah sistem operasi open source berbasis Linux yang dikembangkan Samsung yang bertujuan untuk menyaingi Android. Tizen OS telah bekerja sejak awal 2012</a:t>
            </a:r>
            <a:r>
              <a:rPr lang="id-ID" sz="2500" dirty="0" smtClean="0"/>
              <a:t>)</a:t>
            </a:r>
          </a:p>
          <a:p>
            <a:r>
              <a:rPr lang="id-ID" sz="2500" dirty="0"/>
              <a:t>Palm OS (Palm OS diperkenalkan di tahun 1996 yang awalnya dikembangkan untuk perangkat ponsel PDA (Personal Digital Assistant)</a:t>
            </a:r>
          </a:p>
          <a:p>
            <a:pPr lvl="0"/>
            <a:endParaRPr lang="id-ID" sz="2500" dirty="0"/>
          </a:p>
          <a:p>
            <a:pPr lvl="0"/>
            <a:endParaRPr lang="id-ID" sz="2500" dirty="0"/>
          </a:p>
          <a:p>
            <a:endParaRPr lang="id-ID" sz="2500" dirty="0"/>
          </a:p>
        </p:txBody>
      </p:sp>
    </p:spTree>
    <p:extLst>
      <p:ext uri="{BB962C8B-B14F-4D97-AF65-F5344CB8AC3E}">
        <p14:creationId xmlns:p14="http://schemas.microsoft.com/office/powerpoint/2010/main" val="3786479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5"/>
            <a:ext cx="7834064" cy="5904696"/>
          </a:xfrm>
        </p:spPr>
        <p:txBody>
          <a:bodyPr>
            <a:normAutofit/>
          </a:bodyPr>
          <a:lstStyle/>
          <a:p>
            <a:pPr lvl="0"/>
            <a:r>
              <a:rPr lang="id-ID" sz="2500" dirty="0" smtClean="0"/>
              <a:t>Maemo </a:t>
            </a:r>
            <a:r>
              <a:rPr lang="id-ID" sz="2500" dirty="0"/>
              <a:t>(Maemo adalah sebuah sistem operasi terbaru dari sebuah vendor besar Nokia yang digunakan oleh device terbatas Internet Tablet yaitu seri N770, N800, N810 dan N900.)</a:t>
            </a:r>
          </a:p>
          <a:p>
            <a:endParaRPr lang="id-ID" sz="2500" dirty="0" smtClean="0"/>
          </a:p>
          <a:p>
            <a:endParaRPr lang="id-ID" sz="2500" u="sng" dirty="0"/>
          </a:p>
          <a:p>
            <a:endParaRPr lang="id-ID" sz="2500" u="sng" dirty="0" smtClean="0"/>
          </a:p>
          <a:p>
            <a:pPr marL="45720" indent="0">
              <a:buNone/>
            </a:pPr>
            <a:r>
              <a:rPr lang="id-ID" sz="2500" u="sng" dirty="0" smtClean="0"/>
              <a:t>#Sumber : </a:t>
            </a:r>
            <a:r>
              <a:rPr lang="id-ID" sz="2500" dirty="0" smtClean="0"/>
              <a:t>http</a:t>
            </a:r>
            <a:r>
              <a:rPr lang="id-ID" sz="2500" dirty="0"/>
              <a:t>://</a:t>
            </a:r>
            <a:r>
              <a:rPr lang="id-ID" sz="2500" dirty="0" smtClean="0"/>
              <a:t>buzzitech.blogspot.co.id/2015/10/macam-macam-sistem-operasi-mobile.html</a:t>
            </a:r>
            <a:endParaRPr lang="id-ID" sz="2500" dirty="0"/>
          </a:p>
        </p:txBody>
      </p:sp>
    </p:spTree>
    <p:extLst>
      <p:ext uri="{BB962C8B-B14F-4D97-AF65-F5344CB8AC3E}">
        <p14:creationId xmlns:p14="http://schemas.microsoft.com/office/powerpoint/2010/main" val="638314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332656"/>
            <a:ext cx="7315200" cy="1154097"/>
          </a:xfrm>
        </p:spPr>
        <p:txBody>
          <a:bodyPr>
            <a:normAutofit fontScale="90000"/>
          </a:bodyPr>
          <a:lstStyle/>
          <a:p>
            <a:r>
              <a:rPr lang="id-ID" dirty="0" smtClean="0"/>
              <a:t>LINGKUNGAN PENGEMBANG</a:t>
            </a:r>
            <a:br>
              <a:rPr lang="id-ID" dirty="0" smtClean="0"/>
            </a:br>
            <a:endParaRPr lang="id-ID" dirty="0"/>
          </a:p>
        </p:txBody>
      </p:sp>
      <p:sp>
        <p:nvSpPr>
          <p:cNvPr id="3" name="Content Placeholder 2"/>
          <p:cNvSpPr>
            <a:spLocks noGrp="1"/>
          </p:cNvSpPr>
          <p:nvPr>
            <p:ph idx="1"/>
          </p:nvPr>
        </p:nvSpPr>
        <p:spPr>
          <a:xfrm>
            <a:off x="308720" y="1196752"/>
            <a:ext cx="8050088" cy="5256624"/>
          </a:xfrm>
        </p:spPr>
        <p:txBody>
          <a:bodyPr/>
          <a:lstStyle/>
          <a:p>
            <a:r>
              <a:rPr lang="id-ID" b="1" dirty="0"/>
              <a:t>Eclipse</a:t>
            </a:r>
            <a:endParaRPr lang="id-ID" dirty="0"/>
          </a:p>
          <a:p>
            <a:pPr marL="45720" indent="0">
              <a:buNone/>
            </a:pPr>
            <a:r>
              <a:rPr lang="id-ID" dirty="0" smtClean="0"/>
              <a:t>Eclipse</a:t>
            </a:r>
            <a:r>
              <a:rPr lang="id-ID" dirty="0"/>
              <a:t> merupakan salah satu alat pengembangan aplikasi yang populer di kalangan pengembang aplikasi Android dan Java. Eclipse ini telah mendukung Java, Java ME, Java EE, C/C++, dan PHP. Alat pengembangan aplikasi ini bisa dijalankan di sistem operasi Windows, Mac OS, dan Linux.</a:t>
            </a:r>
          </a:p>
          <a:p>
            <a:pPr marL="45720" indent="0">
              <a:buNone/>
            </a:pPr>
            <a:endParaRPr lang="id-ID" dirty="0"/>
          </a:p>
        </p:txBody>
      </p:sp>
      <p:pic>
        <p:nvPicPr>
          <p:cNvPr id="4" name="Picture 3" descr="eclipse ui"/>
          <p:cNvPicPr/>
          <p:nvPr/>
        </p:nvPicPr>
        <p:blipFill>
          <a:blip r:embed="rId2"/>
          <a:srcRect/>
          <a:stretch>
            <a:fillRect/>
          </a:stretch>
        </p:blipFill>
        <p:spPr bwMode="auto">
          <a:xfrm>
            <a:off x="3059832" y="3429000"/>
            <a:ext cx="2030095" cy="2806700"/>
          </a:xfrm>
          <a:prstGeom prst="rect">
            <a:avLst/>
          </a:prstGeom>
          <a:noFill/>
          <a:ln w="9525">
            <a:noFill/>
            <a:miter lim="800000"/>
            <a:headEnd/>
            <a:tailEnd/>
          </a:ln>
        </p:spPr>
      </p:pic>
    </p:spTree>
    <p:extLst>
      <p:ext uri="{BB962C8B-B14F-4D97-AF65-F5344CB8AC3E}">
        <p14:creationId xmlns:p14="http://schemas.microsoft.com/office/powerpoint/2010/main" val="2978098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126</TotalTime>
  <Words>982</Words>
  <Application>Microsoft Office PowerPoint</Application>
  <PresentationFormat>On-screen Show (4:3)</PresentationFormat>
  <Paragraphs>189</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Perspective</vt:lpstr>
      <vt:lpstr>PEMROGRAMAN MOBILE 2</vt:lpstr>
      <vt:lpstr>ANGGOTA :</vt:lpstr>
      <vt:lpstr>BAHAN DISKUSI</vt:lpstr>
      <vt:lpstr>PENGERTIAN PEMOGRAMAN MOBILE </vt:lpstr>
      <vt:lpstr>SISTEM OPERASI PERANGKAT BERGERAK </vt:lpstr>
      <vt:lpstr>PowerPoint Presentation</vt:lpstr>
      <vt:lpstr>PowerPoint Presentation</vt:lpstr>
      <vt:lpstr>PowerPoint Presentation</vt:lpstr>
      <vt:lpstr>LINGKUNGAN PENGEMBANG </vt:lpstr>
      <vt:lpstr>PowerPoint Presentation</vt:lpstr>
      <vt:lpstr>PowerPoint Presentation</vt:lpstr>
      <vt:lpstr>PowerPoint Presentation</vt:lpstr>
      <vt:lpstr>PowerPoint Presentation</vt:lpstr>
      <vt:lpstr>SOFTWARE DEVELOPMENT </vt:lpstr>
      <vt:lpstr>ARSITEKTUR SISTEM OPERASI MOBILE </vt:lpstr>
      <vt:lpstr>PowerPoint Presentation</vt:lpstr>
      <vt:lpstr>PowerPoint Presentation</vt:lpstr>
      <vt:lpstr>PowerPoint Presentation</vt:lpstr>
      <vt:lpstr>VERSI-VERSI SISTEM OPERASI </vt:lpstr>
      <vt:lpstr>PERBANDINGAN SISTEM OPERASI MOBILE </vt:lpstr>
      <vt:lpstr>PowerPoint Presentation</vt:lpstr>
      <vt:lpstr>KELEBIHAN DAN KEKURANGAN SISTEM OPERASI MOBILE </vt:lpstr>
      <vt:lpstr>PowerPoint Presentation</vt:lpstr>
      <vt:lpstr>PowerPoint Presentation</vt:lpstr>
      <vt:lpstr>PENGEMBANGAN APLIKASI MOBILE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PEMROGRAMAN MOBILE 2</dc:title>
  <dc:creator>Ana Rofiqoh</dc:creator>
  <cp:lastModifiedBy>Ana Rofiqoh</cp:lastModifiedBy>
  <cp:revision>23</cp:revision>
  <dcterms:created xsi:type="dcterms:W3CDTF">2017-10-11T00:09:45Z</dcterms:created>
  <dcterms:modified xsi:type="dcterms:W3CDTF">2017-10-31T10:33:44Z</dcterms:modified>
</cp:coreProperties>
</file>