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0" r:id="rId5"/>
    <p:sldId id="261" r:id="rId6"/>
    <p:sldId id="262" r:id="rId7"/>
    <p:sldId id="270" r:id="rId8"/>
    <p:sldId id="271" r:id="rId9"/>
    <p:sldId id="272" r:id="rId10"/>
    <p:sldId id="273" r:id="rId11"/>
    <p:sldId id="258" r:id="rId12"/>
    <p:sldId id="274" r:id="rId13"/>
    <p:sldId id="275" r:id="rId14"/>
    <p:sldId id="276" r:id="rId15"/>
    <p:sldId id="277" r:id="rId16"/>
    <p:sldId id="263" r:id="rId17"/>
    <p:sldId id="264" r:id="rId18"/>
    <p:sldId id="278" r:id="rId19"/>
    <p:sldId id="279" r:id="rId20"/>
    <p:sldId id="280" r:id="rId21"/>
    <p:sldId id="267" r:id="rId22"/>
    <p:sldId id="268" r:id="rId23"/>
    <p:sldId id="26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1" autoAdjust="0"/>
    <p:restoredTop sz="94660"/>
  </p:normalViewPr>
  <p:slideViewPr>
    <p:cSldViewPr snapToGrid="0">
      <p:cViewPr varScale="1">
        <p:scale>
          <a:sx n="73" d="100"/>
          <a:sy n="73" d="100"/>
        </p:scale>
        <p:origin x="618"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10/31/2017</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pPr/>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10/31/2017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10/31/2017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10/31/2017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pPr/>
              <a:t>10/31/2017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pPr/>
              <a:t>10/31/2017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pPr/>
              <a:t>10/31/2017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pPr/>
              <a:t>10/31/2017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pPr/>
              <a:t>10/31/2017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10/31/2017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10/31/2017</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10/31/2017</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8AC70-549C-4798-935B-AB3DC905564B}"/>
              </a:ext>
            </a:extLst>
          </p:cNvPr>
          <p:cNvSpPr>
            <a:spLocks noGrp="1"/>
          </p:cNvSpPr>
          <p:nvPr>
            <p:ph type="ctrTitle"/>
          </p:nvPr>
        </p:nvSpPr>
        <p:spPr/>
        <p:txBody>
          <a:bodyPr/>
          <a:lstStyle/>
          <a:p>
            <a:pPr algn="ctr"/>
            <a:r>
              <a:rPr lang="id-ID" dirty="0"/>
              <a:t>PEMROGRAMAN MOBILE</a:t>
            </a:r>
            <a:endParaRPr lang="en-US" dirty="0"/>
          </a:p>
        </p:txBody>
      </p:sp>
      <p:sp>
        <p:nvSpPr>
          <p:cNvPr id="3" name="Subtitle 2">
            <a:extLst>
              <a:ext uri="{FF2B5EF4-FFF2-40B4-BE49-F238E27FC236}">
                <a16:creationId xmlns:a16="http://schemas.microsoft.com/office/drawing/2014/main" id="{6029CD77-6BC2-4E73-8CB7-EEC7C40FCE70}"/>
              </a:ext>
            </a:extLst>
          </p:cNvPr>
          <p:cNvSpPr>
            <a:spLocks noGrp="1"/>
          </p:cNvSpPr>
          <p:nvPr>
            <p:ph type="subTitle" idx="1"/>
          </p:nvPr>
        </p:nvSpPr>
        <p:spPr>
          <a:xfrm>
            <a:off x="2417779" y="4367227"/>
            <a:ext cx="8637072" cy="977621"/>
          </a:xfrm>
        </p:spPr>
        <p:txBody>
          <a:bodyPr>
            <a:noAutofit/>
          </a:bodyPr>
          <a:lstStyle/>
          <a:p>
            <a:r>
              <a:rPr lang="en-US" sz="4400" dirty="0" err="1" smtClean="0"/>
              <a:t>Kelompok</a:t>
            </a:r>
            <a:r>
              <a:rPr lang="en-US" sz="4400" dirty="0" smtClean="0"/>
              <a:t> 2</a:t>
            </a:r>
            <a:endParaRPr lang="en-US" sz="4400" dirty="0"/>
          </a:p>
        </p:txBody>
      </p:sp>
    </p:spTree>
    <p:extLst>
      <p:ext uri="{BB962C8B-B14F-4D97-AF65-F5344CB8AC3E}">
        <p14:creationId xmlns:p14="http://schemas.microsoft.com/office/powerpoint/2010/main" val="5353368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SOFTWARE DEVELOPMENT</a:t>
            </a:r>
            <a:endParaRPr lang="en-US" dirty="0"/>
          </a:p>
        </p:txBody>
      </p:sp>
      <p:sp>
        <p:nvSpPr>
          <p:cNvPr id="3" name="Content Placeholder 2"/>
          <p:cNvSpPr>
            <a:spLocks noGrp="1"/>
          </p:cNvSpPr>
          <p:nvPr>
            <p:ph idx="1"/>
          </p:nvPr>
        </p:nvSpPr>
        <p:spPr>
          <a:xfrm>
            <a:off x="1165861" y="2194560"/>
            <a:ext cx="9888994" cy="3611880"/>
          </a:xfrm>
        </p:spPr>
        <p:txBody>
          <a:bodyPr>
            <a:noAutofit/>
          </a:bodyPr>
          <a:lstStyle/>
          <a:p>
            <a:pPr marL="0" indent="0" algn="just">
              <a:buNone/>
            </a:pPr>
            <a:r>
              <a:rPr lang="id-ID" b="1" dirty="0"/>
              <a:t>5.       Deployment and Maintenance</a:t>
            </a:r>
            <a:endParaRPr lang="id-ID" dirty="0"/>
          </a:p>
          <a:p>
            <a:pPr marL="0" indent="0" algn="just">
              <a:buNone/>
            </a:pPr>
            <a:r>
              <a:rPr lang="id-ID" dirty="0"/>
              <a:t>Kedua tahap terakhir ini adalah tahap dimana software telah mulai digunakan oleh user. Terdapat 2 hal penting yag ada pada tahap ini, antara lain: 1) training penggunaan software dan 2) pemantauan software. Pemantauan dilakukan untuk mengecek apakah software telah stabil atau belum. Kestabilan ini dapat dinilai dengann tidak adanya bug yang muncul selama penggunaan.</a:t>
            </a:r>
          </a:p>
        </p:txBody>
      </p:sp>
      <p:sp>
        <p:nvSpPr>
          <p:cNvPr id="4" name="TextBox 3"/>
          <p:cNvSpPr txBox="1"/>
          <p:nvPr/>
        </p:nvSpPr>
        <p:spPr>
          <a:xfrm>
            <a:off x="1435100" y="6311900"/>
            <a:ext cx="9220200" cy="646331"/>
          </a:xfrm>
          <a:prstGeom prst="rect">
            <a:avLst/>
          </a:prstGeom>
          <a:noFill/>
        </p:spPr>
        <p:txBody>
          <a:bodyPr wrap="square" rtlCol="0">
            <a:spAutoFit/>
          </a:bodyPr>
          <a:lstStyle/>
          <a:p>
            <a:r>
              <a:rPr lang="en-US" dirty="0" err="1" smtClean="0">
                <a:solidFill>
                  <a:schemeClr val="bg1"/>
                </a:solidFill>
              </a:rPr>
              <a:t>Sumber</a:t>
            </a:r>
            <a:r>
              <a:rPr lang="en-US" dirty="0" smtClean="0">
                <a:solidFill>
                  <a:schemeClr val="bg1"/>
                </a:solidFill>
              </a:rPr>
              <a:t> : (http://intanstemapal24.blogspot.co.id/2014/08/pemograman-mobile.html)</a:t>
            </a:r>
          </a:p>
          <a:p>
            <a:endParaRPr lang="en-US" dirty="0">
              <a:solidFill>
                <a:schemeClr val="bg1"/>
              </a:solidFill>
            </a:endParaRPr>
          </a:p>
        </p:txBody>
      </p:sp>
    </p:spTree>
    <p:extLst>
      <p:ext uri="{BB962C8B-B14F-4D97-AF65-F5344CB8AC3E}">
        <p14:creationId xmlns:p14="http://schemas.microsoft.com/office/powerpoint/2010/main" val="2893842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170F8-BD5D-4A32-B55A-7E5972E2A32A}"/>
              </a:ext>
            </a:extLst>
          </p:cNvPr>
          <p:cNvSpPr>
            <a:spLocks noGrp="1"/>
          </p:cNvSpPr>
          <p:nvPr>
            <p:ph type="title"/>
          </p:nvPr>
        </p:nvSpPr>
        <p:spPr>
          <a:xfrm>
            <a:off x="1451579" y="804519"/>
            <a:ext cx="9603275" cy="749961"/>
          </a:xfrm>
        </p:spPr>
        <p:txBody>
          <a:bodyPr/>
          <a:lstStyle/>
          <a:p>
            <a:pPr algn="ctr"/>
            <a:r>
              <a:rPr lang="id-ID" dirty="0" smtClean="0"/>
              <a:t>ARSITEKTUR</a:t>
            </a:r>
            <a:r>
              <a:rPr lang="id-ID" dirty="0" smtClean="0"/>
              <a:t> </a:t>
            </a:r>
            <a:r>
              <a:rPr lang="id-ID" dirty="0"/>
              <a:t>SISTEM OPRASI ANDROID</a:t>
            </a:r>
            <a:endParaRPr lang="en-US" dirty="0"/>
          </a:p>
        </p:txBody>
      </p:sp>
      <p:sp>
        <p:nvSpPr>
          <p:cNvPr id="8" name="TextBox 7">
            <a:extLst>
              <a:ext uri="{FF2B5EF4-FFF2-40B4-BE49-F238E27FC236}">
                <a16:creationId xmlns:a16="http://schemas.microsoft.com/office/drawing/2014/main" id="{CAD40762-5398-4458-8CE3-E658F0AE435D}"/>
              </a:ext>
            </a:extLst>
          </p:cNvPr>
          <p:cNvSpPr txBox="1"/>
          <p:nvPr/>
        </p:nvSpPr>
        <p:spPr>
          <a:xfrm>
            <a:off x="495301" y="6274492"/>
            <a:ext cx="10334268" cy="307777"/>
          </a:xfrm>
          <a:prstGeom prst="rect">
            <a:avLst/>
          </a:prstGeom>
          <a:noFill/>
        </p:spPr>
        <p:txBody>
          <a:bodyPr wrap="square" rtlCol="0">
            <a:spAutoFit/>
          </a:bodyPr>
          <a:lstStyle/>
          <a:p>
            <a:r>
              <a:rPr lang="en-US" sz="1400" dirty="0" err="1" smtClean="0">
                <a:solidFill>
                  <a:schemeClr val="bg1"/>
                </a:solidFill>
              </a:rPr>
              <a:t>Sumber</a:t>
            </a:r>
            <a:r>
              <a:rPr lang="en-US" sz="1400" dirty="0" smtClean="0">
                <a:solidFill>
                  <a:schemeClr val="bg1"/>
                </a:solidFill>
              </a:rPr>
              <a:t> : http</a:t>
            </a:r>
            <a:r>
              <a:rPr lang="en-US" sz="1400" dirty="0">
                <a:solidFill>
                  <a:schemeClr val="bg1"/>
                </a:solidFill>
              </a:rPr>
              <a:t>://www.vedcmalang.com/pppptkboemlg/index.php/menuutama/teknologi-informasi/825-arsitektur-sistem-operasi-android</a:t>
            </a:r>
          </a:p>
        </p:txBody>
      </p:sp>
      <p:pic>
        <p:nvPicPr>
          <p:cNvPr id="7" name="Content Placeholder 6"/>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2034540" y="2016125"/>
            <a:ext cx="8389620" cy="3973196"/>
          </a:xfrm>
          <a:prstGeom prst="rect">
            <a:avLst/>
          </a:prstGeom>
        </p:spPr>
      </p:pic>
    </p:spTree>
    <p:extLst>
      <p:ext uri="{BB962C8B-B14F-4D97-AF65-F5344CB8AC3E}">
        <p14:creationId xmlns:p14="http://schemas.microsoft.com/office/powerpoint/2010/main" val="32545412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170F8-BD5D-4A32-B55A-7E5972E2A32A}"/>
              </a:ext>
            </a:extLst>
          </p:cNvPr>
          <p:cNvSpPr>
            <a:spLocks noGrp="1"/>
          </p:cNvSpPr>
          <p:nvPr>
            <p:ph type="title"/>
          </p:nvPr>
        </p:nvSpPr>
        <p:spPr>
          <a:xfrm>
            <a:off x="1451579" y="804519"/>
            <a:ext cx="9603275" cy="749961"/>
          </a:xfrm>
        </p:spPr>
        <p:txBody>
          <a:bodyPr>
            <a:normAutofit fontScale="90000"/>
          </a:bodyPr>
          <a:lstStyle/>
          <a:p>
            <a:pPr algn="ctr"/>
            <a:r>
              <a:rPr lang="en-US" dirty="0" err="1"/>
              <a:t>lapisan-lapisan</a:t>
            </a:r>
            <a:r>
              <a:rPr lang="en-US" dirty="0"/>
              <a:t> Android </a:t>
            </a:r>
            <a:r>
              <a:rPr lang="en-US" dirty="0" err="1"/>
              <a:t>dari</a:t>
            </a:r>
            <a:r>
              <a:rPr lang="en-US" dirty="0"/>
              <a:t> yang paling </a:t>
            </a:r>
            <a:r>
              <a:rPr lang="en-US" dirty="0" err="1"/>
              <a:t>dalam</a:t>
            </a:r>
            <a:r>
              <a:rPr lang="en-US" dirty="0"/>
              <a:t> </a:t>
            </a:r>
            <a:r>
              <a:rPr lang="en-US" dirty="0" err="1"/>
              <a:t>hingga</a:t>
            </a:r>
            <a:r>
              <a:rPr lang="en-US" dirty="0"/>
              <a:t> paling </a:t>
            </a:r>
            <a:r>
              <a:rPr lang="en-US" dirty="0" err="1" smtClean="0"/>
              <a:t>luar</a:t>
            </a:r>
            <a:endParaRPr lang="id-ID" dirty="0"/>
          </a:p>
        </p:txBody>
      </p:sp>
      <p:sp>
        <p:nvSpPr>
          <p:cNvPr id="8" name="TextBox 7">
            <a:extLst>
              <a:ext uri="{FF2B5EF4-FFF2-40B4-BE49-F238E27FC236}">
                <a16:creationId xmlns:a16="http://schemas.microsoft.com/office/drawing/2014/main" id="{CAD40762-5398-4458-8CE3-E658F0AE435D}"/>
              </a:ext>
            </a:extLst>
          </p:cNvPr>
          <p:cNvSpPr txBox="1"/>
          <p:nvPr/>
        </p:nvSpPr>
        <p:spPr>
          <a:xfrm>
            <a:off x="495301" y="6274492"/>
            <a:ext cx="10334268" cy="307777"/>
          </a:xfrm>
          <a:prstGeom prst="rect">
            <a:avLst/>
          </a:prstGeom>
          <a:noFill/>
        </p:spPr>
        <p:txBody>
          <a:bodyPr wrap="square" rtlCol="0">
            <a:spAutoFit/>
          </a:bodyPr>
          <a:lstStyle/>
          <a:p>
            <a:r>
              <a:rPr lang="en-US" sz="1400" dirty="0" err="1" smtClean="0">
                <a:solidFill>
                  <a:schemeClr val="bg1"/>
                </a:solidFill>
              </a:rPr>
              <a:t>Sumber</a:t>
            </a:r>
            <a:r>
              <a:rPr lang="en-US" sz="1400" dirty="0" smtClean="0">
                <a:solidFill>
                  <a:schemeClr val="bg1"/>
                </a:solidFill>
              </a:rPr>
              <a:t> : http</a:t>
            </a:r>
            <a:r>
              <a:rPr lang="en-US" sz="1400" dirty="0">
                <a:solidFill>
                  <a:schemeClr val="bg1"/>
                </a:solidFill>
              </a:rPr>
              <a:t>://www.vedcmalang.com/pppptkboemlg/index.php/menuutama/teknologi-informasi/825-arsitektur-sistem-operasi-android</a:t>
            </a:r>
          </a:p>
        </p:txBody>
      </p:sp>
      <p:sp>
        <p:nvSpPr>
          <p:cNvPr id="3" name="Content Placeholder 2"/>
          <p:cNvSpPr>
            <a:spLocks noGrp="1"/>
          </p:cNvSpPr>
          <p:nvPr>
            <p:ph idx="1"/>
          </p:nvPr>
        </p:nvSpPr>
        <p:spPr>
          <a:xfrm>
            <a:off x="1451579" y="2423160"/>
            <a:ext cx="9603275" cy="3043185"/>
          </a:xfrm>
        </p:spPr>
        <p:txBody>
          <a:bodyPr>
            <a:normAutofit/>
          </a:bodyPr>
          <a:lstStyle/>
          <a:p>
            <a:r>
              <a:rPr lang="en-US" sz="2400" dirty="0"/>
              <a:t>Linux Kernel</a:t>
            </a:r>
            <a:endParaRPr lang="id-ID" sz="2400" dirty="0"/>
          </a:p>
          <a:p>
            <a:r>
              <a:rPr lang="en-US" sz="2400" dirty="0" smtClean="0"/>
              <a:t>Library</a:t>
            </a:r>
            <a:endParaRPr lang="id-ID" sz="2400" dirty="0"/>
          </a:p>
          <a:p>
            <a:r>
              <a:rPr lang="en-US" sz="2400" dirty="0" smtClean="0"/>
              <a:t>Android </a:t>
            </a:r>
            <a:r>
              <a:rPr lang="en-US" sz="2400" dirty="0"/>
              <a:t>Runtime</a:t>
            </a:r>
            <a:endParaRPr lang="id-ID" sz="2400" dirty="0"/>
          </a:p>
          <a:p>
            <a:r>
              <a:rPr lang="en-US" sz="2400" dirty="0" smtClean="0"/>
              <a:t>Application </a:t>
            </a:r>
            <a:r>
              <a:rPr lang="en-US" sz="2400" dirty="0"/>
              <a:t>Framework</a:t>
            </a:r>
            <a:endParaRPr lang="id-ID" sz="2400" dirty="0"/>
          </a:p>
          <a:p>
            <a:r>
              <a:rPr lang="en-US" sz="2400" dirty="0" smtClean="0"/>
              <a:t>Application</a:t>
            </a:r>
            <a:endParaRPr lang="id-ID" sz="2400" dirty="0"/>
          </a:p>
          <a:p>
            <a:pPr marL="0" indent="0">
              <a:buNone/>
            </a:pPr>
            <a:endParaRPr lang="id-ID" sz="2400" dirty="0"/>
          </a:p>
        </p:txBody>
      </p:sp>
    </p:spTree>
    <p:extLst>
      <p:ext uri="{BB962C8B-B14F-4D97-AF65-F5344CB8AC3E}">
        <p14:creationId xmlns:p14="http://schemas.microsoft.com/office/powerpoint/2010/main" val="13547453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170F8-BD5D-4A32-B55A-7E5972E2A32A}"/>
              </a:ext>
            </a:extLst>
          </p:cNvPr>
          <p:cNvSpPr>
            <a:spLocks noGrp="1"/>
          </p:cNvSpPr>
          <p:nvPr>
            <p:ph type="title"/>
          </p:nvPr>
        </p:nvSpPr>
        <p:spPr>
          <a:xfrm>
            <a:off x="1451579" y="804519"/>
            <a:ext cx="9603275" cy="749961"/>
          </a:xfrm>
        </p:spPr>
        <p:txBody>
          <a:bodyPr>
            <a:normAutofit fontScale="90000"/>
          </a:bodyPr>
          <a:lstStyle/>
          <a:p>
            <a:pPr algn="ctr"/>
            <a:r>
              <a:rPr lang="en-US" dirty="0" err="1"/>
              <a:t>lapisan-lapisan</a:t>
            </a:r>
            <a:r>
              <a:rPr lang="en-US" dirty="0"/>
              <a:t> Android </a:t>
            </a:r>
            <a:r>
              <a:rPr lang="en-US" dirty="0" err="1"/>
              <a:t>dari</a:t>
            </a:r>
            <a:r>
              <a:rPr lang="en-US" dirty="0"/>
              <a:t> yang paling </a:t>
            </a:r>
            <a:r>
              <a:rPr lang="en-US" dirty="0" err="1"/>
              <a:t>dalam</a:t>
            </a:r>
            <a:r>
              <a:rPr lang="en-US" dirty="0"/>
              <a:t> </a:t>
            </a:r>
            <a:r>
              <a:rPr lang="en-US" dirty="0" err="1"/>
              <a:t>hingga</a:t>
            </a:r>
            <a:r>
              <a:rPr lang="en-US" dirty="0"/>
              <a:t> paling </a:t>
            </a:r>
            <a:r>
              <a:rPr lang="en-US" dirty="0" err="1" smtClean="0"/>
              <a:t>luar</a:t>
            </a:r>
            <a:endParaRPr lang="id-ID" dirty="0"/>
          </a:p>
        </p:txBody>
      </p:sp>
      <p:sp>
        <p:nvSpPr>
          <p:cNvPr id="8" name="TextBox 7">
            <a:extLst>
              <a:ext uri="{FF2B5EF4-FFF2-40B4-BE49-F238E27FC236}">
                <a16:creationId xmlns:a16="http://schemas.microsoft.com/office/drawing/2014/main" id="{CAD40762-5398-4458-8CE3-E658F0AE435D}"/>
              </a:ext>
            </a:extLst>
          </p:cNvPr>
          <p:cNvSpPr txBox="1"/>
          <p:nvPr/>
        </p:nvSpPr>
        <p:spPr>
          <a:xfrm>
            <a:off x="495301" y="6274492"/>
            <a:ext cx="10334268" cy="307777"/>
          </a:xfrm>
          <a:prstGeom prst="rect">
            <a:avLst/>
          </a:prstGeom>
          <a:noFill/>
        </p:spPr>
        <p:txBody>
          <a:bodyPr wrap="square" rtlCol="0">
            <a:spAutoFit/>
          </a:bodyPr>
          <a:lstStyle/>
          <a:p>
            <a:r>
              <a:rPr lang="en-US" sz="1400" dirty="0" err="1" smtClean="0">
                <a:solidFill>
                  <a:schemeClr val="bg1"/>
                </a:solidFill>
              </a:rPr>
              <a:t>Sumber</a:t>
            </a:r>
            <a:r>
              <a:rPr lang="en-US" sz="1400" dirty="0" smtClean="0">
                <a:solidFill>
                  <a:schemeClr val="bg1"/>
                </a:solidFill>
              </a:rPr>
              <a:t> : http</a:t>
            </a:r>
            <a:r>
              <a:rPr lang="en-US" sz="1400" dirty="0">
                <a:solidFill>
                  <a:schemeClr val="bg1"/>
                </a:solidFill>
              </a:rPr>
              <a:t>://www.vedcmalang.com/pppptkboemlg/index.php/menuutama/teknologi-informasi/825-arsitektur-sistem-operasi-android</a:t>
            </a:r>
          </a:p>
        </p:txBody>
      </p:sp>
      <p:sp>
        <p:nvSpPr>
          <p:cNvPr id="3" name="Content Placeholder 2"/>
          <p:cNvSpPr>
            <a:spLocks noGrp="1"/>
          </p:cNvSpPr>
          <p:nvPr>
            <p:ph idx="1"/>
          </p:nvPr>
        </p:nvSpPr>
        <p:spPr>
          <a:xfrm>
            <a:off x="1097281" y="1965960"/>
            <a:ext cx="9957574" cy="4046220"/>
          </a:xfrm>
        </p:spPr>
        <p:txBody>
          <a:bodyPr>
            <a:noAutofit/>
          </a:bodyPr>
          <a:lstStyle/>
          <a:p>
            <a:pPr>
              <a:buFont typeface="Wingdings" panose="05000000000000000000" pitchFamily="2" charset="2"/>
              <a:buChar char="q"/>
            </a:pPr>
            <a:r>
              <a:rPr lang="en-US" sz="1800" dirty="0"/>
              <a:t>Linux Kernel</a:t>
            </a:r>
            <a:endParaRPr lang="id-ID" sz="1800" dirty="0"/>
          </a:p>
          <a:p>
            <a:pPr marL="0" indent="0">
              <a:buNone/>
            </a:pPr>
            <a:r>
              <a:rPr lang="id-ID" sz="1800" dirty="0" smtClean="0"/>
              <a:t>	</a:t>
            </a:r>
            <a:r>
              <a:rPr lang="en-US" sz="1800" dirty="0" err="1" smtClean="0"/>
              <a:t>Lapisan</a:t>
            </a:r>
            <a:r>
              <a:rPr lang="en-US" sz="1800" dirty="0" smtClean="0"/>
              <a:t> </a:t>
            </a:r>
            <a:r>
              <a:rPr lang="en-US" sz="1800" dirty="0" err="1"/>
              <a:t>ini</a:t>
            </a:r>
            <a:r>
              <a:rPr lang="en-US" sz="1800" dirty="0"/>
              <a:t> </a:t>
            </a:r>
            <a:r>
              <a:rPr lang="en-US" sz="1800" dirty="0" err="1"/>
              <a:t>tidak</a:t>
            </a:r>
            <a:r>
              <a:rPr lang="en-US" sz="1800" dirty="0"/>
              <a:t> </a:t>
            </a:r>
            <a:r>
              <a:rPr lang="en-US" sz="1800" dirty="0" err="1"/>
              <a:t>benar</a:t>
            </a:r>
            <a:r>
              <a:rPr lang="en-US" sz="1800" dirty="0"/>
              <a:t> </a:t>
            </a:r>
            <a:r>
              <a:rPr lang="en-US" sz="1800" dirty="0" err="1"/>
              <a:t>benar</a:t>
            </a:r>
            <a:r>
              <a:rPr lang="en-US" sz="1800" dirty="0"/>
              <a:t> </a:t>
            </a:r>
            <a:r>
              <a:rPr lang="en-US" sz="1800" dirty="0" err="1"/>
              <a:t>berinteraksi</a:t>
            </a:r>
            <a:r>
              <a:rPr lang="en-US" sz="1800" dirty="0"/>
              <a:t> </a:t>
            </a:r>
            <a:r>
              <a:rPr lang="en-US" sz="1800" dirty="0" err="1"/>
              <a:t>dengan</a:t>
            </a:r>
            <a:r>
              <a:rPr lang="en-US" sz="1800" dirty="0"/>
              <a:t> </a:t>
            </a:r>
            <a:r>
              <a:rPr lang="en-US" sz="1800" dirty="0" err="1"/>
              <a:t>pengguna</a:t>
            </a:r>
            <a:r>
              <a:rPr lang="en-US" sz="1800" dirty="0"/>
              <a:t> </a:t>
            </a:r>
            <a:r>
              <a:rPr lang="en-US" sz="1800" dirty="0" err="1"/>
              <a:t>maupun</a:t>
            </a:r>
            <a:r>
              <a:rPr lang="en-US" sz="1800" dirty="0"/>
              <a:t> developer, </a:t>
            </a:r>
            <a:r>
              <a:rPr lang="en-US" sz="1800" dirty="0" err="1"/>
              <a:t>tapi</a:t>
            </a:r>
            <a:r>
              <a:rPr lang="en-US" sz="1800" dirty="0"/>
              <a:t> </a:t>
            </a:r>
            <a:r>
              <a:rPr lang="en-US" sz="1800" dirty="0" err="1"/>
              <a:t>lapisan</a:t>
            </a:r>
            <a:r>
              <a:rPr lang="en-US" sz="1800" dirty="0"/>
              <a:t> </a:t>
            </a:r>
            <a:r>
              <a:rPr lang="en-US" sz="1800" dirty="0" err="1"/>
              <a:t>ini</a:t>
            </a:r>
            <a:r>
              <a:rPr lang="en-US" sz="1800" dirty="0"/>
              <a:t> </a:t>
            </a:r>
            <a:r>
              <a:rPr lang="en-US" sz="1800" dirty="0" err="1"/>
              <a:t>merupakan</a:t>
            </a:r>
            <a:r>
              <a:rPr lang="en-US" sz="1800" dirty="0"/>
              <a:t> </a:t>
            </a:r>
            <a:r>
              <a:rPr lang="en-US" sz="1800" dirty="0" err="1"/>
              <a:t>jantung</a:t>
            </a:r>
            <a:r>
              <a:rPr lang="en-US" sz="1800" dirty="0"/>
              <a:t> </a:t>
            </a:r>
            <a:r>
              <a:rPr lang="en-US" sz="1800" dirty="0" err="1"/>
              <a:t>dari</a:t>
            </a:r>
            <a:r>
              <a:rPr lang="en-US" sz="1800" dirty="0"/>
              <a:t> </a:t>
            </a:r>
            <a:r>
              <a:rPr lang="en-US" sz="1800" dirty="0" err="1"/>
              <a:t>seluruh</a:t>
            </a:r>
            <a:r>
              <a:rPr lang="en-US" sz="1800" dirty="0"/>
              <a:t> </a:t>
            </a:r>
            <a:r>
              <a:rPr lang="en-US" sz="1800" dirty="0" err="1"/>
              <a:t>sistem</a:t>
            </a:r>
            <a:r>
              <a:rPr lang="en-US" sz="1800" dirty="0"/>
              <a:t> di Android </a:t>
            </a:r>
            <a:r>
              <a:rPr lang="en-US" sz="1800" dirty="0" err="1"/>
              <a:t>karena</a:t>
            </a:r>
            <a:r>
              <a:rPr lang="en-US" sz="1800" dirty="0"/>
              <a:t> </a:t>
            </a:r>
            <a:r>
              <a:rPr lang="en-US" sz="1800" dirty="0" err="1"/>
              <a:t>lapisan</a:t>
            </a:r>
            <a:r>
              <a:rPr lang="en-US" sz="1800" dirty="0"/>
              <a:t> </a:t>
            </a:r>
            <a:r>
              <a:rPr lang="en-US" sz="1800" dirty="0" err="1"/>
              <a:t>inilah</a:t>
            </a:r>
            <a:r>
              <a:rPr lang="en-US" sz="1800" dirty="0"/>
              <a:t> yang </a:t>
            </a:r>
            <a:r>
              <a:rPr lang="en-US" sz="1800" dirty="0" err="1"/>
              <a:t>memberikan</a:t>
            </a:r>
            <a:r>
              <a:rPr lang="en-US" sz="1800" dirty="0"/>
              <a:t> </a:t>
            </a:r>
            <a:r>
              <a:rPr lang="en-US" sz="1800" dirty="0" err="1"/>
              <a:t>fungsi-fungsi</a:t>
            </a:r>
            <a:r>
              <a:rPr lang="en-US" sz="1800" dirty="0"/>
              <a:t> </a:t>
            </a:r>
            <a:r>
              <a:rPr lang="en-US" sz="1800" dirty="0" err="1"/>
              <a:t>berikut</a:t>
            </a:r>
            <a:r>
              <a:rPr lang="en-US" sz="1800" dirty="0"/>
              <a:t> </a:t>
            </a:r>
            <a:r>
              <a:rPr lang="en-US" sz="1800" dirty="0" err="1"/>
              <a:t>pada</a:t>
            </a:r>
            <a:r>
              <a:rPr lang="en-US" sz="1800" dirty="0"/>
              <a:t> </a:t>
            </a:r>
            <a:r>
              <a:rPr lang="en-US" sz="1800" dirty="0" err="1"/>
              <a:t>sistem</a:t>
            </a:r>
            <a:r>
              <a:rPr lang="en-US" sz="1800" dirty="0"/>
              <a:t> Android:</a:t>
            </a:r>
            <a:endParaRPr lang="id-ID" sz="1800" dirty="0"/>
          </a:p>
          <a:p>
            <a:pPr lvl="2"/>
            <a:r>
              <a:rPr lang="en-US" sz="1800" dirty="0" err="1"/>
              <a:t>Abstraksi</a:t>
            </a:r>
            <a:r>
              <a:rPr lang="en-US" sz="1800" dirty="0"/>
              <a:t> Hardware</a:t>
            </a:r>
            <a:endParaRPr lang="id-ID" sz="1800" dirty="0"/>
          </a:p>
          <a:p>
            <a:pPr lvl="2"/>
            <a:r>
              <a:rPr lang="en-US" sz="1800" dirty="0"/>
              <a:t>Program </a:t>
            </a:r>
            <a:r>
              <a:rPr lang="en-US" sz="1800" dirty="0" err="1"/>
              <a:t>Manajemen</a:t>
            </a:r>
            <a:r>
              <a:rPr lang="en-US" sz="1800" dirty="0"/>
              <a:t> Memory</a:t>
            </a:r>
            <a:endParaRPr lang="id-ID" sz="1800" dirty="0"/>
          </a:p>
          <a:p>
            <a:pPr lvl="2"/>
            <a:r>
              <a:rPr lang="en-US" sz="1800" dirty="0" err="1"/>
              <a:t>Pengaturan</a:t>
            </a:r>
            <a:r>
              <a:rPr lang="en-US" sz="1800" dirty="0"/>
              <a:t> </a:t>
            </a:r>
            <a:r>
              <a:rPr lang="en-US" sz="1800" dirty="0" err="1"/>
              <a:t>Sekuritas</a:t>
            </a:r>
            <a:endParaRPr lang="id-ID" sz="1800" dirty="0"/>
          </a:p>
          <a:p>
            <a:pPr lvl="2"/>
            <a:r>
              <a:rPr lang="en-US" sz="1800" dirty="0" err="1"/>
              <a:t>Manajemen</a:t>
            </a:r>
            <a:r>
              <a:rPr lang="en-US" sz="1800" dirty="0"/>
              <a:t> </a:t>
            </a:r>
            <a:r>
              <a:rPr lang="en-US" sz="1800" dirty="0" err="1"/>
              <a:t>Energi</a:t>
            </a:r>
            <a:r>
              <a:rPr lang="en-US" sz="1800" dirty="0"/>
              <a:t> Software ( </a:t>
            </a:r>
            <a:r>
              <a:rPr lang="en-US" sz="1800" dirty="0" err="1"/>
              <a:t>Baterai</a:t>
            </a:r>
            <a:r>
              <a:rPr lang="en-US" sz="1800" dirty="0"/>
              <a:t> )</a:t>
            </a:r>
            <a:endParaRPr lang="id-ID" sz="1800" dirty="0"/>
          </a:p>
          <a:p>
            <a:pPr lvl="2"/>
            <a:r>
              <a:rPr lang="en-US" sz="1800" dirty="0"/>
              <a:t>Driver (Driver </a:t>
            </a:r>
            <a:r>
              <a:rPr lang="en-US" sz="1800" dirty="0" err="1"/>
              <a:t>adalah</a:t>
            </a:r>
            <a:r>
              <a:rPr lang="en-US" sz="1800" dirty="0"/>
              <a:t> program yang </a:t>
            </a:r>
            <a:r>
              <a:rPr lang="en-US" sz="1800" dirty="0" err="1"/>
              <a:t>mengontrol</a:t>
            </a:r>
            <a:r>
              <a:rPr lang="en-US" sz="1800" dirty="0"/>
              <a:t> hardware)</a:t>
            </a:r>
            <a:endParaRPr lang="id-ID" sz="1800" dirty="0"/>
          </a:p>
          <a:p>
            <a:pPr lvl="2"/>
            <a:r>
              <a:rPr lang="en-US" sz="1800" dirty="0"/>
              <a:t>Network Stack</a:t>
            </a:r>
            <a:endParaRPr lang="id-ID" sz="1800" dirty="0"/>
          </a:p>
          <a:p>
            <a:pPr marL="0" indent="0">
              <a:buNone/>
            </a:pPr>
            <a:endParaRPr lang="id-ID" sz="1800" dirty="0"/>
          </a:p>
        </p:txBody>
      </p:sp>
    </p:spTree>
    <p:extLst>
      <p:ext uri="{BB962C8B-B14F-4D97-AF65-F5344CB8AC3E}">
        <p14:creationId xmlns:p14="http://schemas.microsoft.com/office/powerpoint/2010/main" val="712117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170F8-BD5D-4A32-B55A-7E5972E2A32A}"/>
              </a:ext>
            </a:extLst>
          </p:cNvPr>
          <p:cNvSpPr>
            <a:spLocks noGrp="1"/>
          </p:cNvSpPr>
          <p:nvPr>
            <p:ph type="title"/>
          </p:nvPr>
        </p:nvSpPr>
        <p:spPr>
          <a:xfrm>
            <a:off x="1451579" y="804519"/>
            <a:ext cx="9603275" cy="749961"/>
          </a:xfrm>
        </p:spPr>
        <p:txBody>
          <a:bodyPr>
            <a:normAutofit fontScale="90000"/>
          </a:bodyPr>
          <a:lstStyle/>
          <a:p>
            <a:pPr algn="ctr"/>
            <a:r>
              <a:rPr lang="en-US" dirty="0" err="1"/>
              <a:t>lapisan-lapisan</a:t>
            </a:r>
            <a:r>
              <a:rPr lang="en-US" dirty="0"/>
              <a:t> Android </a:t>
            </a:r>
            <a:r>
              <a:rPr lang="en-US" dirty="0" err="1"/>
              <a:t>dari</a:t>
            </a:r>
            <a:r>
              <a:rPr lang="en-US" dirty="0"/>
              <a:t> yang paling </a:t>
            </a:r>
            <a:r>
              <a:rPr lang="en-US" dirty="0" err="1"/>
              <a:t>dalam</a:t>
            </a:r>
            <a:r>
              <a:rPr lang="en-US" dirty="0"/>
              <a:t> </a:t>
            </a:r>
            <a:r>
              <a:rPr lang="en-US" dirty="0" err="1"/>
              <a:t>hingga</a:t>
            </a:r>
            <a:r>
              <a:rPr lang="en-US" dirty="0"/>
              <a:t> paling </a:t>
            </a:r>
            <a:r>
              <a:rPr lang="en-US" dirty="0" err="1" smtClean="0"/>
              <a:t>luar</a:t>
            </a:r>
            <a:endParaRPr lang="id-ID" dirty="0"/>
          </a:p>
        </p:txBody>
      </p:sp>
      <p:sp>
        <p:nvSpPr>
          <p:cNvPr id="8" name="TextBox 7">
            <a:extLst>
              <a:ext uri="{FF2B5EF4-FFF2-40B4-BE49-F238E27FC236}">
                <a16:creationId xmlns:a16="http://schemas.microsoft.com/office/drawing/2014/main" id="{CAD40762-5398-4458-8CE3-E658F0AE435D}"/>
              </a:ext>
            </a:extLst>
          </p:cNvPr>
          <p:cNvSpPr txBox="1"/>
          <p:nvPr/>
        </p:nvSpPr>
        <p:spPr>
          <a:xfrm>
            <a:off x="495301" y="6274492"/>
            <a:ext cx="10334268" cy="307777"/>
          </a:xfrm>
          <a:prstGeom prst="rect">
            <a:avLst/>
          </a:prstGeom>
          <a:noFill/>
        </p:spPr>
        <p:txBody>
          <a:bodyPr wrap="square" rtlCol="0">
            <a:spAutoFit/>
          </a:bodyPr>
          <a:lstStyle/>
          <a:p>
            <a:r>
              <a:rPr lang="en-US" sz="1400" dirty="0" err="1" smtClean="0">
                <a:solidFill>
                  <a:schemeClr val="bg1"/>
                </a:solidFill>
              </a:rPr>
              <a:t>Sumber</a:t>
            </a:r>
            <a:r>
              <a:rPr lang="en-US" sz="1400" dirty="0" smtClean="0">
                <a:solidFill>
                  <a:schemeClr val="bg1"/>
                </a:solidFill>
              </a:rPr>
              <a:t> : http</a:t>
            </a:r>
            <a:r>
              <a:rPr lang="en-US" sz="1400" dirty="0">
                <a:solidFill>
                  <a:schemeClr val="bg1"/>
                </a:solidFill>
              </a:rPr>
              <a:t>://www.vedcmalang.com/pppptkboemlg/index.php/menuutama/teknologi-informasi/825-arsitektur-sistem-operasi-android</a:t>
            </a:r>
          </a:p>
        </p:txBody>
      </p:sp>
      <p:sp>
        <p:nvSpPr>
          <p:cNvPr id="3" name="Content Placeholder 2"/>
          <p:cNvSpPr>
            <a:spLocks noGrp="1"/>
          </p:cNvSpPr>
          <p:nvPr>
            <p:ph idx="1"/>
          </p:nvPr>
        </p:nvSpPr>
        <p:spPr>
          <a:xfrm>
            <a:off x="1097281" y="1874520"/>
            <a:ext cx="9957574" cy="4137660"/>
          </a:xfrm>
        </p:spPr>
        <p:txBody>
          <a:bodyPr>
            <a:noAutofit/>
          </a:bodyPr>
          <a:lstStyle/>
          <a:p>
            <a:pPr algn="just">
              <a:buFont typeface="Wingdings" panose="05000000000000000000" pitchFamily="2" charset="2"/>
              <a:buChar char="q"/>
            </a:pPr>
            <a:r>
              <a:rPr lang="en-US" dirty="0" smtClean="0"/>
              <a:t>Library</a:t>
            </a:r>
            <a:endParaRPr lang="id-ID" dirty="0" smtClean="0"/>
          </a:p>
          <a:p>
            <a:pPr marL="0" indent="0" algn="just">
              <a:buNone/>
            </a:pPr>
            <a:r>
              <a:rPr lang="id-ID" dirty="0" smtClean="0"/>
              <a:t>	</a:t>
            </a:r>
            <a:r>
              <a:rPr lang="en-US" dirty="0" smtClean="0"/>
              <a:t>Library </a:t>
            </a:r>
            <a:r>
              <a:rPr lang="en-US" dirty="0" err="1"/>
              <a:t>membawa</a:t>
            </a:r>
            <a:r>
              <a:rPr lang="en-US" dirty="0"/>
              <a:t> </a:t>
            </a:r>
            <a:r>
              <a:rPr lang="en-US" dirty="0" err="1"/>
              <a:t>sekumpulan</a:t>
            </a:r>
            <a:r>
              <a:rPr lang="en-US" dirty="0"/>
              <a:t> </a:t>
            </a:r>
            <a:r>
              <a:rPr lang="en-US" dirty="0" err="1"/>
              <a:t>instruksi</a:t>
            </a:r>
            <a:r>
              <a:rPr lang="en-US" dirty="0"/>
              <a:t> </a:t>
            </a:r>
            <a:r>
              <a:rPr lang="en-US" dirty="0" err="1"/>
              <a:t>untuk</a:t>
            </a:r>
            <a:r>
              <a:rPr lang="en-US" dirty="0"/>
              <a:t> </a:t>
            </a:r>
            <a:r>
              <a:rPr lang="en-US" dirty="0" err="1"/>
              <a:t>mengarahkan</a:t>
            </a:r>
            <a:r>
              <a:rPr lang="en-US" dirty="0"/>
              <a:t> </a:t>
            </a:r>
            <a:r>
              <a:rPr lang="en-US" dirty="0" err="1"/>
              <a:t>perangkat</a:t>
            </a:r>
            <a:r>
              <a:rPr lang="en-US" dirty="0"/>
              <a:t> Android </a:t>
            </a:r>
            <a:r>
              <a:rPr lang="en-US" dirty="0" err="1"/>
              <a:t>kita</a:t>
            </a:r>
            <a:r>
              <a:rPr lang="en-US" dirty="0"/>
              <a:t> </a:t>
            </a:r>
            <a:r>
              <a:rPr lang="en-US" dirty="0" err="1"/>
              <a:t>dalam</a:t>
            </a:r>
            <a:r>
              <a:rPr lang="en-US" dirty="0"/>
              <a:t> </a:t>
            </a:r>
            <a:r>
              <a:rPr lang="en-US" dirty="0" err="1"/>
              <a:t>menangani</a:t>
            </a:r>
            <a:r>
              <a:rPr lang="en-US" dirty="0"/>
              <a:t> </a:t>
            </a:r>
            <a:r>
              <a:rPr lang="en-US" dirty="0" err="1"/>
              <a:t>berbagai</a:t>
            </a:r>
            <a:r>
              <a:rPr lang="en-US" dirty="0"/>
              <a:t> </a:t>
            </a:r>
            <a:r>
              <a:rPr lang="en-US" dirty="0" err="1"/>
              <a:t>tipe</a:t>
            </a:r>
            <a:r>
              <a:rPr lang="en-US" dirty="0"/>
              <a:t> data. </a:t>
            </a:r>
            <a:r>
              <a:rPr lang="en-US" dirty="0" err="1"/>
              <a:t>Contohnya,perekam</a:t>
            </a:r>
            <a:r>
              <a:rPr lang="en-US" dirty="0"/>
              <a:t> </a:t>
            </a:r>
            <a:r>
              <a:rPr lang="en-US" dirty="0" err="1"/>
              <a:t>dari</a:t>
            </a:r>
            <a:r>
              <a:rPr lang="en-US" dirty="0"/>
              <a:t> </a:t>
            </a:r>
            <a:r>
              <a:rPr lang="en-US" dirty="0" err="1"/>
              <a:t>berbagai</a:t>
            </a:r>
            <a:r>
              <a:rPr lang="en-US" dirty="0"/>
              <a:t> </a:t>
            </a:r>
            <a:r>
              <a:rPr lang="en-US" dirty="0" err="1"/>
              <a:t>macam</a:t>
            </a:r>
            <a:r>
              <a:rPr lang="en-US" dirty="0"/>
              <a:t> format Video </a:t>
            </a:r>
            <a:r>
              <a:rPr lang="en-US" dirty="0" err="1"/>
              <a:t>dan</a:t>
            </a:r>
            <a:r>
              <a:rPr lang="en-US" dirty="0"/>
              <a:t> Audio </a:t>
            </a:r>
            <a:r>
              <a:rPr lang="en-US" dirty="0" err="1"/>
              <a:t>ditangani</a:t>
            </a:r>
            <a:r>
              <a:rPr lang="en-US" dirty="0"/>
              <a:t> </a:t>
            </a:r>
            <a:r>
              <a:rPr lang="en-US" dirty="0" err="1"/>
              <a:t>oleh</a:t>
            </a:r>
            <a:r>
              <a:rPr lang="en-US" dirty="0"/>
              <a:t> Media Framework Library</a:t>
            </a:r>
            <a:r>
              <a:rPr lang="en-US" dirty="0" smtClean="0"/>
              <a:t>.</a:t>
            </a:r>
            <a:endParaRPr lang="id-ID" dirty="0"/>
          </a:p>
          <a:p>
            <a:pPr algn="just">
              <a:buFont typeface="Wingdings" panose="05000000000000000000" pitchFamily="2" charset="2"/>
              <a:buChar char="q"/>
            </a:pPr>
            <a:r>
              <a:rPr lang="en-US" dirty="0" smtClean="0"/>
              <a:t>Android Runtime</a:t>
            </a:r>
            <a:endParaRPr lang="id-ID" dirty="0" smtClean="0"/>
          </a:p>
          <a:p>
            <a:pPr marL="0" indent="0" algn="just">
              <a:buNone/>
            </a:pPr>
            <a:r>
              <a:rPr lang="id-ID" dirty="0"/>
              <a:t>	</a:t>
            </a:r>
            <a:r>
              <a:rPr lang="en-US" dirty="0" err="1"/>
              <a:t>Terletak</a:t>
            </a:r>
            <a:r>
              <a:rPr lang="en-US" dirty="0"/>
              <a:t> </a:t>
            </a:r>
            <a:r>
              <a:rPr lang="en-US" dirty="0" err="1"/>
              <a:t>pada</a:t>
            </a:r>
            <a:r>
              <a:rPr lang="en-US" dirty="0"/>
              <a:t> level yang </a:t>
            </a:r>
            <a:r>
              <a:rPr lang="en-US" dirty="0" err="1"/>
              <a:t>sama</a:t>
            </a:r>
            <a:r>
              <a:rPr lang="en-US" dirty="0"/>
              <a:t> </a:t>
            </a:r>
            <a:r>
              <a:rPr lang="en-US" dirty="0" err="1"/>
              <a:t>dengan</a:t>
            </a:r>
            <a:r>
              <a:rPr lang="en-US" dirty="0"/>
              <a:t> </a:t>
            </a:r>
            <a:r>
              <a:rPr lang="en-US" dirty="0" err="1"/>
              <a:t>lapisan</a:t>
            </a:r>
            <a:r>
              <a:rPr lang="en-US" dirty="0"/>
              <a:t> Library </a:t>
            </a:r>
            <a:r>
              <a:rPr lang="en-US" dirty="0" err="1"/>
              <a:t>juga</a:t>
            </a:r>
            <a:r>
              <a:rPr lang="en-US" dirty="0"/>
              <a:t> </a:t>
            </a:r>
            <a:r>
              <a:rPr lang="en-US" dirty="0" err="1"/>
              <a:t>terdapat</a:t>
            </a:r>
            <a:r>
              <a:rPr lang="en-US" dirty="0"/>
              <a:t> </a:t>
            </a:r>
            <a:r>
              <a:rPr lang="en-US" dirty="0" err="1"/>
              <a:t>Lapisan</a:t>
            </a:r>
            <a:r>
              <a:rPr lang="en-US" dirty="0"/>
              <a:t> Android Runtime </a:t>
            </a:r>
            <a:r>
              <a:rPr lang="en-US" dirty="0" err="1"/>
              <a:t>dan</a:t>
            </a:r>
            <a:r>
              <a:rPr lang="en-US" dirty="0"/>
              <a:t> </a:t>
            </a:r>
            <a:r>
              <a:rPr lang="en-US" dirty="0" err="1"/>
              <a:t>juga</a:t>
            </a:r>
            <a:r>
              <a:rPr lang="en-US" dirty="0"/>
              <a:t> </a:t>
            </a:r>
            <a:r>
              <a:rPr lang="en-US" dirty="0" err="1"/>
              <a:t>sekumpulan</a:t>
            </a:r>
            <a:r>
              <a:rPr lang="en-US" dirty="0"/>
              <a:t> Library Java yang </a:t>
            </a:r>
            <a:r>
              <a:rPr lang="en-US" dirty="0" err="1"/>
              <a:t>dikhususkan</a:t>
            </a:r>
            <a:r>
              <a:rPr lang="en-US" dirty="0"/>
              <a:t> </a:t>
            </a:r>
            <a:r>
              <a:rPr lang="en-US" dirty="0" err="1"/>
              <a:t>untuk</a:t>
            </a:r>
            <a:r>
              <a:rPr lang="en-US" dirty="0"/>
              <a:t> Android. Programmer </a:t>
            </a:r>
            <a:r>
              <a:rPr lang="en-US" dirty="0" err="1"/>
              <a:t>Aplikasi</a:t>
            </a:r>
            <a:r>
              <a:rPr lang="en-US" dirty="0"/>
              <a:t> Android </a:t>
            </a:r>
            <a:r>
              <a:rPr lang="en-US" dirty="0" err="1"/>
              <a:t>membuat</a:t>
            </a:r>
            <a:r>
              <a:rPr lang="en-US" dirty="0"/>
              <a:t> </a:t>
            </a:r>
            <a:r>
              <a:rPr lang="en-US" dirty="0" err="1"/>
              <a:t>aplikasinya</a:t>
            </a:r>
            <a:r>
              <a:rPr lang="en-US" dirty="0"/>
              <a:t> </a:t>
            </a:r>
            <a:r>
              <a:rPr lang="en-US" dirty="0" err="1"/>
              <a:t>menggunakan</a:t>
            </a:r>
            <a:r>
              <a:rPr lang="en-US" dirty="0"/>
              <a:t> </a:t>
            </a:r>
            <a:r>
              <a:rPr lang="en-US" dirty="0" err="1"/>
              <a:t>bahasa</a:t>
            </a:r>
            <a:r>
              <a:rPr lang="en-US" dirty="0"/>
              <a:t> </a:t>
            </a:r>
            <a:r>
              <a:rPr lang="en-US" dirty="0" err="1"/>
              <a:t>pemrograman</a:t>
            </a:r>
            <a:r>
              <a:rPr lang="en-US" dirty="0"/>
              <a:t> Java. </a:t>
            </a:r>
            <a:r>
              <a:rPr lang="en-US" dirty="0" err="1"/>
              <a:t>Dalam</a:t>
            </a:r>
            <a:r>
              <a:rPr lang="en-US" dirty="0"/>
              <a:t> </a:t>
            </a:r>
            <a:r>
              <a:rPr lang="en-US" dirty="0" err="1"/>
              <a:t>lapisan</a:t>
            </a:r>
            <a:r>
              <a:rPr lang="en-US" dirty="0"/>
              <a:t> Android Runtime </a:t>
            </a:r>
            <a:r>
              <a:rPr lang="en-US" dirty="0" err="1"/>
              <a:t>juga</a:t>
            </a:r>
            <a:r>
              <a:rPr lang="en-US" dirty="0"/>
              <a:t> </a:t>
            </a:r>
            <a:r>
              <a:rPr lang="en-US" dirty="0" err="1"/>
              <a:t>terdapat</a:t>
            </a:r>
            <a:r>
              <a:rPr lang="en-US" dirty="0"/>
              <a:t> </a:t>
            </a:r>
            <a:r>
              <a:rPr lang="en-US" dirty="0" err="1"/>
              <a:t>Dalvik</a:t>
            </a:r>
            <a:r>
              <a:rPr lang="en-US" dirty="0"/>
              <a:t> VM (Virtual Machine)</a:t>
            </a:r>
            <a:endParaRPr lang="id-ID" dirty="0"/>
          </a:p>
          <a:p>
            <a:pPr marL="0" indent="0" algn="just">
              <a:buNone/>
            </a:pPr>
            <a:endParaRPr lang="id-ID" dirty="0"/>
          </a:p>
          <a:p>
            <a:pPr algn="just"/>
            <a:endParaRPr lang="id-ID" sz="1800" dirty="0"/>
          </a:p>
        </p:txBody>
      </p:sp>
    </p:spTree>
    <p:extLst>
      <p:ext uri="{BB962C8B-B14F-4D97-AF65-F5344CB8AC3E}">
        <p14:creationId xmlns:p14="http://schemas.microsoft.com/office/powerpoint/2010/main" val="2069010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170F8-BD5D-4A32-B55A-7E5972E2A32A}"/>
              </a:ext>
            </a:extLst>
          </p:cNvPr>
          <p:cNvSpPr>
            <a:spLocks noGrp="1"/>
          </p:cNvSpPr>
          <p:nvPr>
            <p:ph type="title"/>
          </p:nvPr>
        </p:nvSpPr>
        <p:spPr>
          <a:xfrm>
            <a:off x="1451579" y="804519"/>
            <a:ext cx="9603275" cy="749961"/>
          </a:xfrm>
        </p:spPr>
        <p:txBody>
          <a:bodyPr>
            <a:normAutofit fontScale="90000"/>
          </a:bodyPr>
          <a:lstStyle/>
          <a:p>
            <a:pPr algn="ctr"/>
            <a:r>
              <a:rPr lang="en-US" dirty="0" err="1"/>
              <a:t>lapisan-lapisan</a:t>
            </a:r>
            <a:r>
              <a:rPr lang="en-US" dirty="0"/>
              <a:t> Android </a:t>
            </a:r>
            <a:r>
              <a:rPr lang="en-US" dirty="0" err="1"/>
              <a:t>dari</a:t>
            </a:r>
            <a:r>
              <a:rPr lang="en-US" dirty="0"/>
              <a:t> yang paling </a:t>
            </a:r>
            <a:r>
              <a:rPr lang="en-US" dirty="0" err="1"/>
              <a:t>dalam</a:t>
            </a:r>
            <a:r>
              <a:rPr lang="en-US" dirty="0"/>
              <a:t> </a:t>
            </a:r>
            <a:r>
              <a:rPr lang="en-US" dirty="0" err="1"/>
              <a:t>hingga</a:t>
            </a:r>
            <a:r>
              <a:rPr lang="en-US" dirty="0"/>
              <a:t> paling </a:t>
            </a:r>
            <a:r>
              <a:rPr lang="en-US" dirty="0" err="1" smtClean="0"/>
              <a:t>luar</a:t>
            </a:r>
            <a:endParaRPr lang="id-ID" dirty="0"/>
          </a:p>
        </p:txBody>
      </p:sp>
      <p:sp>
        <p:nvSpPr>
          <p:cNvPr id="8" name="TextBox 7">
            <a:extLst>
              <a:ext uri="{FF2B5EF4-FFF2-40B4-BE49-F238E27FC236}">
                <a16:creationId xmlns:a16="http://schemas.microsoft.com/office/drawing/2014/main" id="{CAD40762-5398-4458-8CE3-E658F0AE435D}"/>
              </a:ext>
            </a:extLst>
          </p:cNvPr>
          <p:cNvSpPr txBox="1"/>
          <p:nvPr/>
        </p:nvSpPr>
        <p:spPr>
          <a:xfrm>
            <a:off x="495301" y="6274492"/>
            <a:ext cx="10334268" cy="307777"/>
          </a:xfrm>
          <a:prstGeom prst="rect">
            <a:avLst/>
          </a:prstGeom>
          <a:noFill/>
        </p:spPr>
        <p:txBody>
          <a:bodyPr wrap="square" rtlCol="0">
            <a:spAutoFit/>
          </a:bodyPr>
          <a:lstStyle/>
          <a:p>
            <a:r>
              <a:rPr lang="en-US" sz="1400" dirty="0" err="1" smtClean="0">
                <a:solidFill>
                  <a:schemeClr val="bg1"/>
                </a:solidFill>
              </a:rPr>
              <a:t>Sumber</a:t>
            </a:r>
            <a:r>
              <a:rPr lang="en-US" sz="1400" dirty="0" smtClean="0">
                <a:solidFill>
                  <a:schemeClr val="bg1"/>
                </a:solidFill>
              </a:rPr>
              <a:t> : http</a:t>
            </a:r>
            <a:r>
              <a:rPr lang="en-US" sz="1400" dirty="0">
                <a:solidFill>
                  <a:schemeClr val="bg1"/>
                </a:solidFill>
              </a:rPr>
              <a:t>://www.vedcmalang.com/pppptkboemlg/index.php/menuutama/teknologi-informasi/825-arsitektur-sistem-operasi-android</a:t>
            </a:r>
          </a:p>
        </p:txBody>
      </p:sp>
      <p:sp>
        <p:nvSpPr>
          <p:cNvPr id="3" name="Content Placeholder 2"/>
          <p:cNvSpPr>
            <a:spLocks noGrp="1"/>
          </p:cNvSpPr>
          <p:nvPr>
            <p:ph idx="1"/>
          </p:nvPr>
        </p:nvSpPr>
        <p:spPr>
          <a:xfrm>
            <a:off x="1097281" y="1874520"/>
            <a:ext cx="9957574" cy="4137660"/>
          </a:xfrm>
        </p:spPr>
        <p:txBody>
          <a:bodyPr>
            <a:noAutofit/>
          </a:bodyPr>
          <a:lstStyle/>
          <a:p>
            <a:pPr algn="just">
              <a:buFont typeface="Wingdings" panose="05000000000000000000" pitchFamily="2" charset="2"/>
              <a:buChar char="q"/>
            </a:pPr>
            <a:r>
              <a:rPr lang="en-US" dirty="0"/>
              <a:t>Application </a:t>
            </a:r>
            <a:r>
              <a:rPr lang="en-US" dirty="0" smtClean="0"/>
              <a:t>Framework</a:t>
            </a:r>
            <a:endParaRPr lang="id-ID" dirty="0"/>
          </a:p>
          <a:p>
            <a:pPr marL="0" indent="0" algn="just">
              <a:buNone/>
            </a:pPr>
            <a:r>
              <a:rPr lang="id-ID" dirty="0" smtClean="0"/>
              <a:t>	</a:t>
            </a:r>
            <a:r>
              <a:rPr lang="en-US" dirty="0" err="1" smtClean="0"/>
              <a:t>Lapisan</a:t>
            </a:r>
            <a:r>
              <a:rPr lang="en-US" dirty="0" smtClean="0"/>
              <a:t> </a:t>
            </a:r>
            <a:r>
              <a:rPr lang="en-US" dirty="0" err="1"/>
              <a:t>ini</a:t>
            </a:r>
            <a:r>
              <a:rPr lang="en-US" dirty="0"/>
              <a:t> </a:t>
            </a:r>
            <a:r>
              <a:rPr lang="en-US" dirty="0" err="1"/>
              <a:t>berinteraksi</a:t>
            </a:r>
            <a:r>
              <a:rPr lang="en-US" dirty="0"/>
              <a:t> </a:t>
            </a:r>
            <a:r>
              <a:rPr lang="en-US" dirty="0" err="1"/>
              <a:t>langsung</a:t>
            </a:r>
            <a:r>
              <a:rPr lang="en-US" dirty="0"/>
              <a:t> </a:t>
            </a:r>
            <a:r>
              <a:rPr lang="en-US" dirty="0" err="1"/>
              <a:t>dengan</a:t>
            </a:r>
            <a:r>
              <a:rPr lang="en-US" dirty="0"/>
              <a:t> </a:t>
            </a:r>
            <a:r>
              <a:rPr lang="en-US" dirty="0" err="1"/>
              <a:t>aplikasi</a:t>
            </a:r>
            <a:r>
              <a:rPr lang="en-US" dirty="0"/>
              <a:t> </a:t>
            </a:r>
            <a:r>
              <a:rPr lang="en-US" dirty="0" err="1"/>
              <a:t>kita</a:t>
            </a:r>
            <a:r>
              <a:rPr lang="en-US" dirty="0"/>
              <a:t>. Program-program di </a:t>
            </a:r>
            <a:r>
              <a:rPr lang="en-US" dirty="0" err="1"/>
              <a:t>atas</a:t>
            </a:r>
            <a:r>
              <a:rPr lang="en-US" dirty="0"/>
              <a:t> </a:t>
            </a:r>
            <a:r>
              <a:rPr lang="en-US" dirty="0" err="1"/>
              <a:t>memanajemen</a:t>
            </a:r>
            <a:r>
              <a:rPr lang="en-US" dirty="0"/>
              <a:t> </a:t>
            </a:r>
            <a:r>
              <a:rPr lang="en-US" dirty="0" err="1"/>
              <a:t>fungsi</a:t>
            </a:r>
            <a:r>
              <a:rPr lang="en-US" dirty="0"/>
              <a:t> </a:t>
            </a:r>
            <a:r>
              <a:rPr lang="en-US" dirty="0" err="1"/>
              <a:t>dasar</a:t>
            </a:r>
            <a:r>
              <a:rPr lang="en-US" dirty="0"/>
              <a:t> </a:t>
            </a:r>
            <a:r>
              <a:rPr lang="en-US" dirty="0" err="1"/>
              <a:t>dari</a:t>
            </a:r>
            <a:r>
              <a:rPr lang="en-US" dirty="0"/>
              <a:t> </a:t>
            </a:r>
            <a:r>
              <a:rPr lang="en-US" dirty="0" err="1"/>
              <a:t>perangkat</a:t>
            </a:r>
            <a:r>
              <a:rPr lang="en-US" dirty="0"/>
              <a:t> </a:t>
            </a:r>
            <a:r>
              <a:rPr lang="en-US" dirty="0" err="1"/>
              <a:t>seperti</a:t>
            </a:r>
            <a:r>
              <a:rPr lang="en-US" dirty="0"/>
              <a:t> </a:t>
            </a:r>
            <a:r>
              <a:rPr lang="en-US" dirty="0" err="1"/>
              <a:t>manajemen</a:t>
            </a:r>
            <a:r>
              <a:rPr lang="en-US" dirty="0"/>
              <a:t> Resource, </a:t>
            </a:r>
            <a:r>
              <a:rPr lang="en-US" dirty="0" err="1"/>
              <a:t>Manajemen</a:t>
            </a:r>
            <a:r>
              <a:rPr lang="en-US" dirty="0"/>
              <a:t> </a:t>
            </a:r>
            <a:r>
              <a:rPr lang="en-US" dirty="0" err="1"/>
              <a:t>Panggilan</a:t>
            </a:r>
            <a:r>
              <a:rPr lang="en-US" dirty="0"/>
              <a:t>, </a:t>
            </a:r>
            <a:r>
              <a:rPr lang="en-US" dirty="0" err="1"/>
              <a:t>Manajemen</a:t>
            </a:r>
            <a:r>
              <a:rPr lang="en-US" dirty="0"/>
              <a:t> Window </a:t>
            </a:r>
            <a:r>
              <a:rPr lang="en-US" dirty="0" err="1"/>
              <a:t>dll</a:t>
            </a:r>
            <a:r>
              <a:rPr lang="en-US" dirty="0"/>
              <a:t>. </a:t>
            </a:r>
            <a:r>
              <a:rPr lang="en-US" dirty="0" err="1"/>
              <a:t>Sebagai</a:t>
            </a:r>
            <a:r>
              <a:rPr lang="en-US" dirty="0"/>
              <a:t> </a:t>
            </a:r>
            <a:r>
              <a:rPr lang="en-US" dirty="0" err="1"/>
              <a:t>seorang</a:t>
            </a:r>
            <a:r>
              <a:rPr lang="en-US" dirty="0"/>
              <a:t> developer, </a:t>
            </a:r>
            <a:r>
              <a:rPr lang="en-US" dirty="0" err="1"/>
              <a:t>kita</a:t>
            </a:r>
            <a:r>
              <a:rPr lang="en-US" dirty="0"/>
              <a:t> </a:t>
            </a:r>
            <a:r>
              <a:rPr lang="en-US" dirty="0" err="1"/>
              <a:t>dapat</a:t>
            </a:r>
            <a:r>
              <a:rPr lang="en-US" dirty="0"/>
              <a:t> </a:t>
            </a:r>
            <a:r>
              <a:rPr lang="en-US" dirty="0" err="1"/>
              <a:t>melihat</a:t>
            </a:r>
            <a:r>
              <a:rPr lang="en-US" dirty="0"/>
              <a:t> </a:t>
            </a:r>
            <a:r>
              <a:rPr lang="en-US" dirty="0" err="1"/>
              <a:t>lapisan</a:t>
            </a:r>
            <a:r>
              <a:rPr lang="en-US" dirty="0"/>
              <a:t> </a:t>
            </a:r>
            <a:r>
              <a:rPr lang="en-US" dirty="0" err="1"/>
              <a:t>ini</a:t>
            </a:r>
            <a:r>
              <a:rPr lang="en-US" dirty="0"/>
              <a:t> </a:t>
            </a:r>
            <a:r>
              <a:rPr lang="en-US" dirty="0" err="1"/>
              <a:t>sebagai</a:t>
            </a:r>
            <a:r>
              <a:rPr lang="en-US" dirty="0"/>
              <a:t> </a:t>
            </a:r>
            <a:r>
              <a:rPr lang="en-US" dirty="0" err="1"/>
              <a:t>alat</a:t>
            </a:r>
            <a:r>
              <a:rPr lang="en-US" dirty="0"/>
              <a:t> </a:t>
            </a:r>
            <a:r>
              <a:rPr lang="en-US" dirty="0" err="1"/>
              <a:t>dasar</a:t>
            </a:r>
            <a:r>
              <a:rPr lang="en-US" dirty="0"/>
              <a:t> yang </a:t>
            </a:r>
            <a:r>
              <a:rPr lang="en-US" dirty="0" err="1"/>
              <a:t>dapat</a:t>
            </a:r>
            <a:r>
              <a:rPr lang="en-US" dirty="0"/>
              <a:t> </a:t>
            </a:r>
            <a:r>
              <a:rPr lang="en-US" dirty="0" err="1"/>
              <a:t>digunakan</a:t>
            </a:r>
            <a:r>
              <a:rPr lang="en-US" dirty="0"/>
              <a:t> </a:t>
            </a:r>
            <a:r>
              <a:rPr lang="en-US" dirty="0" err="1"/>
              <a:t>untuk</a:t>
            </a:r>
            <a:r>
              <a:rPr lang="en-US" dirty="0"/>
              <a:t> </a:t>
            </a:r>
            <a:r>
              <a:rPr lang="en-US" dirty="0" err="1"/>
              <a:t>mengembangkan</a:t>
            </a:r>
            <a:r>
              <a:rPr lang="en-US" dirty="0"/>
              <a:t> </a:t>
            </a:r>
            <a:r>
              <a:rPr lang="en-US" dirty="0" err="1"/>
              <a:t>aplikasi</a:t>
            </a:r>
            <a:r>
              <a:rPr lang="en-US" dirty="0" smtClean="0"/>
              <a:t>.</a:t>
            </a:r>
            <a:endParaRPr lang="id-ID" dirty="0"/>
          </a:p>
          <a:p>
            <a:pPr algn="just">
              <a:buFont typeface="Wingdings" panose="05000000000000000000" pitchFamily="2" charset="2"/>
              <a:buChar char="q"/>
            </a:pPr>
            <a:r>
              <a:rPr lang="en-US" dirty="0" smtClean="0"/>
              <a:t>Application</a:t>
            </a:r>
            <a:endParaRPr lang="id-ID" dirty="0" smtClean="0"/>
          </a:p>
          <a:p>
            <a:pPr marL="0" indent="0" algn="just">
              <a:buNone/>
            </a:pPr>
            <a:r>
              <a:rPr lang="id-ID" dirty="0"/>
              <a:t>	</a:t>
            </a:r>
            <a:r>
              <a:rPr lang="en-US" dirty="0" err="1"/>
              <a:t>Aplikasi</a:t>
            </a:r>
            <a:r>
              <a:rPr lang="en-US" dirty="0"/>
              <a:t> </a:t>
            </a:r>
            <a:r>
              <a:rPr lang="en-US" dirty="0" err="1"/>
              <a:t>berada</a:t>
            </a:r>
            <a:r>
              <a:rPr lang="en-US" dirty="0"/>
              <a:t> </a:t>
            </a:r>
            <a:r>
              <a:rPr lang="en-US" dirty="0" err="1"/>
              <a:t>pada</a:t>
            </a:r>
            <a:r>
              <a:rPr lang="en-US" dirty="0"/>
              <a:t> </a:t>
            </a:r>
            <a:r>
              <a:rPr lang="en-US" dirty="0" err="1"/>
              <a:t>lapisan</a:t>
            </a:r>
            <a:r>
              <a:rPr lang="en-US" dirty="0"/>
              <a:t> </a:t>
            </a:r>
            <a:r>
              <a:rPr lang="en-US" dirty="0" err="1"/>
              <a:t>terluar</a:t>
            </a:r>
            <a:r>
              <a:rPr lang="en-US" dirty="0"/>
              <a:t> </a:t>
            </a:r>
            <a:r>
              <a:rPr lang="en-US" dirty="0" err="1"/>
              <a:t>dari</a:t>
            </a:r>
            <a:r>
              <a:rPr lang="en-US" dirty="0"/>
              <a:t> </a:t>
            </a:r>
            <a:r>
              <a:rPr lang="en-US" dirty="0" err="1"/>
              <a:t>Arsitektur</a:t>
            </a:r>
            <a:r>
              <a:rPr lang="en-US" dirty="0"/>
              <a:t> Android. </a:t>
            </a:r>
            <a:r>
              <a:rPr lang="en-US" dirty="0" err="1"/>
              <a:t>Pengguna</a:t>
            </a:r>
            <a:r>
              <a:rPr lang="en-US" dirty="0"/>
              <a:t> </a:t>
            </a:r>
            <a:r>
              <a:rPr lang="en-US" dirty="0" err="1"/>
              <a:t>awam</a:t>
            </a:r>
            <a:r>
              <a:rPr lang="en-US" dirty="0"/>
              <a:t> Android </a:t>
            </a:r>
            <a:r>
              <a:rPr lang="en-US" dirty="0" err="1"/>
              <a:t>pasti</a:t>
            </a:r>
            <a:r>
              <a:rPr lang="en-US" dirty="0"/>
              <a:t> </a:t>
            </a:r>
            <a:r>
              <a:rPr lang="en-US" dirty="0" err="1"/>
              <a:t>akan</a:t>
            </a:r>
            <a:r>
              <a:rPr lang="en-US" dirty="0"/>
              <a:t> </a:t>
            </a:r>
            <a:r>
              <a:rPr lang="en-US" dirty="0" err="1"/>
              <a:t>berinteraksi</a:t>
            </a:r>
            <a:r>
              <a:rPr lang="en-US" dirty="0"/>
              <a:t> </a:t>
            </a:r>
            <a:r>
              <a:rPr lang="en-US" dirty="0" err="1"/>
              <a:t>dengan</a:t>
            </a:r>
            <a:r>
              <a:rPr lang="en-US" dirty="0"/>
              <a:t> </a:t>
            </a:r>
            <a:r>
              <a:rPr lang="en-US" dirty="0" err="1"/>
              <a:t>lapisan</a:t>
            </a:r>
            <a:r>
              <a:rPr lang="en-US" dirty="0"/>
              <a:t> </a:t>
            </a:r>
            <a:r>
              <a:rPr lang="en-US" dirty="0" err="1"/>
              <a:t>ini</a:t>
            </a:r>
            <a:r>
              <a:rPr lang="en-US" dirty="0"/>
              <a:t> </a:t>
            </a:r>
            <a:r>
              <a:rPr lang="en-US" dirty="0" err="1"/>
              <a:t>untuk</a:t>
            </a:r>
            <a:r>
              <a:rPr lang="en-US" dirty="0"/>
              <a:t> </a:t>
            </a:r>
            <a:r>
              <a:rPr lang="en-US" dirty="0" err="1"/>
              <a:t>fungsi</a:t>
            </a:r>
            <a:r>
              <a:rPr lang="en-US" dirty="0"/>
              <a:t> </a:t>
            </a:r>
            <a:r>
              <a:rPr lang="en-US" dirty="0" err="1"/>
              <a:t>umum</a:t>
            </a:r>
            <a:r>
              <a:rPr lang="en-US" dirty="0"/>
              <a:t> </a:t>
            </a:r>
            <a:r>
              <a:rPr lang="en-US" dirty="0" err="1"/>
              <a:t>seperti</a:t>
            </a:r>
            <a:r>
              <a:rPr lang="en-US" dirty="0"/>
              <a:t> </a:t>
            </a:r>
            <a:r>
              <a:rPr lang="en-US" dirty="0" err="1"/>
              <a:t>menelepon</a:t>
            </a:r>
            <a:r>
              <a:rPr lang="en-US" dirty="0"/>
              <a:t>, </a:t>
            </a:r>
            <a:r>
              <a:rPr lang="en-US" dirty="0" err="1"/>
              <a:t>mengakses</a:t>
            </a:r>
            <a:r>
              <a:rPr lang="en-US" dirty="0"/>
              <a:t> website, </a:t>
            </a:r>
            <a:r>
              <a:rPr lang="en-US" dirty="0" err="1"/>
              <a:t>dll</a:t>
            </a:r>
            <a:r>
              <a:rPr lang="en-US" dirty="0"/>
              <a:t>. </a:t>
            </a:r>
            <a:r>
              <a:rPr lang="en-US" dirty="0" err="1"/>
              <a:t>Lapisan</a:t>
            </a:r>
            <a:r>
              <a:rPr lang="en-US" dirty="0"/>
              <a:t> di </a:t>
            </a:r>
            <a:r>
              <a:rPr lang="en-US" dirty="0" err="1"/>
              <a:t>bawah</a:t>
            </a:r>
            <a:r>
              <a:rPr lang="en-US" dirty="0"/>
              <a:t> </a:t>
            </a:r>
            <a:r>
              <a:rPr lang="en-US" dirty="0" err="1"/>
              <a:t>dari</a:t>
            </a:r>
            <a:r>
              <a:rPr lang="en-US" dirty="0"/>
              <a:t> </a:t>
            </a:r>
            <a:r>
              <a:rPr lang="en-US" dirty="0" err="1"/>
              <a:t>lapisan</a:t>
            </a:r>
            <a:r>
              <a:rPr lang="en-US" dirty="0"/>
              <a:t> </a:t>
            </a:r>
            <a:r>
              <a:rPr lang="en-US" dirty="0" err="1"/>
              <a:t>aplikasi</a:t>
            </a:r>
            <a:r>
              <a:rPr lang="en-US" dirty="0"/>
              <a:t> </a:t>
            </a:r>
            <a:r>
              <a:rPr lang="en-US" dirty="0" err="1"/>
              <a:t>ini</a:t>
            </a:r>
            <a:r>
              <a:rPr lang="en-US" dirty="0"/>
              <a:t> </a:t>
            </a:r>
            <a:r>
              <a:rPr lang="en-US" dirty="0" err="1"/>
              <a:t>diakses</a:t>
            </a:r>
            <a:r>
              <a:rPr lang="en-US" dirty="0"/>
              <a:t> </a:t>
            </a:r>
            <a:r>
              <a:rPr lang="en-US" dirty="0" err="1"/>
              <a:t>kebanyakan</a:t>
            </a:r>
            <a:r>
              <a:rPr lang="en-US" dirty="0"/>
              <a:t> </a:t>
            </a:r>
            <a:r>
              <a:rPr lang="en-US" dirty="0" err="1"/>
              <a:t>oleh</a:t>
            </a:r>
            <a:r>
              <a:rPr lang="en-US" dirty="0"/>
              <a:t> Developer, Programmer </a:t>
            </a:r>
            <a:r>
              <a:rPr lang="en-US" dirty="0" err="1"/>
              <a:t>atau</a:t>
            </a:r>
            <a:r>
              <a:rPr lang="en-US" dirty="0"/>
              <a:t> </a:t>
            </a:r>
            <a:r>
              <a:rPr lang="en-US" dirty="0" err="1"/>
              <a:t>sejenisnya</a:t>
            </a:r>
            <a:r>
              <a:rPr lang="en-US" dirty="0"/>
              <a:t>.</a:t>
            </a:r>
            <a:endParaRPr lang="id-ID" dirty="0"/>
          </a:p>
          <a:p>
            <a:pPr marL="0" indent="0" algn="just">
              <a:buNone/>
            </a:pPr>
            <a:endParaRPr lang="id-ID" dirty="0"/>
          </a:p>
        </p:txBody>
      </p:sp>
    </p:spTree>
    <p:extLst>
      <p:ext uri="{BB962C8B-B14F-4D97-AF65-F5344CB8AC3E}">
        <p14:creationId xmlns:p14="http://schemas.microsoft.com/office/powerpoint/2010/main" val="38666660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Versi</a:t>
            </a:r>
            <a:r>
              <a:rPr lang="en-US" dirty="0" smtClean="0"/>
              <a:t> – </a:t>
            </a:r>
            <a:r>
              <a:rPr lang="en-US" dirty="0" err="1" smtClean="0"/>
              <a:t>versi</a:t>
            </a:r>
            <a:r>
              <a:rPr lang="en-US" dirty="0" smtClean="0"/>
              <a:t> android </a:t>
            </a:r>
            <a:endParaRPr lang="en-US" dirty="0"/>
          </a:p>
        </p:txBody>
      </p:sp>
      <p:sp>
        <p:nvSpPr>
          <p:cNvPr id="3" name="Content Placeholder 2"/>
          <p:cNvSpPr>
            <a:spLocks noGrp="1"/>
          </p:cNvSpPr>
          <p:nvPr>
            <p:ph idx="1"/>
          </p:nvPr>
        </p:nvSpPr>
        <p:spPr>
          <a:xfrm>
            <a:off x="660400" y="2015732"/>
            <a:ext cx="11010899" cy="3864368"/>
          </a:xfrm>
        </p:spPr>
        <p:txBody>
          <a:bodyPr numCol="2">
            <a:normAutofit fontScale="85000" lnSpcReduction="10000"/>
          </a:bodyPr>
          <a:lstStyle/>
          <a:p>
            <a:pPr marL="457200" indent="-457200">
              <a:buFont typeface="+mj-lt"/>
              <a:buAutoNum type="arabicPeriod"/>
            </a:pPr>
            <a:r>
              <a:rPr lang="en-US" dirty="0" smtClean="0"/>
              <a:t>1.0,”Alpha” </a:t>
            </a:r>
            <a:r>
              <a:rPr lang="en-US" dirty="0" err="1" smtClean="0"/>
              <a:t>dirilis</a:t>
            </a:r>
            <a:r>
              <a:rPr lang="en-US" dirty="0" smtClean="0"/>
              <a:t> </a:t>
            </a:r>
            <a:r>
              <a:rPr lang="en-US" dirty="0" err="1" smtClean="0"/>
              <a:t>pada</a:t>
            </a:r>
            <a:r>
              <a:rPr lang="en-US" dirty="0" smtClean="0"/>
              <a:t> </a:t>
            </a:r>
            <a:r>
              <a:rPr lang="en-US" dirty="0" err="1" smtClean="0"/>
              <a:t>tanggal</a:t>
            </a:r>
            <a:r>
              <a:rPr lang="en-US" dirty="0" smtClean="0"/>
              <a:t> 23 September 2008</a:t>
            </a:r>
          </a:p>
          <a:p>
            <a:pPr marL="457200" indent="-457200">
              <a:buFont typeface="+mj-lt"/>
              <a:buAutoNum type="arabicPeriod"/>
            </a:pPr>
            <a:r>
              <a:rPr lang="en-US" dirty="0" smtClean="0"/>
              <a:t>1.1,”Beta” </a:t>
            </a:r>
            <a:r>
              <a:rPr lang="en-US" dirty="0" err="1" smtClean="0"/>
              <a:t>dirilis</a:t>
            </a:r>
            <a:r>
              <a:rPr lang="en-US" dirty="0" smtClean="0"/>
              <a:t> </a:t>
            </a:r>
            <a:r>
              <a:rPr lang="en-US" dirty="0" err="1" smtClean="0"/>
              <a:t>pada</a:t>
            </a:r>
            <a:r>
              <a:rPr lang="en-US" dirty="0" smtClean="0"/>
              <a:t> </a:t>
            </a:r>
            <a:r>
              <a:rPr lang="en-US" dirty="0" err="1" smtClean="0"/>
              <a:t>tanggal</a:t>
            </a:r>
            <a:r>
              <a:rPr lang="en-US" dirty="0" smtClean="0"/>
              <a:t> 9 </a:t>
            </a:r>
            <a:r>
              <a:rPr lang="en-US" dirty="0" err="1" smtClean="0"/>
              <a:t>Februari</a:t>
            </a:r>
            <a:r>
              <a:rPr lang="en-US" dirty="0" smtClean="0"/>
              <a:t> 2009</a:t>
            </a:r>
          </a:p>
          <a:p>
            <a:pPr marL="457200" indent="-457200">
              <a:buFont typeface="+mj-lt"/>
              <a:buAutoNum type="arabicPeriod"/>
            </a:pPr>
            <a:r>
              <a:rPr lang="en-US" dirty="0" smtClean="0"/>
              <a:t>1.5 “Cupcake” </a:t>
            </a:r>
            <a:r>
              <a:rPr lang="en-US" dirty="0" err="1" smtClean="0"/>
              <a:t>dirilis</a:t>
            </a:r>
            <a:r>
              <a:rPr lang="en-US" dirty="0" smtClean="0"/>
              <a:t> </a:t>
            </a:r>
            <a:r>
              <a:rPr lang="en-US" dirty="0" err="1" smtClean="0"/>
              <a:t>pada</a:t>
            </a:r>
            <a:r>
              <a:rPr lang="en-US" dirty="0" smtClean="0"/>
              <a:t> </a:t>
            </a:r>
            <a:r>
              <a:rPr lang="en-US" dirty="0" err="1" smtClean="0"/>
              <a:t>tanggal</a:t>
            </a:r>
            <a:r>
              <a:rPr lang="en-US" dirty="0" smtClean="0"/>
              <a:t> 27 April 2009</a:t>
            </a:r>
          </a:p>
          <a:p>
            <a:pPr marL="457200" indent="-457200">
              <a:buFont typeface="+mj-lt"/>
              <a:buAutoNum type="arabicPeriod"/>
            </a:pPr>
            <a:r>
              <a:rPr lang="en-US" dirty="0" smtClean="0"/>
              <a:t>1.6 “Donut”, </a:t>
            </a:r>
            <a:r>
              <a:rPr lang="en-US" dirty="0" err="1" smtClean="0"/>
              <a:t>dirilis</a:t>
            </a:r>
            <a:r>
              <a:rPr lang="en-US" dirty="0" smtClean="0"/>
              <a:t> </a:t>
            </a:r>
            <a:r>
              <a:rPr lang="en-US" dirty="0" err="1" smtClean="0"/>
              <a:t>pada</a:t>
            </a:r>
            <a:r>
              <a:rPr lang="en-US" dirty="0" smtClean="0"/>
              <a:t> </a:t>
            </a:r>
            <a:r>
              <a:rPr lang="en-US" dirty="0" err="1" smtClean="0"/>
              <a:t>tanggal</a:t>
            </a:r>
            <a:r>
              <a:rPr lang="en-US" dirty="0" smtClean="0"/>
              <a:t> 15 September 2009</a:t>
            </a:r>
          </a:p>
          <a:p>
            <a:pPr marL="457200" indent="-457200">
              <a:buFont typeface="+mj-lt"/>
              <a:buAutoNum type="arabicPeriod"/>
            </a:pPr>
            <a:r>
              <a:rPr lang="en-US" dirty="0" smtClean="0"/>
              <a:t>2.0-2.1 “</a:t>
            </a:r>
            <a:r>
              <a:rPr lang="en-US" dirty="0" err="1" smtClean="0"/>
              <a:t>Eclair</a:t>
            </a:r>
            <a:r>
              <a:rPr lang="en-US" dirty="0" smtClean="0"/>
              <a:t>”, </a:t>
            </a:r>
            <a:r>
              <a:rPr lang="en-US" dirty="0" err="1" smtClean="0"/>
              <a:t>dirilis</a:t>
            </a:r>
            <a:r>
              <a:rPr lang="en-US" dirty="0" smtClean="0"/>
              <a:t> </a:t>
            </a:r>
            <a:r>
              <a:rPr lang="en-US" dirty="0" err="1" smtClean="0"/>
              <a:t>pada</a:t>
            </a:r>
            <a:r>
              <a:rPr lang="en-US" dirty="0" smtClean="0"/>
              <a:t> </a:t>
            </a:r>
            <a:r>
              <a:rPr lang="en-US" dirty="0" err="1" smtClean="0"/>
              <a:t>tanggal</a:t>
            </a:r>
            <a:r>
              <a:rPr lang="en-US" dirty="0" smtClean="0"/>
              <a:t> 3 </a:t>
            </a:r>
            <a:r>
              <a:rPr lang="en-US" dirty="0" err="1" smtClean="0"/>
              <a:t>Desember</a:t>
            </a:r>
            <a:r>
              <a:rPr lang="en-US" dirty="0" smtClean="0"/>
              <a:t> 2009</a:t>
            </a:r>
          </a:p>
          <a:p>
            <a:pPr marL="457200" indent="-457200">
              <a:buFont typeface="+mj-lt"/>
              <a:buAutoNum type="arabicPeriod"/>
            </a:pPr>
            <a:r>
              <a:rPr lang="en-US" dirty="0" smtClean="0"/>
              <a:t>2.2-2.2.3 “</a:t>
            </a:r>
            <a:r>
              <a:rPr lang="en-US" dirty="0" err="1" smtClean="0"/>
              <a:t>Froyo</a:t>
            </a:r>
            <a:r>
              <a:rPr lang="en-US" dirty="0" smtClean="0"/>
              <a:t>”, </a:t>
            </a:r>
            <a:r>
              <a:rPr lang="en-US" dirty="0" err="1" smtClean="0"/>
              <a:t>dirilis</a:t>
            </a:r>
            <a:r>
              <a:rPr lang="en-US" dirty="0" smtClean="0"/>
              <a:t> </a:t>
            </a:r>
            <a:r>
              <a:rPr lang="en-US" dirty="0" err="1" smtClean="0"/>
              <a:t>pada</a:t>
            </a:r>
            <a:r>
              <a:rPr lang="en-US" dirty="0" smtClean="0"/>
              <a:t> </a:t>
            </a:r>
            <a:r>
              <a:rPr lang="en-US" dirty="0" err="1" smtClean="0"/>
              <a:t>tanggal</a:t>
            </a:r>
            <a:r>
              <a:rPr lang="en-US" dirty="0" smtClean="0"/>
              <a:t> 20 Mei 2010</a:t>
            </a:r>
          </a:p>
          <a:p>
            <a:pPr marL="457200" indent="-457200">
              <a:buFont typeface="+mj-lt"/>
              <a:buAutoNum type="arabicPeriod"/>
            </a:pPr>
            <a:r>
              <a:rPr lang="en-US" dirty="0" smtClean="0"/>
              <a:t>2.3-2.3.7 “Gingerbread”, </a:t>
            </a:r>
            <a:r>
              <a:rPr lang="en-US" dirty="0" err="1" smtClean="0"/>
              <a:t>dirilis</a:t>
            </a:r>
            <a:r>
              <a:rPr lang="en-US" dirty="0" smtClean="0"/>
              <a:t> </a:t>
            </a:r>
            <a:r>
              <a:rPr lang="en-US" dirty="0" err="1" smtClean="0"/>
              <a:t>pada</a:t>
            </a:r>
            <a:r>
              <a:rPr lang="en-US" dirty="0" smtClean="0"/>
              <a:t> </a:t>
            </a:r>
            <a:r>
              <a:rPr lang="en-US" dirty="0" err="1" smtClean="0"/>
              <a:t>tanggal</a:t>
            </a:r>
            <a:r>
              <a:rPr lang="en-US" dirty="0" smtClean="0"/>
              <a:t> 6 </a:t>
            </a:r>
            <a:r>
              <a:rPr lang="en-US" dirty="0" err="1" smtClean="0"/>
              <a:t>Desember</a:t>
            </a:r>
            <a:r>
              <a:rPr lang="en-US" dirty="0" smtClean="0"/>
              <a:t> 2010</a:t>
            </a:r>
          </a:p>
          <a:p>
            <a:pPr marL="457200" indent="-457200">
              <a:buFont typeface="+mj-lt"/>
              <a:buAutoNum type="arabicPeriod"/>
            </a:pPr>
            <a:r>
              <a:rPr lang="en-US" dirty="0" smtClean="0"/>
              <a:t>3.0-3.2.6 “Honeycomb”, </a:t>
            </a:r>
            <a:r>
              <a:rPr lang="en-US" dirty="0" err="1" smtClean="0"/>
              <a:t>dirilis</a:t>
            </a:r>
            <a:r>
              <a:rPr lang="en-US" dirty="0" smtClean="0"/>
              <a:t> </a:t>
            </a:r>
            <a:r>
              <a:rPr lang="en-US" dirty="0" err="1" smtClean="0"/>
              <a:t>pada</a:t>
            </a:r>
            <a:r>
              <a:rPr lang="en-US" dirty="0" smtClean="0"/>
              <a:t> </a:t>
            </a:r>
            <a:r>
              <a:rPr lang="en-US" dirty="0" err="1" smtClean="0"/>
              <a:t>tanggal</a:t>
            </a:r>
            <a:r>
              <a:rPr lang="en-US" dirty="0" smtClean="0"/>
              <a:t> 22 </a:t>
            </a:r>
            <a:r>
              <a:rPr lang="en-US" dirty="0" err="1" smtClean="0"/>
              <a:t>Februari</a:t>
            </a:r>
            <a:r>
              <a:rPr lang="en-US" dirty="0" smtClean="0"/>
              <a:t> 2011</a:t>
            </a:r>
          </a:p>
          <a:p>
            <a:pPr marL="457200" indent="-457200">
              <a:buFont typeface="+mj-lt"/>
              <a:buAutoNum type="arabicPeriod"/>
            </a:pPr>
            <a:r>
              <a:rPr lang="en-US" dirty="0" smtClean="0"/>
              <a:t>4.0-4.0.4 “Ice Cream Sandwich”, </a:t>
            </a:r>
            <a:r>
              <a:rPr lang="en-US" dirty="0" err="1" smtClean="0"/>
              <a:t>dirilis</a:t>
            </a:r>
            <a:r>
              <a:rPr lang="en-US" dirty="0" smtClean="0"/>
              <a:t> </a:t>
            </a:r>
            <a:r>
              <a:rPr lang="en-US" dirty="0" err="1" smtClean="0"/>
              <a:t>pada</a:t>
            </a:r>
            <a:r>
              <a:rPr lang="en-US" dirty="0" smtClean="0"/>
              <a:t> </a:t>
            </a:r>
            <a:r>
              <a:rPr lang="en-US" dirty="0" err="1" smtClean="0"/>
              <a:t>tanggal</a:t>
            </a:r>
            <a:r>
              <a:rPr lang="en-US" dirty="0" smtClean="0"/>
              <a:t> 18 </a:t>
            </a:r>
            <a:r>
              <a:rPr lang="en-US" dirty="0" err="1" smtClean="0"/>
              <a:t>Oktober</a:t>
            </a:r>
            <a:r>
              <a:rPr lang="en-US" dirty="0" smtClean="0"/>
              <a:t> 2011</a:t>
            </a:r>
          </a:p>
          <a:p>
            <a:pPr marL="457200" indent="-457200">
              <a:buFont typeface="+mj-lt"/>
              <a:buAutoNum type="arabicPeriod"/>
            </a:pPr>
            <a:r>
              <a:rPr lang="en-US" dirty="0" smtClean="0"/>
              <a:t>4.1-4.3.1 “Jelly Bean”, </a:t>
            </a:r>
            <a:r>
              <a:rPr lang="en-US" dirty="0" err="1" smtClean="0"/>
              <a:t>dirilis</a:t>
            </a:r>
            <a:r>
              <a:rPr lang="en-US" dirty="0" smtClean="0"/>
              <a:t> </a:t>
            </a:r>
            <a:r>
              <a:rPr lang="en-US" dirty="0" err="1" smtClean="0"/>
              <a:t>pada</a:t>
            </a:r>
            <a:r>
              <a:rPr lang="en-US" dirty="0" smtClean="0"/>
              <a:t> </a:t>
            </a:r>
            <a:r>
              <a:rPr lang="en-US" dirty="0" err="1" smtClean="0"/>
              <a:t>tanggal</a:t>
            </a:r>
            <a:r>
              <a:rPr lang="en-US" dirty="0" smtClean="0"/>
              <a:t> 9 </a:t>
            </a:r>
            <a:r>
              <a:rPr lang="en-US" dirty="0" err="1" smtClean="0"/>
              <a:t>Juli</a:t>
            </a:r>
            <a:r>
              <a:rPr lang="en-US" dirty="0" smtClean="0"/>
              <a:t> 2012</a:t>
            </a:r>
          </a:p>
          <a:p>
            <a:pPr marL="457200" indent="-457200">
              <a:buFont typeface="+mj-lt"/>
              <a:buAutoNum type="arabicPeriod"/>
            </a:pPr>
            <a:r>
              <a:rPr lang="en-US" dirty="0" smtClean="0"/>
              <a:t>4.4-4.4.4 “</a:t>
            </a:r>
            <a:r>
              <a:rPr lang="en-US" dirty="0" err="1" smtClean="0"/>
              <a:t>KitKat</a:t>
            </a:r>
            <a:r>
              <a:rPr lang="en-US" dirty="0" smtClean="0"/>
              <a:t>”, </a:t>
            </a:r>
            <a:r>
              <a:rPr lang="en-US" dirty="0" err="1" smtClean="0"/>
              <a:t>dirilis</a:t>
            </a:r>
            <a:r>
              <a:rPr lang="en-US" dirty="0" smtClean="0"/>
              <a:t> </a:t>
            </a:r>
            <a:r>
              <a:rPr lang="en-US" dirty="0" err="1" smtClean="0"/>
              <a:t>pada</a:t>
            </a:r>
            <a:r>
              <a:rPr lang="en-US" dirty="0" smtClean="0"/>
              <a:t> </a:t>
            </a:r>
            <a:r>
              <a:rPr lang="en-US" dirty="0" err="1" smtClean="0"/>
              <a:t>tanggal</a:t>
            </a:r>
            <a:r>
              <a:rPr lang="en-US" dirty="0" smtClean="0"/>
              <a:t> 31 </a:t>
            </a:r>
            <a:r>
              <a:rPr lang="en-US" dirty="0" err="1" smtClean="0"/>
              <a:t>Oktober</a:t>
            </a:r>
            <a:r>
              <a:rPr lang="en-US" dirty="0" smtClean="0"/>
              <a:t> 2013</a:t>
            </a:r>
          </a:p>
          <a:p>
            <a:pPr marL="457200" indent="-457200">
              <a:buFont typeface="+mj-lt"/>
              <a:buAutoNum type="arabicPeriod"/>
            </a:pPr>
            <a:r>
              <a:rPr lang="en-US" dirty="0" smtClean="0"/>
              <a:t>5.0-5.1.1 “</a:t>
            </a:r>
            <a:r>
              <a:rPr lang="en-US" dirty="0" err="1" smtClean="0"/>
              <a:t>Lolipop</a:t>
            </a:r>
            <a:r>
              <a:rPr lang="en-US" dirty="0" smtClean="0"/>
              <a:t>”, </a:t>
            </a:r>
            <a:r>
              <a:rPr lang="en-US" dirty="0" err="1" smtClean="0"/>
              <a:t>dirilis</a:t>
            </a:r>
            <a:r>
              <a:rPr lang="en-US" dirty="0" smtClean="0"/>
              <a:t> </a:t>
            </a:r>
            <a:r>
              <a:rPr lang="en-US" dirty="0" err="1" smtClean="0"/>
              <a:t>pada</a:t>
            </a:r>
            <a:r>
              <a:rPr lang="en-US" dirty="0" smtClean="0"/>
              <a:t> </a:t>
            </a:r>
            <a:r>
              <a:rPr lang="en-US" dirty="0" err="1" smtClean="0"/>
              <a:t>tanggal</a:t>
            </a:r>
            <a:r>
              <a:rPr lang="en-US" dirty="0" smtClean="0"/>
              <a:t> 12 November 2014</a:t>
            </a:r>
          </a:p>
          <a:p>
            <a:pPr marL="457200" indent="-457200">
              <a:buFont typeface="+mj-lt"/>
              <a:buAutoNum type="arabicPeriod"/>
            </a:pPr>
            <a:r>
              <a:rPr lang="en-US" dirty="0" smtClean="0"/>
              <a:t>6.0-6.x.x “</a:t>
            </a:r>
            <a:r>
              <a:rPr lang="en-US" dirty="0" err="1" smtClean="0"/>
              <a:t>Marsmallow</a:t>
            </a:r>
            <a:r>
              <a:rPr lang="en-US" dirty="0" smtClean="0"/>
              <a:t>”, </a:t>
            </a:r>
            <a:r>
              <a:rPr lang="en-US" dirty="0" err="1" smtClean="0"/>
              <a:t>diriilis</a:t>
            </a:r>
            <a:r>
              <a:rPr lang="en-US" dirty="0" smtClean="0"/>
              <a:t> </a:t>
            </a:r>
            <a:r>
              <a:rPr lang="en-US" dirty="0" err="1" smtClean="0"/>
              <a:t>pada</a:t>
            </a:r>
            <a:r>
              <a:rPr lang="en-US" dirty="0" smtClean="0"/>
              <a:t> </a:t>
            </a:r>
            <a:r>
              <a:rPr lang="en-US" dirty="0" err="1" smtClean="0"/>
              <a:t>tanggal</a:t>
            </a:r>
            <a:r>
              <a:rPr lang="en-US" dirty="0" smtClean="0"/>
              <a:t> 5 </a:t>
            </a:r>
            <a:r>
              <a:rPr lang="en-US" dirty="0" err="1" smtClean="0"/>
              <a:t>Oktober</a:t>
            </a:r>
            <a:r>
              <a:rPr lang="en-US" dirty="0" smtClean="0"/>
              <a:t> 2015</a:t>
            </a:r>
          </a:p>
          <a:p>
            <a:pPr marL="457200" indent="-457200">
              <a:buFont typeface="+mj-lt"/>
              <a:buAutoNum type="arabicPeriod"/>
            </a:pPr>
            <a:r>
              <a:rPr lang="en-US" dirty="0" smtClean="0"/>
              <a:t>7.0 “Nougat”, </a:t>
            </a:r>
            <a:r>
              <a:rPr lang="en-US" dirty="0" err="1" smtClean="0"/>
              <a:t>diriilis</a:t>
            </a:r>
            <a:r>
              <a:rPr lang="en-US" dirty="0" smtClean="0"/>
              <a:t> </a:t>
            </a:r>
            <a:r>
              <a:rPr lang="en-US" dirty="0" err="1" smtClean="0"/>
              <a:t>pada</a:t>
            </a:r>
            <a:r>
              <a:rPr lang="en-US" dirty="0" smtClean="0"/>
              <a:t> </a:t>
            </a:r>
            <a:r>
              <a:rPr lang="en-US" dirty="0" err="1" smtClean="0"/>
              <a:t>tanggal</a:t>
            </a:r>
            <a:r>
              <a:rPr lang="en-US" dirty="0" smtClean="0"/>
              <a:t> 22 </a:t>
            </a:r>
            <a:r>
              <a:rPr lang="en-US" dirty="0" err="1" smtClean="0"/>
              <a:t>Agustus</a:t>
            </a:r>
            <a:r>
              <a:rPr lang="en-US" dirty="0" smtClean="0"/>
              <a:t> 2016</a:t>
            </a:r>
          </a:p>
          <a:p>
            <a:pPr marL="457200" indent="-457200">
              <a:buFont typeface="+mj-lt"/>
              <a:buAutoNum type="arabicPeriod"/>
            </a:pPr>
            <a:endParaRPr lang="en-US" dirty="0"/>
          </a:p>
        </p:txBody>
      </p:sp>
      <p:sp>
        <p:nvSpPr>
          <p:cNvPr id="4" name="TextBox 3"/>
          <p:cNvSpPr txBox="1"/>
          <p:nvPr/>
        </p:nvSpPr>
        <p:spPr>
          <a:xfrm>
            <a:off x="1435100" y="6311900"/>
            <a:ext cx="9220200" cy="646331"/>
          </a:xfrm>
          <a:prstGeom prst="rect">
            <a:avLst/>
          </a:prstGeom>
          <a:noFill/>
        </p:spPr>
        <p:txBody>
          <a:bodyPr wrap="square" rtlCol="0">
            <a:spAutoFit/>
          </a:bodyPr>
          <a:lstStyle/>
          <a:p>
            <a:r>
              <a:rPr lang="en-US" dirty="0" err="1" smtClean="0">
                <a:solidFill>
                  <a:schemeClr val="bg1"/>
                </a:solidFill>
              </a:rPr>
              <a:t>Sumber</a:t>
            </a:r>
            <a:r>
              <a:rPr lang="en-US" dirty="0" smtClean="0">
                <a:solidFill>
                  <a:schemeClr val="bg1"/>
                </a:solidFill>
              </a:rPr>
              <a:t> : (http://www.seputarit.com/macam-macam-sistem-operasi-mobile-smartphone.html)</a:t>
            </a:r>
          </a:p>
          <a:p>
            <a:endParaRPr lang="en-US" dirty="0">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Perbandingan</a:t>
            </a:r>
            <a:r>
              <a:rPr lang="en-US" dirty="0" smtClean="0"/>
              <a:t> </a:t>
            </a:r>
            <a:r>
              <a:rPr lang="en-US" dirty="0" err="1" smtClean="0"/>
              <a:t>sistem</a:t>
            </a:r>
            <a:r>
              <a:rPr lang="en-US" dirty="0" smtClean="0"/>
              <a:t> </a:t>
            </a:r>
            <a:r>
              <a:rPr lang="en-US" dirty="0" err="1" smtClean="0"/>
              <a:t>operasi</a:t>
            </a:r>
            <a:r>
              <a:rPr lang="en-US" dirty="0" smtClean="0"/>
              <a:t> mobile</a:t>
            </a:r>
            <a:endParaRPr lang="en-US" dirty="0"/>
          </a:p>
        </p:txBody>
      </p:sp>
      <p:graphicFrame>
        <p:nvGraphicFramePr>
          <p:cNvPr id="4" name="Content Placeholder 3"/>
          <p:cNvGraphicFramePr>
            <a:graphicFrameLocks noGrp="1"/>
          </p:cNvGraphicFramePr>
          <p:nvPr>
            <p:ph idx="1"/>
          </p:nvPr>
        </p:nvGraphicFramePr>
        <p:xfrm>
          <a:off x="1450975" y="2016125"/>
          <a:ext cx="9604376" cy="2225040"/>
        </p:xfrm>
        <a:graphic>
          <a:graphicData uri="http://schemas.openxmlformats.org/drawingml/2006/table">
            <a:tbl>
              <a:tblPr firstRow="1" bandRow="1">
                <a:tableStyleId>{073A0DAA-6AF3-43AB-8588-CEC1D06C72B9}</a:tableStyleId>
              </a:tblPr>
              <a:tblGrid>
                <a:gridCol w="4802188">
                  <a:extLst>
                    <a:ext uri="{9D8B030D-6E8A-4147-A177-3AD203B41FA5}">
                      <a16:colId xmlns:a16="http://schemas.microsoft.com/office/drawing/2014/main" val="20000"/>
                    </a:ext>
                  </a:extLst>
                </a:gridCol>
                <a:gridCol w="4802188">
                  <a:extLst>
                    <a:ext uri="{9D8B030D-6E8A-4147-A177-3AD203B41FA5}">
                      <a16:colId xmlns:a16="http://schemas.microsoft.com/office/drawing/2014/main" val="20001"/>
                    </a:ext>
                  </a:extLst>
                </a:gridCol>
              </a:tblGrid>
              <a:tr h="370840">
                <a:tc>
                  <a:txBody>
                    <a:bodyPr/>
                    <a:lstStyle/>
                    <a:p>
                      <a:pPr algn="ctr"/>
                      <a:r>
                        <a:rPr lang="en-US" dirty="0" smtClean="0"/>
                        <a:t>Android</a:t>
                      </a:r>
                      <a:endParaRPr lang="en-US" dirty="0"/>
                    </a:p>
                  </a:txBody>
                  <a:tcPr/>
                </a:tc>
                <a:tc>
                  <a:txBody>
                    <a:bodyPr/>
                    <a:lstStyle/>
                    <a:p>
                      <a:pPr algn="ctr"/>
                      <a:r>
                        <a:rPr lang="en-US" dirty="0" smtClean="0"/>
                        <a:t>IOS</a:t>
                      </a:r>
                      <a:endParaRPr lang="en-US" dirty="0"/>
                    </a:p>
                  </a:txBody>
                  <a:tcPr/>
                </a:tc>
                <a:extLst>
                  <a:ext uri="{0D108BD9-81ED-4DB2-BD59-A6C34878D82A}">
                    <a16:rowId xmlns:a16="http://schemas.microsoft.com/office/drawing/2014/main" val="10000"/>
                  </a:ext>
                </a:extLst>
              </a:tr>
              <a:tr h="370840">
                <a:tc>
                  <a:txBody>
                    <a:bodyPr/>
                    <a:lstStyle/>
                    <a:p>
                      <a:r>
                        <a:rPr lang="en-US" dirty="0" smtClean="0"/>
                        <a:t>Open</a:t>
                      </a:r>
                      <a:r>
                        <a:rPr lang="en-US" baseline="0" dirty="0" smtClean="0"/>
                        <a:t> Source</a:t>
                      </a:r>
                      <a:endParaRPr lang="en-US" dirty="0"/>
                    </a:p>
                  </a:txBody>
                  <a:tcPr/>
                </a:tc>
                <a:tc>
                  <a:txBody>
                    <a:bodyPr/>
                    <a:lstStyle/>
                    <a:p>
                      <a:r>
                        <a:rPr lang="en-US" dirty="0" smtClean="0"/>
                        <a:t>Close</a:t>
                      </a:r>
                      <a:r>
                        <a:rPr lang="en-US" baseline="0" dirty="0" smtClean="0"/>
                        <a:t> Source</a:t>
                      </a:r>
                      <a:endParaRPr lang="en-US" dirty="0"/>
                    </a:p>
                  </a:txBody>
                  <a:tcPr/>
                </a:tc>
                <a:extLst>
                  <a:ext uri="{0D108BD9-81ED-4DB2-BD59-A6C34878D82A}">
                    <a16:rowId xmlns:a16="http://schemas.microsoft.com/office/drawing/2014/main" val="10001"/>
                  </a:ext>
                </a:extLst>
              </a:tr>
              <a:tr h="370840">
                <a:tc>
                  <a:txBody>
                    <a:bodyPr/>
                    <a:lstStyle/>
                    <a:p>
                      <a:r>
                        <a:rPr lang="en-US" dirty="0" err="1" smtClean="0"/>
                        <a:t>Harga</a:t>
                      </a:r>
                      <a:r>
                        <a:rPr lang="en-US" dirty="0" smtClean="0"/>
                        <a:t> </a:t>
                      </a:r>
                      <a:r>
                        <a:rPr lang="en-US" dirty="0" err="1" smtClean="0"/>
                        <a:t>Murah</a:t>
                      </a:r>
                      <a:endParaRPr lang="en-US" dirty="0"/>
                    </a:p>
                  </a:txBody>
                  <a:tcPr/>
                </a:tc>
                <a:tc>
                  <a:txBody>
                    <a:bodyPr/>
                    <a:lstStyle/>
                    <a:p>
                      <a:r>
                        <a:rPr lang="en-US" dirty="0" err="1" smtClean="0"/>
                        <a:t>Harga</a:t>
                      </a:r>
                      <a:r>
                        <a:rPr lang="en-US" dirty="0" smtClean="0"/>
                        <a:t> </a:t>
                      </a:r>
                      <a:r>
                        <a:rPr lang="en-US" dirty="0" err="1" smtClean="0"/>
                        <a:t>Mahal</a:t>
                      </a:r>
                      <a:endParaRPr lang="en-US" dirty="0"/>
                    </a:p>
                  </a:txBody>
                  <a:tcPr/>
                </a:tc>
                <a:extLst>
                  <a:ext uri="{0D108BD9-81ED-4DB2-BD59-A6C34878D82A}">
                    <a16:rowId xmlns:a16="http://schemas.microsoft.com/office/drawing/2014/main" val="10002"/>
                  </a:ext>
                </a:extLst>
              </a:tr>
              <a:tr h="370840">
                <a:tc>
                  <a:txBody>
                    <a:bodyPr/>
                    <a:lstStyle/>
                    <a:p>
                      <a:r>
                        <a:rPr lang="en-US" dirty="0" err="1" smtClean="0"/>
                        <a:t>Aplikasi</a:t>
                      </a:r>
                      <a:r>
                        <a:rPr lang="en-US" dirty="0" smtClean="0"/>
                        <a:t> </a:t>
                      </a:r>
                      <a:r>
                        <a:rPr lang="en-US" dirty="0" err="1" smtClean="0"/>
                        <a:t>mudah</a:t>
                      </a:r>
                      <a:r>
                        <a:rPr lang="en-US" dirty="0" smtClean="0"/>
                        <a:t> </a:t>
                      </a:r>
                      <a:r>
                        <a:rPr lang="en-US" dirty="0" err="1" smtClean="0"/>
                        <a:t>terserang</a:t>
                      </a:r>
                      <a:r>
                        <a:rPr lang="en-US" dirty="0" smtClean="0"/>
                        <a:t> malware</a:t>
                      </a:r>
                      <a:endParaRPr lang="en-US" dirty="0"/>
                    </a:p>
                  </a:txBody>
                  <a:tcPr/>
                </a:tc>
                <a:tc>
                  <a:txBody>
                    <a:bodyPr/>
                    <a:lstStyle/>
                    <a:p>
                      <a:r>
                        <a:rPr lang="en-US" dirty="0" err="1" smtClean="0"/>
                        <a:t>Aplikasi</a:t>
                      </a:r>
                      <a:r>
                        <a:rPr lang="en-US" dirty="0" smtClean="0"/>
                        <a:t> </a:t>
                      </a:r>
                      <a:r>
                        <a:rPr lang="en-US" dirty="0" err="1" smtClean="0"/>
                        <a:t>jarang</a:t>
                      </a:r>
                      <a:r>
                        <a:rPr lang="en-US" baseline="0" dirty="0" smtClean="0"/>
                        <a:t> </a:t>
                      </a:r>
                      <a:r>
                        <a:rPr lang="en-US" baseline="0" dirty="0" err="1" smtClean="0"/>
                        <a:t>terkena</a:t>
                      </a:r>
                      <a:r>
                        <a:rPr lang="en-US" baseline="0" dirty="0" smtClean="0"/>
                        <a:t> virus</a:t>
                      </a:r>
                      <a:endParaRPr lang="en-US" dirty="0"/>
                    </a:p>
                  </a:txBody>
                  <a:tcPr/>
                </a:tc>
                <a:extLst>
                  <a:ext uri="{0D108BD9-81ED-4DB2-BD59-A6C34878D82A}">
                    <a16:rowId xmlns:a16="http://schemas.microsoft.com/office/drawing/2014/main" val="10003"/>
                  </a:ext>
                </a:extLst>
              </a:tr>
              <a:tr h="370840">
                <a:tc>
                  <a:txBody>
                    <a:bodyPr/>
                    <a:lstStyle/>
                    <a:p>
                      <a:r>
                        <a:rPr lang="en-US" dirty="0" err="1" smtClean="0"/>
                        <a:t>Mudah</a:t>
                      </a:r>
                      <a:r>
                        <a:rPr lang="en-US" dirty="0" smtClean="0"/>
                        <a:t> </a:t>
                      </a:r>
                      <a:r>
                        <a:rPr lang="en-US" dirty="0" err="1" smtClean="0"/>
                        <a:t>di</a:t>
                      </a:r>
                      <a:r>
                        <a:rPr lang="en-US" dirty="0" smtClean="0"/>
                        <a:t> </a:t>
                      </a:r>
                      <a:r>
                        <a:rPr lang="en-US" dirty="0" err="1" smtClean="0"/>
                        <a:t>customisasi</a:t>
                      </a:r>
                      <a:endParaRPr lang="en-US" dirty="0"/>
                    </a:p>
                  </a:txBody>
                  <a:tcPr/>
                </a:tc>
                <a:tc>
                  <a:txBody>
                    <a:bodyPr/>
                    <a:lstStyle/>
                    <a:p>
                      <a:r>
                        <a:rPr lang="en-US" dirty="0" smtClean="0"/>
                        <a:t>Susah</a:t>
                      </a:r>
                      <a:r>
                        <a:rPr lang="en-US" baseline="0" dirty="0" smtClean="0"/>
                        <a:t> </a:t>
                      </a:r>
                      <a:r>
                        <a:rPr lang="en-US" baseline="0" dirty="0" err="1" smtClean="0"/>
                        <a:t>di</a:t>
                      </a:r>
                      <a:r>
                        <a:rPr lang="en-US" baseline="0" dirty="0" smtClean="0"/>
                        <a:t> </a:t>
                      </a:r>
                      <a:r>
                        <a:rPr lang="en-US" baseline="0" dirty="0" err="1" smtClean="0"/>
                        <a:t>costumisasi</a:t>
                      </a:r>
                      <a:endParaRPr lang="en-US" dirty="0"/>
                    </a:p>
                  </a:txBody>
                  <a:tcPr/>
                </a:tc>
                <a:extLst>
                  <a:ext uri="{0D108BD9-81ED-4DB2-BD59-A6C34878D82A}">
                    <a16:rowId xmlns:a16="http://schemas.microsoft.com/office/drawing/2014/main" val="10004"/>
                  </a:ext>
                </a:extLst>
              </a:tr>
              <a:tr h="370840">
                <a:tc>
                  <a:txBody>
                    <a:bodyPr/>
                    <a:lstStyle/>
                    <a:p>
                      <a:r>
                        <a:rPr lang="en-US" dirty="0" err="1" smtClean="0"/>
                        <a:t>Setiap</a:t>
                      </a:r>
                      <a:r>
                        <a:rPr lang="en-US" baseline="0" dirty="0" smtClean="0"/>
                        <a:t> </a:t>
                      </a:r>
                      <a:r>
                        <a:rPr lang="en-US" baseline="0" dirty="0" err="1" smtClean="0"/>
                        <a:t>versi</a:t>
                      </a:r>
                      <a:r>
                        <a:rPr lang="en-US" baseline="0" dirty="0" smtClean="0"/>
                        <a:t> interface </a:t>
                      </a:r>
                      <a:r>
                        <a:rPr lang="en-US" baseline="0" dirty="0" err="1" smtClean="0"/>
                        <a:t>berbeda</a:t>
                      </a:r>
                      <a:endParaRPr lang="en-US" dirty="0"/>
                    </a:p>
                  </a:txBody>
                  <a:tcPr/>
                </a:tc>
                <a:tc>
                  <a:txBody>
                    <a:bodyPr/>
                    <a:lstStyle/>
                    <a:p>
                      <a:r>
                        <a:rPr lang="en-US" baseline="0" dirty="0" err="1" smtClean="0"/>
                        <a:t>Hampir</a:t>
                      </a:r>
                      <a:r>
                        <a:rPr lang="en-US" baseline="0" dirty="0" smtClean="0"/>
                        <a:t> </a:t>
                      </a:r>
                      <a:r>
                        <a:rPr lang="en-US" baseline="0" dirty="0" err="1" smtClean="0"/>
                        <a:t>setiap</a:t>
                      </a:r>
                      <a:r>
                        <a:rPr lang="en-US" baseline="0" dirty="0" smtClean="0"/>
                        <a:t> </a:t>
                      </a:r>
                      <a:r>
                        <a:rPr lang="en-US" baseline="0" dirty="0" err="1" smtClean="0"/>
                        <a:t>versi</a:t>
                      </a:r>
                      <a:r>
                        <a:rPr lang="en-US" baseline="0" dirty="0" smtClean="0"/>
                        <a:t> interface </a:t>
                      </a:r>
                      <a:r>
                        <a:rPr lang="en-US" baseline="0" dirty="0" err="1" smtClean="0"/>
                        <a:t>sama</a:t>
                      </a:r>
                      <a:endParaRPr lang="en-US" dirty="0"/>
                    </a:p>
                  </a:txBody>
                  <a:tcPr/>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Kekurangan</a:t>
            </a:r>
            <a:r>
              <a:rPr lang="en-US" dirty="0"/>
              <a:t> </a:t>
            </a:r>
            <a:r>
              <a:rPr lang="en-US" dirty="0" err="1"/>
              <a:t>dan</a:t>
            </a:r>
            <a:r>
              <a:rPr lang="en-US" dirty="0"/>
              <a:t> </a:t>
            </a:r>
            <a:r>
              <a:rPr lang="en-US" dirty="0" err="1"/>
              <a:t>kelebihan</a:t>
            </a:r>
            <a:r>
              <a:rPr lang="id-ID" dirty="0"/>
              <a:t> sistem operasi mobile</a:t>
            </a:r>
          </a:p>
        </p:txBody>
      </p:sp>
      <p:sp>
        <p:nvSpPr>
          <p:cNvPr id="3" name="Content Placeholder 2"/>
          <p:cNvSpPr>
            <a:spLocks noGrp="1"/>
          </p:cNvSpPr>
          <p:nvPr>
            <p:ph idx="1"/>
          </p:nvPr>
        </p:nvSpPr>
        <p:spPr/>
        <p:txBody>
          <a:bodyPr>
            <a:noAutofit/>
          </a:bodyPr>
          <a:lstStyle/>
          <a:p>
            <a:pPr lvl="0" algn="just">
              <a:buFont typeface="Wingdings" panose="05000000000000000000" pitchFamily="2" charset="2"/>
              <a:buChar char="q"/>
            </a:pPr>
            <a:r>
              <a:rPr lang="id-ID" sz="1800" dirty="0" smtClean="0"/>
              <a:t>Kelebihan :</a:t>
            </a:r>
          </a:p>
          <a:p>
            <a:pPr marL="457200" lvl="0" indent="-457200" algn="just">
              <a:buAutoNum type="arabicPeriod"/>
            </a:pPr>
            <a:r>
              <a:rPr lang="id-ID" sz="1800" dirty="0" smtClean="0"/>
              <a:t>Penggunaan </a:t>
            </a:r>
            <a:r>
              <a:rPr lang="id-ID" sz="1800" dirty="0"/>
              <a:t>yang didesain mudah pada fitur-fitur aplikasi, serta tidak sulit untuk </a:t>
            </a:r>
            <a:r>
              <a:rPr lang="id-ID" sz="1800" dirty="0" smtClean="0"/>
              <a:t>dipahami.</a:t>
            </a:r>
          </a:p>
          <a:p>
            <a:pPr marL="457200" lvl="0" indent="-457200" algn="just">
              <a:buAutoNum type="arabicPeriod"/>
            </a:pPr>
            <a:r>
              <a:rPr lang="id-ID" sz="1800" dirty="0" smtClean="0"/>
              <a:t>Android </a:t>
            </a:r>
            <a:r>
              <a:rPr lang="id-ID" sz="1800" dirty="0"/>
              <a:t>dapat juga dikatakan sistem operasi berbasis Linux yang open source. Dengan begitu akan memberikan peluang besar untuk para developer membuat dan mengembangkan aplikasi-aplikasi yang bagus dan </a:t>
            </a:r>
            <a:r>
              <a:rPr lang="id-ID" sz="1800" dirty="0" smtClean="0"/>
              <a:t>canggih.</a:t>
            </a:r>
          </a:p>
          <a:p>
            <a:pPr marL="457200" lvl="0" indent="-457200" algn="just">
              <a:buAutoNum type="arabicPeriod"/>
            </a:pPr>
            <a:r>
              <a:rPr lang="id-ID" sz="1800" dirty="0" smtClean="0"/>
              <a:t>Pengguna </a:t>
            </a:r>
            <a:r>
              <a:rPr lang="id-ID" sz="1800" dirty="0"/>
              <a:t>dapat dengan bebas untuk memilih aplikasi yang mana saja yang ingin </a:t>
            </a:r>
            <a:r>
              <a:rPr lang="id-ID" sz="1800" dirty="0" smtClean="0"/>
              <a:t>digunakan.</a:t>
            </a:r>
          </a:p>
          <a:p>
            <a:pPr marL="457200" lvl="0" indent="-457200" algn="just">
              <a:buAutoNum type="arabicPeriod"/>
            </a:pPr>
            <a:r>
              <a:rPr lang="id-ID" sz="1800" dirty="0" smtClean="0"/>
              <a:t>Tersedia </a:t>
            </a:r>
            <a:r>
              <a:rPr lang="id-ID" sz="1800" b="1" dirty="0"/>
              <a:t>banyak sekali aplikasi yang dapat digunakan secara gratis</a:t>
            </a:r>
            <a:r>
              <a:rPr lang="id-ID" sz="1800" dirty="0"/>
              <a:t> dengan berbagai fungsinya, itu secara resmi tersedia di Google Play </a:t>
            </a:r>
            <a:r>
              <a:rPr lang="id-ID" sz="1800" dirty="0" smtClean="0"/>
              <a:t>Store.</a:t>
            </a:r>
          </a:p>
          <a:p>
            <a:pPr marL="457200" lvl="0" indent="-457200" algn="just">
              <a:buAutoNum type="arabicPeriod"/>
            </a:pPr>
            <a:r>
              <a:rPr lang="id-ID" sz="1800" dirty="0" smtClean="0"/>
              <a:t>Sistem </a:t>
            </a:r>
            <a:r>
              <a:rPr lang="id-ID" sz="1800" dirty="0"/>
              <a:t>operasi Android bersifat multitasking, yang berguna untuk menjalankan berbagai aplikasi secara mudah, serta dapat menelusuri apps Android yang diinginkan.</a:t>
            </a:r>
          </a:p>
          <a:p>
            <a:pPr marL="0" indent="0" algn="just">
              <a:buNone/>
            </a:pPr>
            <a:endParaRPr lang="id-ID" sz="1800" dirty="0"/>
          </a:p>
        </p:txBody>
      </p:sp>
    </p:spTree>
    <p:extLst>
      <p:ext uri="{BB962C8B-B14F-4D97-AF65-F5344CB8AC3E}">
        <p14:creationId xmlns:p14="http://schemas.microsoft.com/office/powerpoint/2010/main" val="41148946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Kekurangan</a:t>
            </a:r>
            <a:r>
              <a:rPr lang="en-US" dirty="0"/>
              <a:t> </a:t>
            </a:r>
            <a:r>
              <a:rPr lang="en-US" dirty="0" err="1"/>
              <a:t>dan</a:t>
            </a:r>
            <a:r>
              <a:rPr lang="en-US" dirty="0"/>
              <a:t> </a:t>
            </a:r>
            <a:r>
              <a:rPr lang="en-US" dirty="0" err="1"/>
              <a:t>kelebihan</a:t>
            </a:r>
            <a:r>
              <a:rPr lang="id-ID" dirty="0"/>
              <a:t> sistem operasi mobile</a:t>
            </a:r>
          </a:p>
        </p:txBody>
      </p:sp>
      <p:sp>
        <p:nvSpPr>
          <p:cNvPr id="3" name="Content Placeholder 2"/>
          <p:cNvSpPr>
            <a:spLocks noGrp="1"/>
          </p:cNvSpPr>
          <p:nvPr>
            <p:ph idx="1"/>
          </p:nvPr>
        </p:nvSpPr>
        <p:spPr>
          <a:xfrm>
            <a:off x="868680" y="2015732"/>
            <a:ext cx="10538459" cy="3450613"/>
          </a:xfrm>
        </p:spPr>
        <p:txBody>
          <a:bodyPr>
            <a:noAutofit/>
          </a:bodyPr>
          <a:lstStyle/>
          <a:p>
            <a:pPr marL="0" lvl="0" indent="0" algn="just">
              <a:buNone/>
            </a:pPr>
            <a:r>
              <a:rPr lang="id-ID" dirty="0" smtClean="0"/>
              <a:t>6. Aplikasi </a:t>
            </a:r>
            <a:r>
              <a:rPr lang="id-ID" dirty="0"/>
              <a:t>untuk sistem Android juga dikembangkan secara up to date, sehingga setiap waktu </a:t>
            </a:r>
            <a:r>
              <a:rPr lang="id-ID" dirty="0" smtClean="0"/>
              <a:t>akan  muncul </a:t>
            </a:r>
            <a:r>
              <a:rPr lang="id-ID" dirty="0"/>
              <a:t>berbagai program dengan teknologi baru yang luar biasa fitur-fiturnya.</a:t>
            </a:r>
          </a:p>
          <a:p>
            <a:pPr marL="0" lvl="0" indent="0" algn="just">
              <a:buNone/>
            </a:pPr>
            <a:r>
              <a:rPr lang="id-ID" dirty="0" smtClean="0"/>
              <a:t>7. Kamu </a:t>
            </a:r>
            <a:r>
              <a:rPr lang="id-ID" dirty="0"/>
              <a:t>bisa menginstal ROM yang dimodifikasi, akan tetapi pada sistem operasi Android sendiri memiliki cukup banyak jenis custom ROM. Tenang saja hal tersebut dijamin tidak membahayakan perangkat smartphone.</a:t>
            </a:r>
          </a:p>
          <a:p>
            <a:pPr marL="0" lvl="0" indent="0" algn="just">
              <a:buNone/>
            </a:pPr>
            <a:r>
              <a:rPr lang="id-ID" dirty="0" smtClean="0"/>
              <a:t>8. OS </a:t>
            </a:r>
            <a:r>
              <a:rPr lang="id-ID" dirty="0"/>
              <a:t>Android memiliki keunggulan dibandingkan dengan sistem operasi lainnya seperti salah satunya iOS yang dipunyai milik Apple, dimana iOS hanya dapat digunakan oleh produk dari Apple sendiri. Adapun Android dapat digunakan berbagai merek smartphone seperti </a:t>
            </a:r>
            <a:r>
              <a:rPr lang="id-ID" b="1" dirty="0"/>
              <a:t>Samsung, Sony Ericsson, Motorola, dan HTC.</a:t>
            </a:r>
            <a:endParaRPr lang="id-ID" dirty="0"/>
          </a:p>
          <a:p>
            <a:pPr marL="0" lvl="0" indent="0" algn="just">
              <a:buNone/>
            </a:pPr>
            <a:r>
              <a:rPr lang="id-ID" dirty="0" smtClean="0"/>
              <a:t>9. Widget </a:t>
            </a:r>
            <a:r>
              <a:rPr lang="id-ID" dirty="0"/>
              <a:t>yang ada di homescreen bisa diakses dengan berbagai setting, cepat dan juga mudah</a:t>
            </a:r>
          </a:p>
        </p:txBody>
      </p:sp>
    </p:spTree>
    <p:extLst>
      <p:ext uri="{BB962C8B-B14F-4D97-AF65-F5344CB8AC3E}">
        <p14:creationId xmlns:p14="http://schemas.microsoft.com/office/powerpoint/2010/main" val="3379523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4A138-C3C9-47C6-B7CA-B4F5BBE0435F}"/>
              </a:ext>
            </a:extLst>
          </p:cNvPr>
          <p:cNvSpPr>
            <a:spLocks noGrp="1"/>
          </p:cNvSpPr>
          <p:nvPr>
            <p:ph type="title"/>
          </p:nvPr>
        </p:nvSpPr>
        <p:spPr/>
        <p:txBody>
          <a:bodyPr/>
          <a:lstStyle/>
          <a:p>
            <a:r>
              <a:rPr lang="id-ID" dirty="0"/>
              <a:t>anggota</a:t>
            </a:r>
            <a:endParaRPr lang="en-US" dirty="0"/>
          </a:p>
        </p:txBody>
      </p:sp>
      <p:sp>
        <p:nvSpPr>
          <p:cNvPr id="3" name="Content Placeholder 2">
            <a:extLst>
              <a:ext uri="{FF2B5EF4-FFF2-40B4-BE49-F238E27FC236}">
                <a16:creationId xmlns:a16="http://schemas.microsoft.com/office/drawing/2014/main" id="{060E4433-A37C-49F3-A88B-6101BAFD9562}"/>
              </a:ext>
            </a:extLst>
          </p:cNvPr>
          <p:cNvSpPr>
            <a:spLocks noGrp="1"/>
          </p:cNvSpPr>
          <p:nvPr>
            <p:ph idx="1"/>
          </p:nvPr>
        </p:nvSpPr>
        <p:spPr/>
        <p:txBody>
          <a:bodyPr/>
          <a:lstStyle/>
          <a:p>
            <a:r>
              <a:rPr lang="en-US" dirty="0" smtClean="0"/>
              <a:t>IKMAM NUR FAUZI 		(15.11.0016)</a:t>
            </a:r>
          </a:p>
          <a:p>
            <a:r>
              <a:rPr lang="en-US" dirty="0" smtClean="0"/>
              <a:t>BAGAS PRATIKTO 		(15.11.0019)</a:t>
            </a:r>
          </a:p>
          <a:p>
            <a:r>
              <a:rPr lang="en-US" dirty="0" smtClean="0"/>
              <a:t>SUPRAYITNO 			(15.11.0032)</a:t>
            </a:r>
          </a:p>
          <a:p>
            <a:r>
              <a:rPr lang="en-US" dirty="0" smtClean="0"/>
              <a:t>YUSUF BUDIAJI 		(15.11.0037)</a:t>
            </a:r>
          </a:p>
          <a:p>
            <a:r>
              <a:rPr lang="en-US" dirty="0" smtClean="0"/>
              <a:t>UPIT LIANA SARI 		(15.11.0042)</a:t>
            </a:r>
          </a:p>
          <a:p>
            <a:r>
              <a:rPr lang="en-US" dirty="0" smtClean="0"/>
              <a:t>EDI SUSANTO 		(15.11.0046)</a:t>
            </a:r>
          </a:p>
          <a:p>
            <a:r>
              <a:rPr lang="en-US" dirty="0" smtClean="0"/>
              <a:t>ADIMAS DWI NUR HIDAYAH 	(15.11.0062)</a:t>
            </a:r>
          </a:p>
          <a:p>
            <a:endParaRPr lang="en-US" dirty="0"/>
          </a:p>
        </p:txBody>
      </p:sp>
    </p:spTree>
    <p:extLst>
      <p:ext uri="{BB962C8B-B14F-4D97-AF65-F5344CB8AC3E}">
        <p14:creationId xmlns:p14="http://schemas.microsoft.com/office/powerpoint/2010/main" val="267070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Kekurangan</a:t>
            </a:r>
            <a:r>
              <a:rPr lang="en-US" dirty="0"/>
              <a:t> </a:t>
            </a:r>
            <a:r>
              <a:rPr lang="en-US" dirty="0" err="1"/>
              <a:t>dan</a:t>
            </a:r>
            <a:r>
              <a:rPr lang="en-US" dirty="0"/>
              <a:t> </a:t>
            </a:r>
            <a:r>
              <a:rPr lang="en-US" dirty="0" err="1"/>
              <a:t>kelebihan</a:t>
            </a:r>
            <a:r>
              <a:rPr lang="id-ID" dirty="0"/>
              <a:t> sistem operasi mobile</a:t>
            </a:r>
          </a:p>
        </p:txBody>
      </p:sp>
      <p:sp>
        <p:nvSpPr>
          <p:cNvPr id="3" name="Content Placeholder 2"/>
          <p:cNvSpPr>
            <a:spLocks noGrp="1"/>
          </p:cNvSpPr>
          <p:nvPr>
            <p:ph idx="1"/>
          </p:nvPr>
        </p:nvSpPr>
        <p:spPr>
          <a:xfrm>
            <a:off x="1306287" y="2015732"/>
            <a:ext cx="9748568" cy="3888679"/>
          </a:xfrm>
        </p:spPr>
        <p:txBody>
          <a:bodyPr>
            <a:noAutofit/>
          </a:bodyPr>
          <a:lstStyle/>
          <a:p>
            <a:pPr lvl="0" algn="just">
              <a:lnSpc>
                <a:spcPct val="100000"/>
              </a:lnSpc>
              <a:buFont typeface="Wingdings" panose="05000000000000000000" pitchFamily="2" charset="2"/>
              <a:buChar char="q"/>
            </a:pPr>
            <a:r>
              <a:rPr lang="id-ID" dirty="0" smtClean="0"/>
              <a:t>Kekurangan : </a:t>
            </a:r>
          </a:p>
          <a:p>
            <a:pPr marL="0" lvl="0" indent="0" algn="just">
              <a:lnSpc>
                <a:spcPct val="100000"/>
              </a:lnSpc>
              <a:buNone/>
            </a:pPr>
            <a:r>
              <a:rPr lang="id-ID" dirty="0" smtClean="0"/>
              <a:t>1. Sistem </a:t>
            </a:r>
            <a:r>
              <a:rPr lang="id-ID" dirty="0"/>
              <a:t>operasi Android tampaknya menuntut pengguna untuk harus memiliki koneksi internet dalam keadaan aktif. Seperti minimalnya perlu koneksi internet GPRS, hal ini agar perangkat siap untuk online sesuai dengan kebutuhan pengguna.</a:t>
            </a:r>
          </a:p>
          <a:p>
            <a:pPr marL="0" lvl="0" indent="0" algn="just">
              <a:lnSpc>
                <a:spcPct val="100000"/>
              </a:lnSpc>
              <a:buNone/>
            </a:pPr>
            <a:r>
              <a:rPr lang="id-ID" dirty="0" smtClean="0"/>
              <a:t>2. Memang </a:t>
            </a:r>
            <a:r>
              <a:rPr lang="id-ID" dirty="0"/>
              <a:t>terdapat banyak Aplikasi Android yang dapat digunakan secara gratis, akan tetapi seringkali  pada aplikasi yang digunakan akan memunculkan iklan yang cukup mengganggu.</a:t>
            </a:r>
          </a:p>
          <a:p>
            <a:pPr marL="0" lvl="0" indent="0" algn="just">
              <a:lnSpc>
                <a:spcPct val="100000"/>
              </a:lnSpc>
              <a:buNone/>
            </a:pPr>
            <a:r>
              <a:rPr lang="id-ID" dirty="0" smtClean="0"/>
              <a:t>3. Baterai </a:t>
            </a:r>
            <a:r>
              <a:rPr lang="id-ID" dirty="0"/>
              <a:t>pada smartphone dengan sistem Android akan sangat boros dibandingkan OS lainnya, hal tersebut disebabkan dengan banyaknya proses yang berjalan secara background yang membuat energi baterai menjadi cepat habis</a:t>
            </a:r>
            <a:r>
              <a:rPr lang="id-ID" dirty="0" smtClean="0"/>
              <a:t>.</a:t>
            </a:r>
            <a:endParaRPr lang="id-ID" dirty="0"/>
          </a:p>
        </p:txBody>
      </p:sp>
    </p:spTree>
    <p:extLst>
      <p:ext uri="{BB962C8B-B14F-4D97-AF65-F5344CB8AC3E}">
        <p14:creationId xmlns:p14="http://schemas.microsoft.com/office/powerpoint/2010/main" val="5279191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Pengembangan</a:t>
            </a:r>
            <a:r>
              <a:rPr lang="en-US" dirty="0" smtClean="0"/>
              <a:t> </a:t>
            </a:r>
            <a:r>
              <a:rPr lang="en-US" dirty="0" err="1" smtClean="0"/>
              <a:t>aplikasi</a:t>
            </a:r>
            <a:r>
              <a:rPr lang="en-US" dirty="0" smtClean="0"/>
              <a:t> mobile</a:t>
            </a:r>
            <a:endParaRPr lang="en-US" dirty="0"/>
          </a:p>
        </p:txBody>
      </p:sp>
      <p:sp>
        <p:nvSpPr>
          <p:cNvPr id="3" name="Content Placeholder 2"/>
          <p:cNvSpPr>
            <a:spLocks noGrp="1"/>
          </p:cNvSpPr>
          <p:nvPr>
            <p:ph idx="1"/>
          </p:nvPr>
        </p:nvSpPr>
        <p:spPr/>
        <p:txBody>
          <a:bodyPr>
            <a:normAutofit/>
          </a:bodyPr>
          <a:lstStyle/>
          <a:p>
            <a:pPr algn="just"/>
            <a:r>
              <a:rPr lang="en-US" dirty="0" err="1" smtClean="0"/>
              <a:t>Metode</a:t>
            </a:r>
            <a:r>
              <a:rPr lang="en-US" dirty="0" smtClean="0"/>
              <a:t> yang </a:t>
            </a:r>
            <a:r>
              <a:rPr lang="en-US" dirty="0" err="1" smtClean="0"/>
              <a:t>digunakan</a:t>
            </a:r>
            <a:r>
              <a:rPr lang="en-US" dirty="0" smtClean="0"/>
              <a:t> </a:t>
            </a:r>
            <a:r>
              <a:rPr lang="en-US" dirty="0" err="1" smtClean="0"/>
              <a:t>dalam</a:t>
            </a:r>
            <a:r>
              <a:rPr lang="en-US" dirty="0" smtClean="0"/>
              <a:t> </a:t>
            </a:r>
            <a:r>
              <a:rPr lang="en-US" dirty="0" err="1" smtClean="0"/>
              <a:t>pengembangan</a:t>
            </a:r>
            <a:r>
              <a:rPr lang="en-US" dirty="0" smtClean="0"/>
              <a:t> </a:t>
            </a:r>
            <a:r>
              <a:rPr lang="en-US" dirty="0" err="1" smtClean="0"/>
              <a:t>adalah</a:t>
            </a:r>
            <a:r>
              <a:rPr lang="en-US" dirty="0" smtClean="0"/>
              <a:t> </a:t>
            </a:r>
            <a:r>
              <a:rPr lang="en-US" dirty="0" err="1" smtClean="0"/>
              <a:t>dengan</a:t>
            </a:r>
            <a:r>
              <a:rPr lang="en-US" dirty="0" smtClean="0"/>
              <a:t> </a:t>
            </a:r>
            <a:r>
              <a:rPr lang="en-US" dirty="0" err="1" smtClean="0"/>
              <a:t>menggunakan</a:t>
            </a:r>
            <a:r>
              <a:rPr lang="en-US" dirty="0" smtClean="0"/>
              <a:t> </a:t>
            </a:r>
            <a:r>
              <a:rPr lang="en-US" dirty="0" err="1" smtClean="0"/>
              <a:t>urutan</a:t>
            </a:r>
            <a:r>
              <a:rPr lang="en-US" dirty="0" smtClean="0"/>
              <a:t> waterfall method.</a:t>
            </a:r>
          </a:p>
          <a:p>
            <a:pPr marL="0" indent="0" algn="just">
              <a:buNone/>
            </a:pPr>
            <a:r>
              <a:rPr lang="en-US" dirty="0" smtClean="0"/>
              <a:t>1. </a:t>
            </a:r>
            <a:r>
              <a:rPr lang="en-US" dirty="0" err="1" smtClean="0"/>
              <a:t>Analisis</a:t>
            </a:r>
            <a:r>
              <a:rPr lang="en-US" dirty="0" smtClean="0"/>
              <a:t> </a:t>
            </a:r>
            <a:r>
              <a:rPr lang="en-US" dirty="0" err="1" smtClean="0"/>
              <a:t>kebutuhan</a:t>
            </a:r>
            <a:r>
              <a:rPr lang="en-US" dirty="0" smtClean="0"/>
              <a:t>, </a:t>
            </a:r>
            <a:r>
              <a:rPr lang="en-US" dirty="0" err="1" smtClean="0"/>
              <a:t>langkah</a:t>
            </a:r>
            <a:r>
              <a:rPr lang="en-US" dirty="0" smtClean="0"/>
              <a:t> </a:t>
            </a:r>
            <a:r>
              <a:rPr lang="en-US" dirty="0" err="1" smtClean="0"/>
              <a:t>ini</a:t>
            </a:r>
            <a:r>
              <a:rPr lang="en-US" dirty="0" smtClean="0"/>
              <a:t> </a:t>
            </a:r>
            <a:r>
              <a:rPr lang="en-US" dirty="0" err="1" smtClean="0"/>
              <a:t>merupakan</a:t>
            </a:r>
            <a:r>
              <a:rPr lang="en-US" dirty="0" smtClean="0"/>
              <a:t> </a:t>
            </a:r>
            <a:r>
              <a:rPr lang="en-US" dirty="0" err="1" smtClean="0"/>
              <a:t>analisis</a:t>
            </a:r>
            <a:r>
              <a:rPr lang="en-US" dirty="0" smtClean="0"/>
              <a:t> </a:t>
            </a:r>
            <a:r>
              <a:rPr lang="en-US" dirty="0" err="1" smtClean="0"/>
              <a:t>terhadap</a:t>
            </a:r>
            <a:r>
              <a:rPr lang="en-US" dirty="0" smtClean="0"/>
              <a:t> </a:t>
            </a:r>
            <a:r>
              <a:rPr lang="en-US" dirty="0" err="1" smtClean="0"/>
              <a:t>kebutuhan</a:t>
            </a:r>
            <a:r>
              <a:rPr lang="en-US" dirty="0" smtClean="0"/>
              <a:t> </a:t>
            </a:r>
            <a:r>
              <a:rPr lang="en-US" dirty="0" err="1" smtClean="0"/>
              <a:t>sistem</a:t>
            </a:r>
            <a:r>
              <a:rPr lang="en-US" dirty="0" smtClean="0"/>
              <a:t>, </a:t>
            </a:r>
            <a:r>
              <a:rPr lang="en-US" dirty="0" err="1" smtClean="0"/>
              <a:t>analis</a:t>
            </a:r>
            <a:r>
              <a:rPr lang="en-US" dirty="0" smtClean="0"/>
              <a:t> </a:t>
            </a:r>
            <a:r>
              <a:rPr lang="en-US" dirty="0" err="1" smtClean="0"/>
              <a:t>melakukan</a:t>
            </a:r>
            <a:r>
              <a:rPr lang="en-US" dirty="0" smtClean="0"/>
              <a:t> </a:t>
            </a:r>
            <a:r>
              <a:rPr lang="en-US" dirty="0" err="1" smtClean="0"/>
              <a:t>observasi</a:t>
            </a:r>
            <a:r>
              <a:rPr lang="en-US" dirty="0" smtClean="0"/>
              <a:t> </a:t>
            </a:r>
            <a:r>
              <a:rPr lang="en-US" dirty="0" err="1" smtClean="0"/>
              <a:t>terhadap</a:t>
            </a:r>
            <a:r>
              <a:rPr lang="en-US" dirty="0" smtClean="0"/>
              <a:t> user </a:t>
            </a:r>
            <a:r>
              <a:rPr lang="en-US" dirty="0" err="1" smtClean="0"/>
              <a:t>sehingga</a:t>
            </a:r>
            <a:r>
              <a:rPr lang="en-US" dirty="0" smtClean="0"/>
              <a:t> </a:t>
            </a:r>
            <a:r>
              <a:rPr lang="en-US" dirty="0" err="1" smtClean="0"/>
              <a:t>keinginan</a:t>
            </a:r>
            <a:r>
              <a:rPr lang="en-US" dirty="0" smtClean="0"/>
              <a:t> </a:t>
            </a:r>
            <a:r>
              <a:rPr lang="en-US" dirty="0" err="1" smtClean="0"/>
              <a:t>dari</a:t>
            </a:r>
            <a:r>
              <a:rPr lang="en-US" dirty="0" smtClean="0"/>
              <a:t> user </a:t>
            </a:r>
            <a:r>
              <a:rPr lang="en-US" dirty="0" err="1" smtClean="0"/>
              <a:t>akan</a:t>
            </a:r>
            <a:r>
              <a:rPr lang="en-US" dirty="0" smtClean="0"/>
              <a:t> </a:t>
            </a:r>
            <a:r>
              <a:rPr lang="en-US" dirty="0" err="1" smtClean="0"/>
              <a:t>diterjemahkan</a:t>
            </a:r>
            <a:r>
              <a:rPr lang="en-US" dirty="0" smtClean="0"/>
              <a:t> </a:t>
            </a:r>
            <a:r>
              <a:rPr lang="en-US" dirty="0" err="1" smtClean="0"/>
              <a:t>kedalam</a:t>
            </a:r>
            <a:r>
              <a:rPr lang="en-US" dirty="0" smtClean="0"/>
              <a:t> </a:t>
            </a:r>
            <a:r>
              <a:rPr lang="en-US" dirty="0" err="1" smtClean="0"/>
              <a:t>bahasa</a:t>
            </a:r>
            <a:r>
              <a:rPr lang="en-US" dirty="0" smtClean="0"/>
              <a:t> </a:t>
            </a:r>
            <a:r>
              <a:rPr lang="en-US" dirty="0" err="1" smtClean="0"/>
              <a:t>pemrograman</a:t>
            </a:r>
            <a:r>
              <a:rPr lang="en-US" dirty="0" smtClean="0"/>
              <a:t>. </a:t>
            </a:r>
          </a:p>
        </p:txBody>
      </p:sp>
      <p:sp>
        <p:nvSpPr>
          <p:cNvPr id="4" name="TextBox 3"/>
          <p:cNvSpPr txBox="1"/>
          <p:nvPr/>
        </p:nvSpPr>
        <p:spPr>
          <a:xfrm>
            <a:off x="1435100" y="6311900"/>
            <a:ext cx="9220200" cy="646331"/>
          </a:xfrm>
          <a:prstGeom prst="rect">
            <a:avLst/>
          </a:prstGeom>
          <a:noFill/>
        </p:spPr>
        <p:txBody>
          <a:bodyPr wrap="square" rtlCol="0">
            <a:spAutoFit/>
          </a:bodyPr>
          <a:lstStyle/>
          <a:p>
            <a:r>
              <a:rPr lang="en-US" dirty="0" err="1" smtClean="0">
                <a:solidFill>
                  <a:schemeClr val="bg1"/>
                </a:solidFill>
              </a:rPr>
              <a:t>Sumber</a:t>
            </a:r>
            <a:r>
              <a:rPr lang="en-US" dirty="0" smtClean="0">
                <a:solidFill>
                  <a:schemeClr val="bg1"/>
                </a:solidFill>
              </a:rPr>
              <a:t> : (http://artikel.dikti.go.id/index.php/PKMKC/article/download/122/123)</a:t>
            </a:r>
          </a:p>
          <a:p>
            <a:endParaRPr lang="en-US" dirty="0">
              <a:solidFill>
                <a:schemeClr val="bg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Pengembangan</a:t>
            </a:r>
            <a:r>
              <a:rPr lang="en-US" dirty="0" smtClean="0"/>
              <a:t> </a:t>
            </a:r>
            <a:r>
              <a:rPr lang="en-US" dirty="0" err="1" smtClean="0"/>
              <a:t>aplikasi</a:t>
            </a:r>
            <a:r>
              <a:rPr lang="en-US" dirty="0" smtClean="0"/>
              <a:t> mobile</a:t>
            </a:r>
            <a:endParaRPr lang="en-US" dirty="0"/>
          </a:p>
        </p:txBody>
      </p:sp>
      <p:sp>
        <p:nvSpPr>
          <p:cNvPr id="3" name="Content Placeholder 2"/>
          <p:cNvSpPr>
            <a:spLocks noGrp="1"/>
          </p:cNvSpPr>
          <p:nvPr>
            <p:ph idx="1"/>
          </p:nvPr>
        </p:nvSpPr>
        <p:spPr>
          <a:xfrm>
            <a:off x="1451579" y="2168434"/>
            <a:ext cx="9603275" cy="3297911"/>
          </a:xfrm>
        </p:spPr>
        <p:txBody>
          <a:bodyPr>
            <a:noAutofit/>
          </a:bodyPr>
          <a:lstStyle/>
          <a:p>
            <a:pPr marL="0" indent="0" algn="just">
              <a:buNone/>
            </a:pPr>
            <a:r>
              <a:rPr lang="en-US" dirty="0" smtClean="0"/>
              <a:t>2. Design, </a:t>
            </a:r>
            <a:r>
              <a:rPr lang="en-US" dirty="0" err="1" smtClean="0"/>
              <a:t>proses</a:t>
            </a:r>
            <a:r>
              <a:rPr lang="en-US" dirty="0" smtClean="0"/>
              <a:t> design </a:t>
            </a:r>
            <a:r>
              <a:rPr lang="en-US" dirty="0" err="1" smtClean="0"/>
              <a:t>akan</a:t>
            </a:r>
            <a:r>
              <a:rPr lang="en-US" dirty="0" smtClean="0"/>
              <a:t> </a:t>
            </a:r>
            <a:r>
              <a:rPr lang="en-US" dirty="0" err="1" smtClean="0"/>
              <a:t>menterjemah</a:t>
            </a:r>
            <a:r>
              <a:rPr lang="en-US" dirty="0" smtClean="0"/>
              <a:t>- </a:t>
            </a:r>
            <a:r>
              <a:rPr lang="en-US" dirty="0" err="1" smtClean="0"/>
              <a:t>kan</a:t>
            </a:r>
            <a:r>
              <a:rPr lang="en-US" dirty="0" smtClean="0"/>
              <a:t> </a:t>
            </a:r>
            <a:r>
              <a:rPr lang="en-US" dirty="0" err="1" smtClean="0"/>
              <a:t>syarat</a:t>
            </a:r>
            <a:r>
              <a:rPr lang="en-US" dirty="0" smtClean="0"/>
              <a:t> </a:t>
            </a:r>
            <a:r>
              <a:rPr lang="en-US" dirty="0" err="1" smtClean="0"/>
              <a:t>kebutuhan</a:t>
            </a:r>
            <a:r>
              <a:rPr lang="en-US" dirty="0" smtClean="0"/>
              <a:t> </a:t>
            </a:r>
            <a:r>
              <a:rPr lang="en-US" dirty="0" err="1" smtClean="0"/>
              <a:t>kedalam</a:t>
            </a:r>
            <a:r>
              <a:rPr lang="en-US" dirty="0" smtClean="0"/>
              <a:t> </a:t>
            </a:r>
            <a:r>
              <a:rPr lang="en-US" dirty="0" err="1" smtClean="0"/>
              <a:t>sebuah</a:t>
            </a:r>
            <a:r>
              <a:rPr lang="en-US" dirty="0" smtClean="0"/>
              <a:t> </a:t>
            </a:r>
            <a:r>
              <a:rPr lang="en-US" dirty="0" err="1" smtClean="0"/>
              <a:t>perancangan</a:t>
            </a:r>
            <a:r>
              <a:rPr lang="en-US" dirty="0" smtClean="0"/>
              <a:t> </a:t>
            </a:r>
            <a:r>
              <a:rPr lang="en-US" dirty="0" err="1" smtClean="0"/>
              <a:t>perangkat</a:t>
            </a:r>
            <a:r>
              <a:rPr lang="en-US" dirty="0" smtClean="0"/>
              <a:t> </a:t>
            </a:r>
            <a:r>
              <a:rPr lang="en-US" dirty="0" err="1" smtClean="0"/>
              <a:t>lunak</a:t>
            </a:r>
            <a:r>
              <a:rPr lang="en-US" dirty="0" smtClean="0"/>
              <a:t> yang </a:t>
            </a:r>
            <a:r>
              <a:rPr lang="en-US" dirty="0" err="1" smtClean="0"/>
              <a:t>dapat</a:t>
            </a:r>
            <a:r>
              <a:rPr lang="en-US" dirty="0" smtClean="0"/>
              <a:t> </a:t>
            </a:r>
            <a:r>
              <a:rPr lang="en-US" dirty="0" err="1" smtClean="0"/>
              <a:t>diperkirakan</a:t>
            </a:r>
            <a:r>
              <a:rPr lang="en-US" dirty="0" smtClean="0"/>
              <a:t> </a:t>
            </a:r>
            <a:r>
              <a:rPr lang="en-US" dirty="0" err="1" smtClean="0"/>
              <a:t>sebelum</a:t>
            </a:r>
            <a:r>
              <a:rPr lang="en-US" dirty="0" smtClean="0"/>
              <a:t> </a:t>
            </a:r>
            <a:r>
              <a:rPr lang="en-US" dirty="0" err="1" smtClean="0"/>
              <a:t>dibuat</a:t>
            </a:r>
            <a:r>
              <a:rPr lang="en-US" dirty="0" smtClean="0"/>
              <a:t> coding. </a:t>
            </a:r>
            <a:r>
              <a:rPr lang="en-US" dirty="0" err="1" smtClean="0"/>
              <a:t>Fokus</a:t>
            </a:r>
            <a:r>
              <a:rPr lang="en-US" dirty="0" smtClean="0"/>
              <a:t> </a:t>
            </a:r>
            <a:r>
              <a:rPr lang="en-US" dirty="0" err="1" smtClean="0"/>
              <a:t>proses</a:t>
            </a:r>
            <a:r>
              <a:rPr lang="en-US" dirty="0" smtClean="0"/>
              <a:t> </a:t>
            </a:r>
            <a:r>
              <a:rPr lang="en-US" dirty="0" err="1" smtClean="0"/>
              <a:t>pada</a:t>
            </a:r>
            <a:r>
              <a:rPr lang="en-US" dirty="0" smtClean="0"/>
              <a:t> </a:t>
            </a:r>
            <a:r>
              <a:rPr lang="en-US" dirty="0" err="1" smtClean="0"/>
              <a:t>bagian</a:t>
            </a:r>
            <a:r>
              <a:rPr lang="en-US" dirty="0" smtClean="0"/>
              <a:t> </a:t>
            </a:r>
            <a:r>
              <a:rPr lang="en-US" dirty="0" err="1" smtClean="0"/>
              <a:t>ini</a:t>
            </a:r>
            <a:r>
              <a:rPr lang="en-US" dirty="0" smtClean="0"/>
              <a:t> </a:t>
            </a:r>
            <a:r>
              <a:rPr lang="en-US" dirty="0" err="1" smtClean="0"/>
              <a:t>yaitu</a:t>
            </a:r>
            <a:r>
              <a:rPr lang="en-US" dirty="0" smtClean="0"/>
              <a:t> </a:t>
            </a:r>
            <a:r>
              <a:rPr lang="en-US" dirty="0" err="1" smtClean="0"/>
              <a:t>struktural</a:t>
            </a:r>
            <a:r>
              <a:rPr lang="en-US" dirty="0" smtClean="0"/>
              <a:t> data, </a:t>
            </a:r>
            <a:r>
              <a:rPr lang="en-US" dirty="0" err="1" smtClean="0"/>
              <a:t>arsitektur</a:t>
            </a:r>
            <a:r>
              <a:rPr lang="en-US" dirty="0" smtClean="0"/>
              <a:t> </a:t>
            </a:r>
            <a:r>
              <a:rPr lang="en-US" dirty="0" err="1" smtClean="0"/>
              <a:t>perangkat</a:t>
            </a:r>
            <a:r>
              <a:rPr lang="en-US" dirty="0" smtClean="0"/>
              <a:t> </a:t>
            </a:r>
            <a:r>
              <a:rPr lang="en-US" dirty="0" err="1" smtClean="0"/>
              <a:t>lunak</a:t>
            </a:r>
            <a:r>
              <a:rPr lang="en-US" dirty="0" smtClean="0"/>
              <a:t>, </a:t>
            </a:r>
            <a:r>
              <a:rPr lang="en-US" dirty="0" err="1" smtClean="0"/>
              <a:t>representasi</a:t>
            </a:r>
            <a:r>
              <a:rPr lang="en-US" dirty="0" smtClean="0"/>
              <a:t> interface, detail </a:t>
            </a:r>
            <a:r>
              <a:rPr lang="en-US" dirty="0" err="1" smtClean="0"/>
              <a:t>alogaritma</a:t>
            </a:r>
            <a:r>
              <a:rPr lang="en-US" dirty="0" smtClean="0"/>
              <a:t> </a:t>
            </a:r>
            <a:r>
              <a:rPr lang="en-US" dirty="0" err="1" smtClean="0"/>
              <a:t>prosedural</a:t>
            </a:r>
            <a:r>
              <a:rPr lang="en-US" dirty="0" smtClean="0"/>
              <a:t>. Dari </a:t>
            </a:r>
            <a:r>
              <a:rPr lang="en-US" dirty="0" err="1" smtClean="0"/>
              <a:t>kesemua</a:t>
            </a:r>
            <a:r>
              <a:rPr lang="en-US" dirty="0" smtClean="0"/>
              <a:t> </a:t>
            </a:r>
            <a:r>
              <a:rPr lang="en-US" dirty="0" err="1" smtClean="0"/>
              <a:t>fokus</a:t>
            </a:r>
            <a:r>
              <a:rPr lang="en-US" dirty="0" smtClean="0"/>
              <a:t> proses yang </a:t>
            </a:r>
            <a:r>
              <a:rPr lang="en-US" dirty="0" err="1" smtClean="0"/>
              <a:t>telah</a:t>
            </a:r>
            <a:r>
              <a:rPr lang="en-US" dirty="0" smtClean="0"/>
              <a:t> </a:t>
            </a:r>
            <a:r>
              <a:rPr lang="en-US" dirty="0" err="1" smtClean="0"/>
              <a:t>dijalani</a:t>
            </a:r>
            <a:r>
              <a:rPr lang="en-US" dirty="0" smtClean="0"/>
              <a:t> </a:t>
            </a:r>
            <a:r>
              <a:rPr lang="en-US" dirty="0" err="1" smtClean="0"/>
              <a:t>akan</a:t>
            </a:r>
            <a:r>
              <a:rPr lang="en-US" dirty="0" smtClean="0"/>
              <a:t> </a:t>
            </a:r>
            <a:r>
              <a:rPr lang="en-US" dirty="0" err="1" smtClean="0"/>
              <a:t>menghasilkan</a:t>
            </a:r>
            <a:r>
              <a:rPr lang="en-US" dirty="0" smtClean="0"/>
              <a:t> software requirement yang </a:t>
            </a:r>
            <a:r>
              <a:rPr lang="en-US" dirty="0" err="1" smtClean="0"/>
              <a:t>akan</a:t>
            </a:r>
            <a:r>
              <a:rPr lang="en-US" dirty="0" smtClean="0"/>
              <a:t> </a:t>
            </a:r>
            <a:r>
              <a:rPr lang="en-US" dirty="0" err="1" smtClean="0"/>
              <a:t>menjadi</a:t>
            </a:r>
            <a:r>
              <a:rPr lang="en-US" dirty="0" smtClean="0"/>
              <a:t> </a:t>
            </a:r>
            <a:r>
              <a:rPr lang="en-US" dirty="0" err="1" smtClean="0"/>
              <a:t>dasar</a:t>
            </a:r>
            <a:r>
              <a:rPr lang="en-US" dirty="0" smtClean="0"/>
              <a:t> </a:t>
            </a:r>
            <a:r>
              <a:rPr lang="en-US" dirty="0" err="1" smtClean="0"/>
              <a:t>dari</a:t>
            </a:r>
            <a:r>
              <a:rPr lang="en-US" dirty="0" smtClean="0"/>
              <a:t> programmer </a:t>
            </a:r>
            <a:r>
              <a:rPr lang="en-US" dirty="0" err="1" smtClean="0"/>
              <a:t>melaksanakan</a:t>
            </a:r>
            <a:r>
              <a:rPr lang="en-US" dirty="0" smtClean="0"/>
              <a:t> </a:t>
            </a:r>
            <a:r>
              <a:rPr lang="en-US" dirty="0" err="1" smtClean="0"/>
              <a:t>aktivitas</a:t>
            </a:r>
            <a:r>
              <a:rPr lang="en-US" dirty="0" smtClean="0"/>
              <a:t> </a:t>
            </a:r>
            <a:r>
              <a:rPr lang="en-US" dirty="0" err="1" smtClean="0"/>
              <a:t>pembuatan</a:t>
            </a:r>
            <a:r>
              <a:rPr lang="en-US" dirty="0" smtClean="0"/>
              <a:t> </a:t>
            </a:r>
            <a:r>
              <a:rPr lang="en-US" dirty="0" err="1" smtClean="0"/>
              <a:t>sistem</a:t>
            </a:r>
            <a:r>
              <a:rPr lang="en-US" dirty="0" smtClean="0"/>
              <a:t>. </a:t>
            </a:r>
          </a:p>
          <a:p>
            <a:pPr marL="0" indent="0" algn="just">
              <a:buNone/>
            </a:pPr>
            <a:r>
              <a:rPr lang="en-US" dirty="0" smtClean="0"/>
              <a:t>3. Coding, </a:t>
            </a:r>
            <a:r>
              <a:rPr lang="en-US" dirty="0" err="1" smtClean="0"/>
              <a:t>merupakan</a:t>
            </a:r>
            <a:r>
              <a:rPr lang="en-US" dirty="0" smtClean="0"/>
              <a:t> </a:t>
            </a:r>
            <a:r>
              <a:rPr lang="en-US" dirty="0" err="1" smtClean="0"/>
              <a:t>penerjemahan</a:t>
            </a:r>
            <a:r>
              <a:rPr lang="en-US" dirty="0" smtClean="0"/>
              <a:t> design </a:t>
            </a:r>
            <a:r>
              <a:rPr lang="en-US" dirty="0" err="1" smtClean="0"/>
              <a:t>dalam</a:t>
            </a:r>
            <a:r>
              <a:rPr lang="en-US" dirty="0" smtClean="0"/>
              <a:t> </a:t>
            </a:r>
            <a:r>
              <a:rPr lang="en-US" dirty="0" err="1" smtClean="0"/>
              <a:t>bahasa</a:t>
            </a:r>
            <a:r>
              <a:rPr lang="en-US" dirty="0" smtClean="0"/>
              <a:t> yang </a:t>
            </a:r>
            <a:r>
              <a:rPr lang="en-US" dirty="0" err="1" smtClean="0"/>
              <a:t>bisa</a:t>
            </a:r>
            <a:r>
              <a:rPr lang="en-US" dirty="0" smtClean="0"/>
              <a:t> </a:t>
            </a:r>
            <a:r>
              <a:rPr lang="en-US" dirty="0" err="1" smtClean="0"/>
              <a:t>dikenali</a:t>
            </a:r>
            <a:r>
              <a:rPr lang="en-US" dirty="0" smtClean="0"/>
              <a:t> </a:t>
            </a:r>
            <a:r>
              <a:rPr lang="en-US" dirty="0" err="1" smtClean="0"/>
              <a:t>komputer</a:t>
            </a:r>
            <a:r>
              <a:rPr lang="en-US" dirty="0" smtClean="0"/>
              <a:t>. </a:t>
            </a:r>
            <a:r>
              <a:rPr lang="en-US" dirty="0" err="1" smtClean="0"/>
              <a:t>Dilakukan</a:t>
            </a:r>
            <a:r>
              <a:rPr lang="en-US" dirty="0" smtClean="0"/>
              <a:t> </a:t>
            </a:r>
            <a:r>
              <a:rPr lang="en-US" dirty="0" err="1" smtClean="0"/>
              <a:t>oleh</a:t>
            </a:r>
            <a:r>
              <a:rPr lang="en-US" dirty="0" smtClean="0"/>
              <a:t> programmer yang </a:t>
            </a:r>
            <a:r>
              <a:rPr lang="en-US" dirty="0" err="1" smtClean="0"/>
              <a:t>akan</a:t>
            </a:r>
            <a:r>
              <a:rPr lang="en-US" dirty="0" smtClean="0"/>
              <a:t> </a:t>
            </a:r>
            <a:r>
              <a:rPr lang="en-US" dirty="0" err="1" smtClean="0"/>
              <a:t>menterjemahkan</a:t>
            </a:r>
            <a:r>
              <a:rPr lang="en-US" dirty="0" smtClean="0"/>
              <a:t> </a:t>
            </a:r>
            <a:r>
              <a:rPr lang="en-US" dirty="0" err="1" smtClean="0"/>
              <a:t>transaksi</a:t>
            </a:r>
            <a:r>
              <a:rPr lang="en-US" dirty="0" smtClean="0"/>
              <a:t> yang </a:t>
            </a:r>
            <a:r>
              <a:rPr lang="en-US" dirty="0" err="1" smtClean="0"/>
              <a:t>akan</a:t>
            </a:r>
            <a:r>
              <a:rPr lang="en-US" dirty="0" smtClean="0"/>
              <a:t> </a:t>
            </a:r>
            <a:r>
              <a:rPr lang="en-US" dirty="0" err="1" smtClean="0"/>
              <a:t>diminta</a:t>
            </a:r>
            <a:r>
              <a:rPr lang="en-US" dirty="0" smtClean="0"/>
              <a:t> </a:t>
            </a:r>
            <a:r>
              <a:rPr lang="en-US" dirty="0" err="1" smtClean="0"/>
              <a:t>oleh</a:t>
            </a:r>
            <a:r>
              <a:rPr lang="en-US" dirty="0" smtClean="0"/>
              <a:t> user. </a:t>
            </a:r>
            <a:endParaRPr lang="en-US" dirty="0"/>
          </a:p>
        </p:txBody>
      </p:sp>
      <p:sp>
        <p:nvSpPr>
          <p:cNvPr id="5" name="TextBox 4"/>
          <p:cNvSpPr txBox="1"/>
          <p:nvPr/>
        </p:nvSpPr>
        <p:spPr>
          <a:xfrm>
            <a:off x="1435100" y="6311900"/>
            <a:ext cx="9220200" cy="646331"/>
          </a:xfrm>
          <a:prstGeom prst="rect">
            <a:avLst/>
          </a:prstGeom>
          <a:noFill/>
        </p:spPr>
        <p:txBody>
          <a:bodyPr wrap="square" rtlCol="0">
            <a:spAutoFit/>
          </a:bodyPr>
          <a:lstStyle/>
          <a:p>
            <a:r>
              <a:rPr lang="en-US" dirty="0" err="1" smtClean="0">
                <a:solidFill>
                  <a:schemeClr val="bg1"/>
                </a:solidFill>
              </a:rPr>
              <a:t>Sumber</a:t>
            </a:r>
            <a:r>
              <a:rPr lang="en-US" dirty="0" smtClean="0">
                <a:solidFill>
                  <a:schemeClr val="bg1"/>
                </a:solidFill>
              </a:rPr>
              <a:t> : (http://artikel.dikti.go.id/index.php/PKMKC/article/download/122/123)</a:t>
            </a:r>
          </a:p>
          <a:p>
            <a:endParaRPr lang="en-US" dirty="0">
              <a:solidFill>
                <a:schemeClr val="bg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Pengembangan</a:t>
            </a:r>
            <a:r>
              <a:rPr lang="en-US" dirty="0" smtClean="0"/>
              <a:t> </a:t>
            </a:r>
            <a:r>
              <a:rPr lang="en-US" dirty="0" err="1" smtClean="0"/>
              <a:t>aplikasi</a:t>
            </a:r>
            <a:r>
              <a:rPr lang="en-US" dirty="0" smtClean="0"/>
              <a:t> mobile</a:t>
            </a:r>
            <a:endParaRPr lang="en-US" dirty="0"/>
          </a:p>
        </p:txBody>
      </p:sp>
      <p:sp>
        <p:nvSpPr>
          <p:cNvPr id="3" name="Content Placeholder 2"/>
          <p:cNvSpPr>
            <a:spLocks noGrp="1"/>
          </p:cNvSpPr>
          <p:nvPr>
            <p:ph idx="1"/>
          </p:nvPr>
        </p:nvSpPr>
        <p:spPr/>
        <p:txBody>
          <a:bodyPr>
            <a:normAutofit/>
          </a:bodyPr>
          <a:lstStyle/>
          <a:p>
            <a:pPr marL="0" indent="0" algn="just">
              <a:buNone/>
            </a:pPr>
            <a:r>
              <a:rPr lang="en-US" dirty="0" smtClean="0"/>
              <a:t>4. </a:t>
            </a:r>
            <a:r>
              <a:rPr lang="en-US" dirty="0" err="1" smtClean="0"/>
              <a:t>Pengujian</a:t>
            </a:r>
            <a:r>
              <a:rPr lang="en-US" dirty="0" smtClean="0"/>
              <a:t>, </a:t>
            </a:r>
            <a:r>
              <a:rPr lang="en-US" dirty="0" err="1" smtClean="0"/>
              <a:t>setelah</a:t>
            </a:r>
            <a:r>
              <a:rPr lang="en-US" dirty="0" smtClean="0"/>
              <a:t> </a:t>
            </a:r>
            <a:r>
              <a:rPr lang="en-US" dirty="0" err="1" smtClean="0"/>
              <a:t>pengkodean</a:t>
            </a:r>
            <a:r>
              <a:rPr lang="en-US" dirty="0" smtClean="0"/>
              <a:t> </a:t>
            </a:r>
            <a:r>
              <a:rPr lang="en-US" dirty="0" err="1" smtClean="0"/>
              <a:t>selesai</a:t>
            </a:r>
            <a:r>
              <a:rPr lang="en-US" dirty="0" smtClean="0"/>
              <a:t> </a:t>
            </a:r>
            <a:r>
              <a:rPr lang="en-US" dirty="0" err="1" smtClean="0"/>
              <a:t>maka</a:t>
            </a:r>
            <a:r>
              <a:rPr lang="en-US" dirty="0" smtClean="0"/>
              <a:t> </a:t>
            </a:r>
            <a:r>
              <a:rPr lang="en-US" dirty="0" err="1" smtClean="0"/>
              <a:t>akan</a:t>
            </a:r>
            <a:r>
              <a:rPr lang="en-US" dirty="0" smtClean="0"/>
              <a:t> </a:t>
            </a:r>
            <a:r>
              <a:rPr lang="en-US" dirty="0" err="1" smtClean="0"/>
              <a:t>dilakukan</a:t>
            </a:r>
            <a:r>
              <a:rPr lang="en-US" dirty="0" smtClean="0"/>
              <a:t> testing </a:t>
            </a:r>
            <a:r>
              <a:rPr lang="en-US" dirty="0" err="1" smtClean="0"/>
              <a:t>terhadap</a:t>
            </a:r>
            <a:r>
              <a:rPr lang="en-US" dirty="0" smtClean="0"/>
              <a:t> </a:t>
            </a:r>
            <a:r>
              <a:rPr lang="en-US" dirty="0" err="1" smtClean="0"/>
              <a:t>sistem</a:t>
            </a:r>
            <a:r>
              <a:rPr lang="en-US" dirty="0" smtClean="0"/>
              <a:t> yang </a:t>
            </a:r>
            <a:r>
              <a:rPr lang="en-US" dirty="0" err="1" smtClean="0"/>
              <a:t>dibuat</a:t>
            </a:r>
            <a:r>
              <a:rPr lang="en-US" dirty="0" smtClean="0"/>
              <a:t> </a:t>
            </a:r>
            <a:r>
              <a:rPr lang="en-US" dirty="0" err="1" smtClean="0"/>
              <a:t>tadi</a:t>
            </a:r>
            <a:r>
              <a:rPr lang="en-US" dirty="0" smtClean="0"/>
              <a:t>. </a:t>
            </a:r>
            <a:r>
              <a:rPr lang="en-US" dirty="0" err="1" smtClean="0"/>
              <a:t>Tujuan</a:t>
            </a:r>
            <a:r>
              <a:rPr lang="en-US" dirty="0" smtClean="0"/>
              <a:t> testing </a:t>
            </a:r>
            <a:r>
              <a:rPr lang="en-US" dirty="0" err="1" smtClean="0"/>
              <a:t>adalah</a:t>
            </a:r>
            <a:r>
              <a:rPr lang="en-US" dirty="0" smtClean="0"/>
              <a:t> </a:t>
            </a:r>
            <a:r>
              <a:rPr lang="en-US" dirty="0" err="1" smtClean="0"/>
              <a:t>menemukan</a:t>
            </a:r>
            <a:r>
              <a:rPr lang="en-US" dirty="0" smtClean="0"/>
              <a:t> </a:t>
            </a:r>
            <a:r>
              <a:rPr lang="en-US" dirty="0" err="1" smtClean="0"/>
              <a:t>kesalahan</a:t>
            </a:r>
            <a:r>
              <a:rPr lang="en-US" dirty="0" smtClean="0"/>
              <a:t> </a:t>
            </a:r>
            <a:r>
              <a:rPr lang="en-US" dirty="0" err="1" smtClean="0"/>
              <a:t>terhadap</a:t>
            </a:r>
            <a:r>
              <a:rPr lang="en-US" dirty="0" smtClean="0"/>
              <a:t> </a:t>
            </a:r>
            <a:r>
              <a:rPr lang="en-US" dirty="0" err="1" smtClean="0"/>
              <a:t>sistem</a:t>
            </a:r>
            <a:r>
              <a:rPr lang="en-US" dirty="0" smtClean="0"/>
              <a:t>  </a:t>
            </a:r>
            <a:r>
              <a:rPr lang="en-US" dirty="0" err="1" smtClean="0"/>
              <a:t>tersebut</a:t>
            </a:r>
            <a:r>
              <a:rPr lang="en-US" dirty="0" smtClean="0"/>
              <a:t> </a:t>
            </a:r>
            <a:r>
              <a:rPr lang="en-US" dirty="0" err="1" smtClean="0"/>
              <a:t>kemudian</a:t>
            </a:r>
            <a:r>
              <a:rPr lang="en-US" dirty="0" smtClean="0"/>
              <a:t> </a:t>
            </a:r>
            <a:r>
              <a:rPr lang="en-US" dirty="0" err="1" smtClean="0"/>
              <a:t>akan</a:t>
            </a:r>
            <a:r>
              <a:rPr lang="en-US" dirty="0" smtClean="0"/>
              <a:t> </a:t>
            </a:r>
            <a:r>
              <a:rPr lang="en-US" dirty="0" err="1" smtClean="0"/>
              <a:t>diperbaiki</a:t>
            </a:r>
            <a:r>
              <a:rPr lang="en-US" dirty="0" smtClean="0"/>
              <a:t>. </a:t>
            </a:r>
            <a:endParaRPr lang="id-ID" dirty="0" smtClean="0"/>
          </a:p>
          <a:p>
            <a:pPr marL="0" indent="0" algn="just">
              <a:buNone/>
            </a:pPr>
            <a:endParaRPr lang="en-US" dirty="0" smtClean="0"/>
          </a:p>
          <a:p>
            <a:pPr marL="0" indent="0" algn="just">
              <a:buNone/>
            </a:pPr>
            <a:r>
              <a:rPr lang="en-US" dirty="0" smtClean="0"/>
              <a:t>5.</a:t>
            </a:r>
            <a:r>
              <a:rPr lang="id-ID" dirty="0" smtClean="0"/>
              <a:t> </a:t>
            </a:r>
            <a:r>
              <a:rPr lang="en-US" dirty="0" err="1" smtClean="0"/>
              <a:t>Penerapan</a:t>
            </a:r>
            <a:r>
              <a:rPr lang="en-US" dirty="0" smtClean="0"/>
              <a:t>, </a:t>
            </a:r>
            <a:r>
              <a:rPr lang="en-US" dirty="0" err="1" smtClean="0"/>
              <a:t>tahapan</a:t>
            </a:r>
            <a:r>
              <a:rPr lang="en-US" dirty="0" smtClean="0"/>
              <a:t> </a:t>
            </a:r>
            <a:r>
              <a:rPr lang="en-US" dirty="0" err="1" smtClean="0"/>
              <a:t>ini</a:t>
            </a:r>
            <a:r>
              <a:rPr lang="en-US" dirty="0" smtClean="0"/>
              <a:t> </a:t>
            </a:r>
            <a:r>
              <a:rPr lang="en-US" dirty="0" err="1" smtClean="0"/>
              <a:t>bisa</a:t>
            </a:r>
            <a:r>
              <a:rPr lang="en-US" dirty="0" smtClean="0"/>
              <a:t> </a:t>
            </a:r>
            <a:r>
              <a:rPr lang="en-US" dirty="0" err="1" smtClean="0"/>
              <a:t>dikatakan</a:t>
            </a:r>
            <a:r>
              <a:rPr lang="en-US" dirty="0" smtClean="0"/>
              <a:t> final </a:t>
            </a:r>
            <a:r>
              <a:rPr lang="en-US" dirty="0" err="1" smtClean="0"/>
              <a:t>dalam</a:t>
            </a:r>
            <a:r>
              <a:rPr lang="en-US" dirty="0" smtClean="0"/>
              <a:t> </a:t>
            </a:r>
            <a:r>
              <a:rPr lang="en-US" dirty="0" err="1" smtClean="0"/>
              <a:t>pembuatan</a:t>
            </a:r>
            <a:r>
              <a:rPr lang="en-US" dirty="0" smtClean="0"/>
              <a:t> </a:t>
            </a:r>
            <a:r>
              <a:rPr lang="en-US" dirty="0" err="1" smtClean="0"/>
              <a:t>sebuah</a:t>
            </a:r>
            <a:r>
              <a:rPr lang="en-US" dirty="0" smtClean="0"/>
              <a:t> </a:t>
            </a:r>
            <a:r>
              <a:rPr lang="en-US" dirty="0" err="1" smtClean="0"/>
              <a:t>sistem</a:t>
            </a:r>
            <a:r>
              <a:rPr lang="en-US" dirty="0" smtClean="0"/>
              <a:t>. </a:t>
            </a:r>
            <a:r>
              <a:rPr lang="en-US" dirty="0" err="1" smtClean="0"/>
              <a:t>Setelaah</a:t>
            </a:r>
            <a:r>
              <a:rPr lang="en-US" dirty="0" smtClean="0"/>
              <a:t> </a:t>
            </a:r>
            <a:r>
              <a:rPr lang="en-US" dirty="0" err="1" smtClean="0"/>
              <a:t>melakukan</a:t>
            </a:r>
            <a:r>
              <a:rPr lang="en-US" dirty="0" smtClean="0"/>
              <a:t> </a:t>
            </a:r>
            <a:r>
              <a:rPr lang="en-US" dirty="0" err="1" smtClean="0"/>
              <a:t>analisis</a:t>
            </a:r>
            <a:r>
              <a:rPr lang="en-US" dirty="0" smtClean="0"/>
              <a:t>, design </a:t>
            </a:r>
            <a:r>
              <a:rPr lang="en-US" dirty="0" err="1" smtClean="0"/>
              <a:t>dan</a:t>
            </a:r>
            <a:r>
              <a:rPr lang="en-US" dirty="0" smtClean="0"/>
              <a:t> </a:t>
            </a:r>
            <a:r>
              <a:rPr lang="en-US" dirty="0" err="1" smtClean="0"/>
              <a:t>pengkodean</a:t>
            </a:r>
            <a:r>
              <a:rPr lang="en-US" dirty="0" smtClean="0"/>
              <a:t> </a:t>
            </a:r>
            <a:r>
              <a:rPr lang="en-US" dirty="0" err="1" smtClean="0"/>
              <a:t>maka</a:t>
            </a:r>
            <a:r>
              <a:rPr lang="en-US" dirty="0" smtClean="0"/>
              <a:t> </a:t>
            </a:r>
            <a:r>
              <a:rPr lang="en-US" dirty="0" err="1" smtClean="0"/>
              <a:t>sistem</a:t>
            </a:r>
            <a:r>
              <a:rPr lang="en-US" dirty="0" smtClean="0"/>
              <a:t> yang </a:t>
            </a:r>
            <a:r>
              <a:rPr lang="en-US" dirty="0" err="1" smtClean="0"/>
              <a:t>sudah</a:t>
            </a:r>
            <a:r>
              <a:rPr lang="en-US" dirty="0" smtClean="0"/>
              <a:t> </a:t>
            </a:r>
            <a:r>
              <a:rPr lang="en-US" dirty="0" err="1" smtClean="0"/>
              <a:t>jadi</a:t>
            </a:r>
            <a:r>
              <a:rPr lang="en-US" dirty="0" smtClean="0"/>
              <a:t> </a:t>
            </a:r>
            <a:r>
              <a:rPr lang="en-US" dirty="0" err="1" smtClean="0"/>
              <a:t>akan</a:t>
            </a:r>
            <a:r>
              <a:rPr lang="en-US" dirty="0" smtClean="0"/>
              <a:t> </a:t>
            </a:r>
            <a:r>
              <a:rPr lang="en-US" dirty="0" err="1" smtClean="0"/>
              <a:t>digunakan</a:t>
            </a:r>
            <a:r>
              <a:rPr lang="en-US" dirty="0" smtClean="0"/>
              <a:t> </a:t>
            </a:r>
            <a:r>
              <a:rPr lang="en-US" dirty="0" err="1" smtClean="0"/>
              <a:t>oleh</a:t>
            </a:r>
            <a:r>
              <a:rPr lang="en-US" dirty="0" smtClean="0"/>
              <a:t> user </a:t>
            </a:r>
            <a:r>
              <a:rPr lang="en-US" dirty="0" err="1" smtClean="0"/>
              <a:t>dan</a:t>
            </a:r>
            <a:r>
              <a:rPr lang="en-US" dirty="0" smtClean="0"/>
              <a:t> </a:t>
            </a:r>
            <a:r>
              <a:rPr lang="en-US" dirty="0" err="1" smtClean="0"/>
              <a:t>perangkat</a:t>
            </a:r>
            <a:r>
              <a:rPr lang="en-US" dirty="0" smtClean="0"/>
              <a:t> </a:t>
            </a:r>
            <a:r>
              <a:rPr lang="en-US" dirty="0" err="1" smtClean="0"/>
              <a:t>lunak</a:t>
            </a:r>
            <a:r>
              <a:rPr lang="en-US" dirty="0" smtClean="0"/>
              <a:t> yang </a:t>
            </a:r>
            <a:r>
              <a:rPr lang="en-US" dirty="0" err="1" smtClean="0"/>
              <a:t>sudah</a:t>
            </a:r>
            <a:r>
              <a:rPr lang="en-US" dirty="0" smtClean="0"/>
              <a:t> </a:t>
            </a:r>
            <a:r>
              <a:rPr lang="en-US" dirty="0" err="1" smtClean="0"/>
              <a:t>disampaikan</a:t>
            </a:r>
            <a:r>
              <a:rPr lang="en-US" dirty="0" smtClean="0"/>
              <a:t> </a:t>
            </a:r>
            <a:r>
              <a:rPr lang="en-US" dirty="0" err="1" smtClean="0"/>
              <a:t>kepada</a:t>
            </a:r>
            <a:r>
              <a:rPr lang="en-US" dirty="0" smtClean="0"/>
              <a:t> </a:t>
            </a:r>
            <a:r>
              <a:rPr lang="en-US" dirty="0" err="1" smtClean="0"/>
              <a:t>pelanggan</a:t>
            </a:r>
            <a:r>
              <a:rPr lang="en-US" dirty="0" smtClean="0"/>
              <a:t> </a:t>
            </a:r>
            <a:r>
              <a:rPr lang="en-US" dirty="0" err="1" smtClean="0"/>
              <a:t>pasti</a:t>
            </a:r>
            <a:r>
              <a:rPr lang="en-US" dirty="0" smtClean="0"/>
              <a:t> </a:t>
            </a:r>
            <a:r>
              <a:rPr lang="en-US" dirty="0" err="1" smtClean="0"/>
              <a:t>akan</a:t>
            </a:r>
            <a:r>
              <a:rPr lang="en-US" dirty="0" smtClean="0"/>
              <a:t> </a:t>
            </a:r>
            <a:r>
              <a:rPr lang="en-US" dirty="0" err="1" smtClean="0"/>
              <a:t>mengalami</a:t>
            </a:r>
            <a:r>
              <a:rPr lang="en-US" dirty="0" smtClean="0"/>
              <a:t> </a:t>
            </a:r>
            <a:r>
              <a:rPr lang="en-US" dirty="0" err="1" smtClean="0"/>
              <a:t>perubahan</a:t>
            </a:r>
            <a:r>
              <a:rPr lang="en-US" dirty="0" smtClean="0"/>
              <a:t>.</a:t>
            </a:r>
            <a:endParaRPr lang="en-US" dirty="0"/>
          </a:p>
        </p:txBody>
      </p:sp>
      <p:sp>
        <p:nvSpPr>
          <p:cNvPr id="5" name="TextBox 4"/>
          <p:cNvSpPr txBox="1"/>
          <p:nvPr/>
        </p:nvSpPr>
        <p:spPr>
          <a:xfrm>
            <a:off x="1435100" y="6311900"/>
            <a:ext cx="9220200" cy="646331"/>
          </a:xfrm>
          <a:prstGeom prst="rect">
            <a:avLst/>
          </a:prstGeom>
          <a:noFill/>
        </p:spPr>
        <p:txBody>
          <a:bodyPr wrap="square" rtlCol="0">
            <a:spAutoFit/>
          </a:bodyPr>
          <a:lstStyle/>
          <a:p>
            <a:r>
              <a:rPr lang="en-US" dirty="0" err="1" smtClean="0">
                <a:solidFill>
                  <a:schemeClr val="bg1"/>
                </a:solidFill>
              </a:rPr>
              <a:t>Sumber</a:t>
            </a:r>
            <a:r>
              <a:rPr lang="en-US" dirty="0" smtClean="0">
                <a:solidFill>
                  <a:schemeClr val="bg1"/>
                </a:solidFill>
              </a:rPr>
              <a:t> : (http://artikel.dikti.go.id/index.php/PKMKC/article/download/122/123)</a:t>
            </a:r>
          </a:p>
          <a:p>
            <a:endParaRPr lang="en-US"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PEMROGRAMAN MOBILE</a:t>
            </a:r>
            <a:endParaRPr lang="en-US" dirty="0"/>
          </a:p>
        </p:txBody>
      </p:sp>
      <p:sp>
        <p:nvSpPr>
          <p:cNvPr id="3" name="Content Placeholder 2"/>
          <p:cNvSpPr>
            <a:spLocks noGrp="1"/>
          </p:cNvSpPr>
          <p:nvPr>
            <p:ph idx="1"/>
          </p:nvPr>
        </p:nvSpPr>
        <p:spPr>
          <a:xfrm>
            <a:off x="1672046" y="2495006"/>
            <a:ext cx="9183188" cy="2664823"/>
          </a:xfrm>
        </p:spPr>
        <p:txBody>
          <a:bodyPr>
            <a:normAutofit/>
          </a:bodyPr>
          <a:lstStyle/>
          <a:p>
            <a:pPr marL="0" indent="0" algn="just">
              <a:buNone/>
            </a:pPr>
            <a:r>
              <a:rPr lang="id-ID" sz="2400" dirty="0" smtClean="0"/>
              <a:t>	</a:t>
            </a:r>
            <a:r>
              <a:rPr lang="en-US" sz="2400" dirty="0" err="1" smtClean="0"/>
              <a:t>Pemrograman</a:t>
            </a:r>
            <a:r>
              <a:rPr lang="en-US" sz="2400" dirty="0" smtClean="0"/>
              <a:t> </a:t>
            </a:r>
            <a:r>
              <a:rPr lang="en-US" sz="2400" dirty="0" smtClean="0"/>
              <a:t>yang </a:t>
            </a:r>
            <a:r>
              <a:rPr lang="en-US" sz="2400" dirty="0" err="1" smtClean="0"/>
              <a:t>ditujukan</a:t>
            </a:r>
            <a:r>
              <a:rPr lang="en-US" sz="2400" dirty="0" smtClean="0"/>
              <a:t> </a:t>
            </a:r>
            <a:r>
              <a:rPr lang="en-US" sz="2400" dirty="0" err="1" smtClean="0"/>
              <a:t>untuk</a:t>
            </a:r>
            <a:r>
              <a:rPr lang="en-US" sz="2400" dirty="0" smtClean="0"/>
              <a:t> </a:t>
            </a:r>
            <a:r>
              <a:rPr lang="en-US" sz="2400" dirty="0" err="1" smtClean="0"/>
              <a:t>pembuatan</a:t>
            </a:r>
            <a:r>
              <a:rPr lang="en-US" sz="2400" dirty="0" smtClean="0"/>
              <a:t> </a:t>
            </a:r>
            <a:r>
              <a:rPr lang="en-US" sz="2400" dirty="0" err="1" smtClean="0"/>
              <a:t>aplikasi</a:t>
            </a:r>
            <a:r>
              <a:rPr lang="id-ID" sz="2400" dirty="0"/>
              <a:t> </a:t>
            </a:r>
            <a:r>
              <a:rPr lang="en-US" sz="2400" dirty="0" err="1" smtClean="0"/>
              <a:t>diperangkat</a:t>
            </a:r>
            <a:r>
              <a:rPr lang="en-US" sz="2400" dirty="0" smtClean="0"/>
              <a:t> mobile yang </a:t>
            </a:r>
            <a:r>
              <a:rPr lang="en-US" sz="2400" dirty="0" err="1" smtClean="0"/>
              <a:t>dapat</a:t>
            </a:r>
            <a:r>
              <a:rPr lang="en-US" sz="2400" dirty="0" smtClean="0"/>
              <a:t> </a:t>
            </a:r>
            <a:r>
              <a:rPr lang="en-US" sz="2400" dirty="0" err="1" smtClean="0"/>
              <a:t>kita</a:t>
            </a:r>
            <a:r>
              <a:rPr lang="en-US" sz="2400" dirty="0" smtClean="0"/>
              <a:t> </a:t>
            </a:r>
            <a:r>
              <a:rPr lang="en-US" sz="2400" dirty="0" err="1" smtClean="0"/>
              <a:t>buat</a:t>
            </a:r>
            <a:r>
              <a:rPr lang="en-US" sz="2400" dirty="0" smtClean="0"/>
              <a:t> </a:t>
            </a:r>
            <a:r>
              <a:rPr lang="en-US" sz="2400" dirty="0" err="1" smtClean="0"/>
              <a:t>dengan</a:t>
            </a:r>
            <a:r>
              <a:rPr lang="en-US" sz="2400" dirty="0" smtClean="0"/>
              <a:t> </a:t>
            </a:r>
            <a:r>
              <a:rPr lang="en-US" sz="2400" dirty="0" err="1" smtClean="0"/>
              <a:t>menggunakan</a:t>
            </a:r>
            <a:r>
              <a:rPr lang="en-US" sz="2400" dirty="0" smtClean="0"/>
              <a:t> Java.</a:t>
            </a:r>
          </a:p>
          <a:p>
            <a:pPr marL="0" indent="0" algn="just">
              <a:buNone/>
            </a:pPr>
            <a:r>
              <a:rPr lang="id-ID" sz="2400" dirty="0" smtClean="0"/>
              <a:t>	</a:t>
            </a:r>
            <a:r>
              <a:rPr lang="en-US" sz="2400" dirty="0" err="1" smtClean="0"/>
              <a:t>Pembuatan</a:t>
            </a:r>
            <a:r>
              <a:rPr lang="en-US" sz="2400" dirty="0" smtClean="0"/>
              <a:t> </a:t>
            </a:r>
            <a:r>
              <a:rPr lang="en-US" sz="2400" dirty="0" err="1" smtClean="0"/>
              <a:t>aplikasi</a:t>
            </a:r>
            <a:r>
              <a:rPr lang="en-US" sz="2400" dirty="0" smtClean="0"/>
              <a:t> yang </a:t>
            </a:r>
            <a:r>
              <a:rPr lang="en-US" sz="2400" dirty="0" err="1" smtClean="0"/>
              <a:t>berjalan</a:t>
            </a:r>
            <a:r>
              <a:rPr lang="en-US" sz="2400" dirty="0" smtClean="0"/>
              <a:t> </a:t>
            </a:r>
            <a:r>
              <a:rPr lang="en-US" sz="2400" dirty="0" err="1" smtClean="0"/>
              <a:t>pada</a:t>
            </a:r>
            <a:r>
              <a:rPr lang="en-US" sz="2400" dirty="0" smtClean="0"/>
              <a:t> </a:t>
            </a:r>
            <a:r>
              <a:rPr lang="en-US" sz="2400" dirty="0" err="1" smtClean="0"/>
              <a:t>perangkat</a:t>
            </a:r>
            <a:r>
              <a:rPr lang="en-US" sz="2400" dirty="0" smtClean="0"/>
              <a:t> </a:t>
            </a:r>
            <a:r>
              <a:rPr lang="en-US" sz="2400" dirty="0" err="1" smtClean="0"/>
              <a:t>bergerak</a:t>
            </a:r>
            <a:r>
              <a:rPr lang="en-US" sz="2400" dirty="0" smtClean="0"/>
              <a:t> </a:t>
            </a:r>
            <a:r>
              <a:rPr lang="en-US" sz="2400" dirty="0" err="1" smtClean="0"/>
              <a:t>seperti</a:t>
            </a:r>
            <a:r>
              <a:rPr lang="en-US" sz="2400" dirty="0" smtClean="0"/>
              <a:t> HP / tablet. </a:t>
            </a:r>
            <a:r>
              <a:rPr lang="id-ID" sz="2400" dirty="0" smtClean="0"/>
              <a:t> </a:t>
            </a:r>
            <a:r>
              <a:rPr lang="en-US" sz="2400" dirty="0" err="1" smtClean="0"/>
              <a:t>Aplikasi</a:t>
            </a:r>
            <a:r>
              <a:rPr lang="en-US" sz="2400" dirty="0" smtClean="0"/>
              <a:t> </a:t>
            </a:r>
            <a:r>
              <a:rPr lang="en-US" sz="2400" dirty="0" smtClean="0"/>
              <a:t>mobile  </a:t>
            </a:r>
            <a:r>
              <a:rPr lang="en-US" sz="2400" dirty="0" err="1" smtClean="0"/>
              <a:t>dikembangkan</a:t>
            </a:r>
            <a:r>
              <a:rPr lang="en-US" sz="2400" dirty="0" smtClean="0"/>
              <a:t> </a:t>
            </a:r>
            <a:r>
              <a:rPr lang="en-US" sz="2400" dirty="0" err="1" smtClean="0"/>
              <a:t>untuk</a:t>
            </a:r>
            <a:r>
              <a:rPr lang="en-US" sz="2400" dirty="0" smtClean="0"/>
              <a:t> </a:t>
            </a:r>
            <a:r>
              <a:rPr lang="en-US" sz="2400" dirty="0" err="1" smtClean="0"/>
              <a:t>platfrom</a:t>
            </a:r>
            <a:r>
              <a:rPr lang="en-US" sz="2400" dirty="0" smtClean="0"/>
              <a:t> </a:t>
            </a:r>
            <a:r>
              <a:rPr lang="en-US" sz="2400" dirty="0" err="1" smtClean="0"/>
              <a:t>tertentu</a:t>
            </a:r>
            <a:r>
              <a:rPr lang="en-US" sz="2400" dirty="0" smtClean="0"/>
              <a:t>.</a:t>
            </a:r>
          </a:p>
          <a:p>
            <a:pPr algn="just"/>
            <a:endParaRPr lang="en-US" sz="2400" dirty="0"/>
          </a:p>
        </p:txBody>
      </p:sp>
      <p:sp>
        <p:nvSpPr>
          <p:cNvPr id="4" name="TextBox 3"/>
          <p:cNvSpPr txBox="1"/>
          <p:nvPr/>
        </p:nvSpPr>
        <p:spPr>
          <a:xfrm>
            <a:off x="1435100" y="6311900"/>
            <a:ext cx="9220200" cy="646331"/>
          </a:xfrm>
          <a:prstGeom prst="rect">
            <a:avLst/>
          </a:prstGeom>
          <a:noFill/>
        </p:spPr>
        <p:txBody>
          <a:bodyPr wrap="square" rtlCol="0">
            <a:spAutoFit/>
          </a:bodyPr>
          <a:lstStyle/>
          <a:p>
            <a:r>
              <a:rPr lang="en-US" dirty="0" err="1" smtClean="0">
                <a:solidFill>
                  <a:schemeClr val="bg1"/>
                </a:solidFill>
              </a:rPr>
              <a:t>Sumber</a:t>
            </a:r>
            <a:r>
              <a:rPr lang="en-US" dirty="0" smtClean="0">
                <a:solidFill>
                  <a:schemeClr val="bg1"/>
                </a:solidFill>
              </a:rPr>
              <a:t> : (http://intanstemapal24.blogspot.co.id/2014/08/pemograman-mobile.html)</a:t>
            </a:r>
          </a:p>
          <a:p>
            <a:endParaRPr lang="en-US"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JENIS – JENIS SISTEM OPERASI</a:t>
            </a:r>
            <a:endParaRPr lang="en-US" dirty="0"/>
          </a:p>
        </p:txBody>
      </p:sp>
      <p:sp>
        <p:nvSpPr>
          <p:cNvPr id="3" name="Content Placeholder 2"/>
          <p:cNvSpPr>
            <a:spLocks noGrp="1"/>
          </p:cNvSpPr>
          <p:nvPr>
            <p:ph idx="1"/>
          </p:nvPr>
        </p:nvSpPr>
        <p:spPr>
          <a:xfrm>
            <a:off x="1619794" y="2015732"/>
            <a:ext cx="9435060" cy="3450613"/>
          </a:xfrm>
        </p:spPr>
        <p:txBody>
          <a:bodyPr>
            <a:noAutofit/>
          </a:bodyPr>
          <a:lstStyle/>
          <a:p>
            <a:pPr marL="514350" indent="-514350" algn="just">
              <a:lnSpc>
                <a:spcPct val="100000"/>
              </a:lnSpc>
              <a:buFont typeface="+mj-lt"/>
              <a:buAutoNum type="arabicPeriod"/>
            </a:pPr>
            <a:r>
              <a:rPr lang="id-ID" dirty="0" smtClean="0"/>
              <a:t>Sistem Operasi Stand Alone</a:t>
            </a:r>
          </a:p>
          <a:p>
            <a:pPr marL="514350" indent="-514350" algn="just">
              <a:lnSpc>
                <a:spcPct val="100000"/>
              </a:lnSpc>
              <a:buFont typeface="+mj-lt"/>
              <a:buAutoNum type="arabicPeriod"/>
            </a:pPr>
            <a:r>
              <a:rPr lang="id-ID" dirty="0"/>
              <a:t>Sistem Operasi </a:t>
            </a:r>
            <a:r>
              <a:rPr lang="id-ID" dirty="0" smtClean="0"/>
              <a:t>Jaringan</a:t>
            </a:r>
          </a:p>
          <a:p>
            <a:pPr marL="514350" indent="-514350" algn="just">
              <a:lnSpc>
                <a:spcPct val="100000"/>
              </a:lnSpc>
              <a:buFont typeface="+mj-lt"/>
              <a:buAutoNum type="arabicPeriod"/>
            </a:pPr>
            <a:r>
              <a:rPr lang="id-ID" dirty="0"/>
              <a:t>Sistem Operasi </a:t>
            </a:r>
            <a:r>
              <a:rPr lang="id-ID" dirty="0" smtClean="0"/>
              <a:t>Embedded</a:t>
            </a:r>
          </a:p>
          <a:p>
            <a:pPr marL="514350" indent="-514350" algn="just">
              <a:lnSpc>
                <a:spcPct val="100000"/>
              </a:lnSpc>
              <a:buFont typeface="+mj-lt"/>
              <a:buAutoNum type="arabicPeriod"/>
            </a:pPr>
            <a:r>
              <a:rPr lang="id-ID" dirty="0"/>
              <a:t>Sistem Operasi </a:t>
            </a:r>
            <a:r>
              <a:rPr lang="id-ID" dirty="0" smtClean="0"/>
              <a:t>Live CD</a:t>
            </a:r>
          </a:p>
          <a:p>
            <a:pPr marL="514350" indent="-514350" algn="just">
              <a:lnSpc>
                <a:spcPct val="100000"/>
              </a:lnSpc>
              <a:buFont typeface="+mj-lt"/>
              <a:buAutoNum type="arabicPeriod"/>
            </a:pPr>
            <a:r>
              <a:rPr lang="id-ID" dirty="0"/>
              <a:t>Sistem Operasi </a:t>
            </a:r>
            <a:r>
              <a:rPr lang="id-ID" dirty="0" smtClean="0"/>
              <a:t>DOS</a:t>
            </a:r>
          </a:p>
          <a:p>
            <a:pPr marL="514350" indent="-514350" algn="just">
              <a:lnSpc>
                <a:spcPct val="100000"/>
              </a:lnSpc>
              <a:buFont typeface="+mj-lt"/>
              <a:buAutoNum type="arabicPeriod"/>
            </a:pPr>
            <a:r>
              <a:rPr lang="id-ID" dirty="0"/>
              <a:t>Sistem Operasi </a:t>
            </a:r>
            <a:r>
              <a:rPr lang="id-ID" dirty="0" smtClean="0"/>
              <a:t>Windows</a:t>
            </a:r>
          </a:p>
          <a:p>
            <a:pPr marL="514350" indent="-514350" algn="just">
              <a:lnSpc>
                <a:spcPct val="100000"/>
              </a:lnSpc>
              <a:buFont typeface="+mj-lt"/>
              <a:buAutoNum type="arabicPeriod"/>
            </a:pPr>
            <a:r>
              <a:rPr lang="id-ID" dirty="0"/>
              <a:t>Sistem Operasi </a:t>
            </a:r>
            <a:r>
              <a:rPr lang="id-ID" dirty="0" smtClean="0"/>
              <a:t>Linux</a:t>
            </a:r>
          </a:p>
          <a:p>
            <a:pPr marL="514350" indent="-514350" algn="just">
              <a:lnSpc>
                <a:spcPct val="100000"/>
              </a:lnSpc>
              <a:buFont typeface="+mj-lt"/>
              <a:buAutoNum type="arabicPeriod"/>
            </a:pPr>
            <a:r>
              <a:rPr lang="id-ID" dirty="0"/>
              <a:t>Sistem Operasi Stand Alone</a:t>
            </a:r>
          </a:p>
          <a:p>
            <a:pPr marL="514350" indent="-514350" algn="just">
              <a:lnSpc>
                <a:spcPct val="100000"/>
              </a:lnSpc>
              <a:buFont typeface="+mj-lt"/>
              <a:buAutoNum type="arabicPeriod"/>
            </a:pPr>
            <a:r>
              <a:rPr lang="id-ID" dirty="0"/>
              <a:t>Sistem Operasi </a:t>
            </a:r>
            <a:r>
              <a:rPr lang="id-ID" dirty="0" smtClean="0"/>
              <a:t>Google Chrome</a:t>
            </a:r>
            <a:endParaRPr lang="id-ID" dirty="0"/>
          </a:p>
          <a:p>
            <a:pPr marL="514350" indent="-514350" algn="just">
              <a:lnSpc>
                <a:spcPct val="100000"/>
              </a:lnSpc>
              <a:buFont typeface="+mj-lt"/>
              <a:buAutoNum type="arabicPeriod"/>
            </a:pPr>
            <a:endParaRPr lang="id-ID" dirty="0"/>
          </a:p>
          <a:p>
            <a:pPr marL="514350" indent="-514350" algn="just">
              <a:lnSpc>
                <a:spcPct val="100000"/>
              </a:lnSpc>
              <a:buFont typeface="+mj-lt"/>
              <a:buAutoNum type="arabicPeriod"/>
            </a:pPr>
            <a:endParaRPr lang="id-ID" dirty="0"/>
          </a:p>
          <a:p>
            <a:pPr marL="514350" indent="-514350" algn="just">
              <a:lnSpc>
                <a:spcPct val="100000"/>
              </a:lnSpc>
              <a:buFont typeface="+mj-lt"/>
              <a:buAutoNum type="arabicPeriod"/>
            </a:pPr>
            <a:endParaRPr lang="id-ID" dirty="0"/>
          </a:p>
          <a:p>
            <a:pPr marL="514350" indent="-514350" algn="just">
              <a:lnSpc>
                <a:spcPct val="100000"/>
              </a:lnSpc>
              <a:buFont typeface="+mj-lt"/>
              <a:buAutoNum type="arabicPeriod"/>
            </a:pPr>
            <a:endParaRPr lang="id-ID" dirty="0"/>
          </a:p>
          <a:p>
            <a:pPr marL="514350" indent="-514350" algn="just">
              <a:lnSpc>
                <a:spcPct val="100000"/>
              </a:lnSpc>
              <a:buFont typeface="+mj-lt"/>
              <a:buAutoNum type="arabicPeriod"/>
            </a:pPr>
            <a:endParaRPr lang="id-ID" dirty="0"/>
          </a:p>
          <a:p>
            <a:pPr marL="514350" indent="-514350" algn="just">
              <a:lnSpc>
                <a:spcPct val="100000"/>
              </a:lnSpc>
              <a:buFont typeface="+mj-lt"/>
              <a:buAutoNum type="arabicPeriod"/>
            </a:pPr>
            <a:endParaRPr lang="id-ID" dirty="0"/>
          </a:p>
          <a:p>
            <a:pPr marL="514350" indent="-514350" algn="just">
              <a:lnSpc>
                <a:spcPct val="100000"/>
              </a:lnSpc>
              <a:buFont typeface="+mj-lt"/>
              <a:buAutoNum type="arabicPeriod"/>
            </a:pPr>
            <a:endParaRPr lang="en-US" dirty="0"/>
          </a:p>
        </p:txBody>
      </p:sp>
      <p:sp>
        <p:nvSpPr>
          <p:cNvPr id="4" name="TextBox 3"/>
          <p:cNvSpPr txBox="1"/>
          <p:nvPr/>
        </p:nvSpPr>
        <p:spPr>
          <a:xfrm>
            <a:off x="1435100" y="6311900"/>
            <a:ext cx="9220200" cy="646331"/>
          </a:xfrm>
          <a:prstGeom prst="rect">
            <a:avLst/>
          </a:prstGeom>
          <a:noFill/>
        </p:spPr>
        <p:txBody>
          <a:bodyPr wrap="square" rtlCol="0">
            <a:spAutoFit/>
          </a:bodyPr>
          <a:lstStyle/>
          <a:p>
            <a:r>
              <a:rPr lang="en-US" dirty="0" err="1" smtClean="0">
                <a:solidFill>
                  <a:schemeClr val="bg1"/>
                </a:solidFill>
              </a:rPr>
              <a:t>Sumber</a:t>
            </a:r>
            <a:r>
              <a:rPr lang="en-US" dirty="0" smtClean="0">
                <a:solidFill>
                  <a:schemeClr val="bg1"/>
                </a:solidFill>
              </a:rPr>
              <a:t> : ((dinus.ac.id/repository/docs/ajar/01_PengenalanPemrogramanMobile.pdf).)</a:t>
            </a:r>
          </a:p>
          <a:p>
            <a:endParaRPr lang="en-US"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LINGKUNGAN PENGEMBANGAN</a:t>
            </a:r>
            <a:endParaRPr lang="en-US" dirty="0"/>
          </a:p>
        </p:txBody>
      </p:sp>
      <p:sp>
        <p:nvSpPr>
          <p:cNvPr id="3" name="Content Placeholder 2"/>
          <p:cNvSpPr>
            <a:spLocks noGrp="1"/>
          </p:cNvSpPr>
          <p:nvPr>
            <p:ph idx="1"/>
          </p:nvPr>
        </p:nvSpPr>
        <p:spPr>
          <a:xfrm>
            <a:off x="411480" y="1853754"/>
            <a:ext cx="11430000" cy="3609786"/>
          </a:xfrm>
        </p:spPr>
        <p:txBody>
          <a:bodyPr>
            <a:noAutofit/>
          </a:bodyPr>
          <a:lstStyle/>
          <a:p>
            <a:pPr marL="0" indent="0" algn="just">
              <a:buNone/>
            </a:pPr>
            <a:r>
              <a:rPr lang="id-ID" sz="2400" dirty="0" smtClean="0"/>
              <a:t>	Pengembangan </a:t>
            </a:r>
            <a:r>
              <a:rPr lang="id-ID" sz="2400" dirty="0"/>
              <a:t>aplikasi mobile adalah proses dimana perangkat lunak aplikasi yang dikembangkan untuk perangkat genggam-daya rendah, seperti PDA (Personal Data Asisten/Tablet),  atau telepon genggam/handphone yang mana aplikasi ini dapat re-instal pada ponsel selama masih dalam operasi, didownload oleh pelanggan dari berbagai platform pada perangkat lunak ponsel, atau sebagai aplikasi web menggunakan sistem server-side atau pengolahan sisi-klien (misalnya JavaScript) bagi aplikasi yang support dalam Web browser. Aplikasi pengembang perangkat lunak juga harus mempertimbangkan kualitas graphics pernagkatnya, spesifikasi hardware dan konfigurasi karena persaingan yang ketat dalam perangkat lunak mobile akan mempengaruhi sisi perangkat kerasnya juga</a:t>
            </a:r>
            <a:r>
              <a:rPr lang="id-ID" sz="2400" dirty="0" smtClean="0"/>
              <a:t>.</a:t>
            </a:r>
            <a:endParaRPr lang="id-ID" sz="2400" dirty="0" smtClean="0"/>
          </a:p>
        </p:txBody>
      </p:sp>
      <p:sp>
        <p:nvSpPr>
          <p:cNvPr id="4" name="TextBox 3"/>
          <p:cNvSpPr txBox="1"/>
          <p:nvPr/>
        </p:nvSpPr>
        <p:spPr>
          <a:xfrm>
            <a:off x="1435100" y="6311900"/>
            <a:ext cx="9220200" cy="646331"/>
          </a:xfrm>
          <a:prstGeom prst="rect">
            <a:avLst/>
          </a:prstGeom>
          <a:noFill/>
        </p:spPr>
        <p:txBody>
          <a:bodyPr wrap="square" rtlCol="0">
            <a:spAutoFit/>
          </a:bodyPr>
          <a:lstStyle/>
          <a:p>
            <a:r>
              <a:rPr lang="en-US" dirty="0" err="1" smtClean="0">
                <a:solidFill>
                  <a:schemeClr val="bg1"/>
                </a:solidFill>
              </a:rPr>
              <a:t>Sumber</a:t>
            </a:r>
            <a:r>
              <a:rPr lang="en-US" dirty="0" smtClean="0">
                <a:solidFill>
                  <a:schemeClr val="bg1"/>
                </a:solidFill>
              </a:rPr>
              <a:t> : (http://intanstemapal24.blogspot.co.id/2014/08/pemograman-mobile.html)</a:t>
            </a:r>
          </a:p>
          <a:p>
            <a:endParaRPr lang="en-US" dirty="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SOFTWARE DEVELOPMENT</a:t>
            </a:r>
            <a:endParaRPr lang="en-US" dirty="0"/>
          </a:p>
        </p:txBody>
      </p:sp>
      <p:sp>
        <p:nvSpPr>
          <p:cNvPr id="3" name="Content Placeholder 2"/>
          <p:cNvSpPr>
            <a:spLocks noGrp="1"/>
          </p:cNvSpPr>
          <p:nvPr>
            <p:ph idx="1"/>
          </p:nvPr>
        </p:nvSpPr>
        <p:spPr>
          <a:xfrm>
            <a:off x="1451579" y="2217420"/>
            <a:ext cx="9603275" cy="3248925"/>
          </a:xfrm>
        </p:spPr>
        <p:txBody>
          <a:bodyPr>
            <a:normAutofit/>
          </a:bodyPr>
          <a:lstStyle/>
          <a:p>
            <a:pPr algn="just">
              <a:buNone/>
            </a:pPr>
            <a:r>
              <a:rPr lang="id-ID" sz="2400" dirty="0" smtClean="0"/>
              <a:t>		Software </a:t>
            </a:r>
            <a:r>
              <a:rPr lang="id-ID" sz="2400" dirty="0"/>
              <a:t>Development adalah salah satu tipe proyek IT yang berfokus pada penciptaan atau pengembangan perangkat lunak. Software Development dapat didetailkan lagi menjadi proses: 1) penciptaan software untuk memenuhi kebutuhan manusia, 2) desain software, 3) pengembangan software aplikasi perusahaan, atau 4) pengembangan platform (Wales, 2012).</a:t>
            </a:r>
            <a:endParaRPr lang="en-US" sz="2400" dirty="0"/>
          </a:p>
        </p:txBody>
      </p:sp>
      <p:sp>
        <p:nvSpPr>
          <p:cNvPr id="4" name="TextBox 3"/>
          <p:cNvSpPr txBox="1"/>
          <p:nvPr/>
        </p:nvSpPr>
        <p:spPr>
          <a:xfrm>
            <a:off x="1435100" y="6311900"/>
            <a:ext cx="9220200" cy="646331"/>
          </a:xfrm>
          <a:prstGeom prst="rect">
            <a:avLst/>
          </a:prstGeom>
          <a:noFill/>
        </p:spPr>
        <p:txBody>
          <a:bodyPr wrap="square" rtlCol="0">
            <a:spAutoFit/>
          </a:bodyPr>
          <a:lstStyle/>
          <a:p>
            <a:r>
              <a:rPr lang="en-US" dirty="0" err="1" smtClean="0">
                <a:solidFill>
                  <a:schemeClr val="bg1"/>
                </a:solidFill>
              </a:rPr>
              <a:t>Sumber</a:t>
            </a:r>
            <a:r>
              <a:rPr lang="en-US" dirty="0" smtClean="0">
                <a:solidFill>
                  <a:schemeClr val="bg1"/>
                </a:solidFill>
              </a:rPr>
              <a:t> : (http://intanstemapal24.blogspot.co.id/2014/08/pemograman-mobile.html)</a:t>
            </a:r>
          </a:p>
          <a:p>
            <a:endParaRPr lang="en-US"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SOFTWARE DEVELOPMENT</a:t>
            </a:r>
            <a:endParaRPr lang="en-US" dirty="0"/>
          </a:p>
        </p:txBody>
      </p:sp>
      <p:sp>
        <p:nvSpPr>
          <p:cNvPr id="3" name="Content Placeholder 2"/>
          <p:cNvSpPr>
            <a:spLocks noGrp="1"/>
          </p:cNvSpPr>
          <p:nvPr>
            <p:ph idx="1"/>
          </p:nvPr>
        </p:nvSpPr>
        <p:spPr>
          <a:xfrm>
            <a:off x="1451579" y="2217420"/>
            <a:ext cx="9603275" cy="3248925"/>
          </a:xfrm>
        </p:spPr>
        <p:txBody>
          <a:bodyPr>
            <a:noAutofit/>
          </a:bodyPr>
          <a:lstStyle/>
          <a:p>
            <a:pPr marL="0" indent="0" algn="just">
              <a:buNone/>
            </a:pPr>
            <a:r>
              <a:rPr lang="id-ID" sz="2400" dirty="0" smtClean="0"/>
              <a:t>	Karena </a:t>
            </a:r>
            <a:r>
              <a:rPr lang="id-ID" sz="2400" dirty="0"/>
              <a:t>berfokus pada sesuatu yang tidak tampak (software), Software development memiliki tingkat pengerjaan yang lebih sulit. Tidak heran jika banyak Software development yang gagal dikarenakan proses pengerjaan tidak sesuai dengan yang telah direncanakan. Salah satu criteria tambahan untuk output Software Development adalah kemampuan software untuk dapat dikembangkan lagi. Disinilah tingkat kesulitan yang utama dimana pihak pencipta harus dapat mendokumentasikan dengan baik setiap source code agar dapat dipahami oleh orang lain.</a:t>
            </a:r>
          </a:p>
        </p:txBody>
      </p:sp>
      <p:sp>
        <p:nvSpPr>
          <p:cNvPr id="4" name="TextBox 3"/>
          <p:cNvSpPr txBox="1"/>
          <p:nvPr/>
        </p:nvSpPr>
        <p:spPr>
          <a:xfrm>
            <a:off x="1435100" y="6311900"/>
            <a:ext cx="9220200" cy="646331"/>
          </a:xfrm>
          <a:prstGeom prst="rect">
            <a:avLst/>
          </a:prstGeom>
          <a:noFill/>
        </p:spPr>
        <p:txBody>
          <a:bodyPr wrap="square" rtlCol="0">
            <a:spAutoFit/>
          </a:bodyPr>
          <a:lstStyle/>
          <a:p>
            <a:r>
              <a:rPr lang="en-US" dirty="0" err="1" smtClean="0">
                <a:solidFill>
                  <a:schemeClr val="bg1"/>
                </a:solidFill>
              </a:rPr>
              <a:t>Sumber</a:t>
            </a:r>
            <a:r>
              <a:rPr lang="en-US" dirty="0" smtClean="0">
                <a:solidFill>
                  <a:schemeClr val="bg1"/>
                </a:solidFill>
              </a:rPr>
              <a:t> : (http://intanstemapal24.blogspot.co.id/2014/08/pemograman-mobile.html)</a:t>
            </a:r>
          </a:p>
          <a:p>
            <a:endParaRPr lang="en-US" dirty="0">
              <a:solidFill>
                <a:schemeClr val="bg1"/>
              </a:solidFill>
            </a:endParaRPr>
          </a:p>
        </p:txBody>
      </p:sp>
    </p:spTree>
    <p:extLst>
      <p:ext uri="{BB962C8B-B14F-4D97-AF65-F5344CB8AC3E}">
        <p14:creationId xmlns:p14="http://schemas.microsoft.com/office/powerpoint/2010/main" val="19797419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SOFTWARE DEVELOPMENT</a:t>
            </a:r>
            <a:endParaRPr lang="en-US" dirty="0"/>
          </a:p>
        </p:txBody>
      </p:sp>
      <p:sp>
        <p:nvSpPr>
          <p:cNvPr id="3" name="Content Placeholder 2"/>
          <p:cNvSpPr>
            <a:spLocks noGrp="1"/>
          </p:cNvSpPr>
          <p:nvPr>
            <p:ph idx="1"/>
          </p:nvPr>
        </p:nvSpPr>
        <p:spPr>
          <a:xfrm>
            <a:off x="891541" y="2090056"/>
            <a:ext cx="10163314" cy="3716383"/>
          </a:xfrm>
        </p:spPr>
        <p:txBody>
          <a:bodyPr>
            <a:noAutofit/>
          </a:bodyPr>
          <a:lstStyle/>
          <a:p>
            <a:pPr marL="0" indent="0" algn="just">
              <a:buNone/>
            </a:pPr>
            <a:r>
              <a:rPr lang="id-ID" sz="1800" dirty="0"/>
              <a:t>Secara garis besar Software Development terbagi menjadi beberapa tahapan, yaitu:</a:t>
            </a:r>
          </a:p>
          <a:p>
            <a:pPr marL="0" indent="0" algn="just">
              <a:buNone/>
            </a:pPr>
            <a:r>
              <a:rPr lang="id-ID" sz="1800" b="1" dirty="0"/>
              <a:t>1.       Planning</a:t>
            </a:r>
            <a:endParaRPr lang="id-ID" sz="1800" dirty="0"/>
          </a:p>
          <a:p>
            <a:pPr marL="0" indent="0" algn="just">
              <a:buNone/>
            </a:pPr>
            <a:r>
              <a:rPr lang="id-ID" sz="1800" dirty="0"/>
              <a:t>Merupakan tahap awal untuk memulai Software Development. Tujuan dari tahap ini adalah menghasilkan: 1) proses kerja yang jelas antar setiap anggota, 2) timeline, dan 3) anggaran dana. Pada tahap ini juga, ketua proyek berkoordinasi dengan stakeholder untuk membuat kontrak kerja yang jelas. Selain berisi tentang estimasi dana, kontrak kerja juga harus memiliki batasan-batasan pengerjaan yang jelas. Hal ini dilakukan agar tim proyek tidak terikat dengan tambahan-tambahan modul yang nanti mungkin agar terjadi.</a:t>
            </a:r>
          </a:p>
          <a:p>
            <a:pPr marL="0" indent="0" algn="just">
              <a:buNone/>
            </a:pPr>
            <a:r>
              <a:rPr lang="id-ID" sz="1800" b="1" dirty="0"/>
              <a:t>2.       Requirement and Specification</a:t>
            </a:r>
            <a:endParaRPr lang="id-ID" sz="1800" dirty="0"/>
          </a:p>
          <a:p>
            <a:pPr marL="0" indent="0" algn="just">
              <a:buNone/>
            </a:pPr>
            <a:r>
              <a:rPr lang="id-ID" sz="1800" dirty="0"/>
              <a:t>Tahap ini dilakukan untuk menentukan fitur-fitur yang tepat serta kebutuhan sistem untuk software yang akan dibuat. Tahap ini dapat dilakukan dengan interview, observasi lapangan, dan studi pustaka.</a:t>
            </a:r>
          </a:p>
        </p:txBody>
      </p:sp>
      <p:sp>
        <p:nvSpPr>
          <p:cNvPr id="4" name="TextBox 3"/>
          <p:cNvSpPr txBox="1"/>
          <p:nvPr/>
        </p:nvSpPr>
        <p:spPr>
          <a:xfrm>
            <a:off x="1435100" y="6311900"/>
            <a:ext cx="9220200" cy="646331"/>
          </a:xfrm>
          <a:prstGeom prst="rect">
            <a:avLst/>
          </a:prstGeom>
          <a:noFill/>
        </p:spPr>
        <p:txBody>
          <a:bodyPr wrap="square" rtlCol="0">
            <a:spAutoFit/>
          </a:bodyPr>
          <a:lstStyle/>
          <a:p>
            <a:r>
              <a:rPr lang="en-US" dirty="0" err="1" smtClean="0">
                <a:solidFill>
                  <a:schemeClr val="bg1"/>
                </a:solidFill>
              </a:rPr>
              <a:t>Sumber</a:t>
            </a:r>
            <a:r>
              <a:rPr lang="en-US" dirty="0" smtClean="0">
                <a:solidFill>
                  <a:schemeClr val="bg1"/>
                </a:solidFill>
              </a:rPr>
              <a:t> : (http://intanstemapal24.blogspot.co.id/2014/08/pemograman-mobile.html)</a:t>
            </a:r>
          </a:p>
          <a:p>
            <a:endParaRPr lang="en-US" dirty="0">
              <a:solidFill>
                <a:schemeClr val="bg1"/>
              </a:solidFill>
            </a:endParaRPr>
          </a:p>
        </p:txBody>
      </p:sp>
    </p:spTree>
    <p:extLst>
      <p:ext uri="{BB962C8B-B14F-4D97-AF65-F5344CB8AC3E}">
        <p14:creationId xmlns:p14="http://schemas.microsoft.com/office/powerpoint/2010/main" val="23078582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SOFTWARE DEVELOPMENT</a:t>
            </a:r>
            <a:endParaRPr lang="en-US" dirty="0"/>
          </a:p>
        </p:txBody>
      </p:sp>
      <p:sp>
        <p:nvSpPr>
          <p:cNvPr id="3" name="Content Placeholder 2"/>
          <p:cNvSpPr>
            <a:spLocks noGrp="1"/>
          </p:cNvSpPr>
          <p:nvPr>
            <p:ph idx="1"/>
          </p:nvPr>
        </p:nvSpPr>
        <p:spPr>
          <a:xfrm>
            <a:off x="1435100" y="1853754"/>
            <a:ext cx="9619754" cy="3952686"/>
          </a:xfrm>
        </p:spPr>
        <p:txBody>
          <a:bodyPr>
            <a:noAutofit/>
          </a:bodyPr>
          <a:lstStyle/>
          <a:p>
            <a:pPr marL="0" indent="0" algn="just">
              <a:buNone/>
            </a:pPr>
            <a:r>
              <a:rPr lang="id-ID" b="1" dirty="0"/>
              <a:t>3.       Architecture and Design</a:t>
            </a:r>
            <a:endParaRPr lang="id-ID" dirty="0"/>
          </a:p>
          <a:p>
            <a:pPr marL="0" indent="0" algn="just">
              <a:buNone/>
            </a:pPr>
            <a:r>
              <a:rPr lang="id-ID" dirty="0"/>
              <a:t>Merupakan tahap untuk menentukan detail sistem yang akan dipakai. Tahap ini bertujuan untuk menentukan desain keseluruhan dari software, yang meliputi: konseptual database, sistem keamanan, dan interface.</a:t>
            </a:r>
          </a:p>
          <a:p>
            <a:pPr marL="0" indent="0" algn="just">
              <a:buNone/>
            </a:pPr>
            <a:r>
              <a:rPr lang="id-ID" b="1" dirty="0"/>
              <a:t>4.       Implementation and Testing</a:t>
            </a:r>
            <a:endParaRPr lang="id-ID" dirty="0"/>
          </a:p>
          <a:p>
            <a:pPr marL="0" indent="0" algn="just">
              <a:buNone/>
            </a:pPr>
            <a:r>
              <a:rPr lang="id-ID" dirty="0"/>
              <a:t>Tahap implementasi merupakan tahap pembuatan software dengan berpedoman pada tahap-tahap sebelumnya. Sedangkan tahap Testing merupakan serangkaian uji coba yang diberikan kepada software untuk menentukan kapabilitasnya. Tsting dapat terbagi menjadi: 1) security testing, 2) performance testing, 3) stress testing, 4) recovery testing.</a:t>
            </a:r>
          </a:p>
        </p:txBody>
      </p:sp>
      <p:sp>
        <p:nvSpPr>
          <p:cNvPr id="4" name="TextBox 3"/>
          <p:cNvSpPr txBox="1"/>
          <p:nvPr/>
        </p:nvSpPr>
        <p:spPr>
          <a:xfrm>
            <a:off x="1435100" y="6311900"/>
            <a:ext cx="9220200" cy="646331"/>
          </a:xfrm>
          <a:prstGeom prst="rect">
            <a:avLst/>
          </a:prstGeom>
          <a:noFill/>
        </p:spPr>
        <p:txBody>
          <a:bodyPr wrap="square" rtlCol="0">
            <a:spAutoFit/>
          </a:bodyPr>
          <a:lstStyle/>
          <a:p>
            <a:r>
              <a:rPr lang="en-US" dirty="0" err="1" smtClean="0">
                <a:solidFill>
                  <a:schemeClr val="bg1"/>
                </a:solidFill>
              </a:rPr>
              <a:t>Sumber</a:t>
            </a:r>
            <a:r>
              <a:rPr lang="en-US" dirty="0" smtClean="0">
                <a:solidFill>
                  <a:schemeClr val="bg1"/>
                </a:solidFill>
              </a:rPr>
              <a:t> : (http://intanstemapal24.blogspot.co.id/2014/08/pemograman-mobile.html)</a:t>
            </a:r>
          </a:p>
          <a:p>
            <a:endParaRPr lang="en-US" dirty="0">
              <a:solidFill>
                <a:schemeClr val="bg1"/>
              </a:solidFill>
            </a:endParaRPr>
          </a:p>
        </p:txBody>
      </p:sp>
    </p:spTree>
    <p:extLst>
      <p:ext uri="{BB962C8B-B14F-4D97-AF65-F5344CB8AC3E}">
        <p14:creationId xmlns:p14="http://schemas.microsoft.com/office/powerpoint/2010/main" val="1804341314"/>
      </p:ext>
    </p:extLst>
  </p:cSld>
  <p:clrMapOvr>
    <a:masterClrMapping/>
  </p:clrMapOvr>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325</TotalTime>
  <Words>925</Words>
  <Application>Microsoft Office PowerPoint</Application>
  <PresentationFormat>Widescreen</PresentationFormat>
  <Paragraphs>146</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Gill Sans MT</vt:lpstr>
      <vt:lpstr>Wingdings</vt:lpstr>
      <vt:lpstr>Gallery</vt:lpstr>
      <vt:lpstr>PEMROGRAMAN MOBILE</vt:lpstr>
      <vt:lpstr>anggota</vt:lpstr>
      <vt:lpstr>PEMROGRAMAN MOBILE</vt:lpstr>
      <vt:lpstr>JENIS – JENIS SISTEM OPERASI</vt:lpstr>
      <vt:lpstr>LINGKUNGAN PENGEMBANGAN</vt:lpstr>
      <vt:lpstr>SOFTWARE DEVELOPMENT</vt:lpstr>
      <vt:lpstr>SOFTWARE DEVELOPMENT</vt:lpstr>
      <vt:lpstr>SOFTWARE DEVELOPMENT</vt:lpstr>
      <vt:lpstr>SOFTWARE DEVELOPMENT</vt:lpstr>
      <vt:lpstr>SOFTWARE DEVELOPMENT</vt:lpstr>
      <vt:lpstr>ARSITEKTUR SISTEM OPRASI ANDROID</vt:lpstr>
      <vt:lpstr>lapisan-lapisan Android dari yang paling dalam hingga paling luar</vt:lpstr>
      <vt:lpstr>lapisan-lapisan Android dari yang paling dalam hingga paling luar</vt:lpstr>
      <vt:lpstr>lapisan-lapisan Android dari yang paling dalam hingga paling luar</vt:lpstr>
      <vt:lpstr>lapisan-lapisan Android dari yang paling dalam hingga paling luar</vt:lpstr>
      <vt:lpstr>Versi – versi android </vt:lpstr>
      <vt:lpstr>Perbandingan sistem operasi mobile</vt:lpstr>
      <vt:lpstr>Kekurangan dan kelebihan sistem operasi mobile</vt:lpstr>
      <vt:lpstr>Kekurangan dan kelebihan sistem operasi mobile</vt:lpstr>
      <vt:lpstr>Kekurangan dan kelebihan sistem operasi mobile</vt:lpstr>
      <vt:lpstr>Pengembangan aplikasi mobile</vt:lpstr>
      <vt:lpstr>Pengembangan aplikasi mobile</vt:lpstr>
      <vt:lpstr>Pengembangan aplikasi mobile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PEMROGRAMAN MOBILE</dc:title>
  <dc:creator>Ikmam Nur Fauzi</dc:creator>
  <cp:lastModifiedBy>upit</cp:lastModifiedBy>
  <cp:revision>26</cp:revision>
  <dcterms:created xsi:type="dcterms:W3CDTF">2017-10-10T12:37:36Z</dcterms:created>
  <dcterms:modified xsi:type="dcterms:W3CDTF">2017-10-31T14:54:14Z</dcterms:modified>
</cp:coreProperties>
</file>